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media/image1.jpeg" ContentType="image/jpeg"/>
  <Override PartName="/ppt/charts/chart1.xml" ContentType="application/vnd.openxmlformats-officedocument.drawingml.chart+xml"/>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9"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5E5E5E"/>
        </a:solidFill>
        <a:effectLst/>
        <a:uFillTx/>
        <a:latin typeface="+mn-lt"/>
        <a:ea typeface="+mn-ea"/>
        <a:cs typeface="+mn-cs"/>
        <a:sym typeface="Helvetica Neue"/>
      </a:defRPr>
    </a:lvl1pPr>
    <a:lvl2pPr marL="0" marR="0" indent="457200" algn="ctr" defTabSz="2438339"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5E5E5E"/>
        </a:solidFill>
        <a:effectLst/>
        <a:uFillTx/>
        <a:latin typeface="+mn-lt"/>
        <a:ea typeface="+mn-ea"/>
        <a:cs typeface="+mn-cs"/>
        <a:sym typeface="Helvetica Neue"/>
      </a:defRPr>
    </a:lvl2pPr>
    <a:lvl3pPr marL="0" marR="0" indent="914400" algn="ctr" defTabSz="2438339"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5E5E5E"/>
        </a:solidFill>
        <a:effectLst/>
        <a:uFillTx/>
        <a:latin typeface="+mn-lt"/>
        <a:ea typeface="+mn-ea"/>
        <a:cs typeface="+mn-cs"/>
        <a:sym typeface="Helvetica Neue"/>
      </a:defRPr>
    </a:lvl3pPr>
    <a:lvl4pPr marL="0" marR="0" indent="1371600" algn="ctr" defTabSz="2438339"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5E5E5E"/>
        </a:solidFill>
        <a:effectLst/>
        <a:uFillTx/>
        <a:latin typeface="+mn-lt"/>
        <a:ea typeface="+mn-ea"/>
        <a:cs typeface="+mn-cs"/>
        <a:sym typeface="Helvetica Neue"/>
      </a:defRPr>
    </a:lvl4pPr>
    <a:lvl5pPr marL="0" marR="0" indent="1828800" algn="ctr" defTabSz="2438339"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5E5E5E"/>
        </a:solidFill>
        <a:effectLst/>
        <a:uFillTx/>
        <a:latin typeface="+mn-lt"/>
        <a:ea typeface="+mn-ea"/>
        <a:cs typeface="+mn-cs"/>
        <a:sym typeface="Helvetica Neue"/>
      </a:defRPr>
    </a:lvl5pPr>
    <a:lvl6pPr marL="0" marR="0" indent="2286000" algn="ctr" defTabSz="2438339"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5E5E5E"/>
        </a:solidFill>
        <a:effectLst/>
        <a:uFillTx/>
        <a:latin typeface="+mn-lt"/>
        <a:ea typeface="+mn-ea"/>
        <a:cs typeface="+mn-cs"/>
        <a:sym typeface="Helvetica Neue"/>
      </a:defRPr>
    </a:lvl6pPr>
    <a:lvl7pPr marL="0" marR="0" indent="2743200" algn="ctr" defTabSz="2438339"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5E5E5E"/>
        </a:solidFill>
        <a:effectLst/>
        <a:uFillTx/>
        <a:latin typeface="+mn-lt"/>
        <a:ea typeface="+mn-ea"/>
        <a:cs typeface="+mn-cs"/>
        <a:sym typeface="Helvetica Neue"/>
      </a:defRPr>
    </a:lvl7pPr>
    <a:lvl8pPr marL="0" marR="0" indent="3200400" algn="ctr" defTabSz="2438339"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5E5E5E"/>
        </a:solidFill>
        <a:effectLst/>
        <a:uFillTx/>
        <a:latin typeface="+mn-lt"/>
        <a:ea typeface="+mn-ea"/>
        <a:cs typeface="+mn-cs"/>
        <a:sym typeface="Helvetica Neue"/>
      </a:defRPr>
    </a:lvl8pPr>
    <a:lvl9pPr marL="0" marR="0" indent="3657600" algn="ctr" defTabSz="2438339"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536773"/>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536773"/>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254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25400" cap="flat">
              <a:solidFill>
                <a:srgbClr val="CB297B"/>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s>

</file>

<file path=ppt/charts/_rels/chart1.xml.rels><?xml version="1.0" encoding="UTF-8"?>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230869"/>
          <c:y val="0.174537"/>
          <c:w val="0.53514"/>
          <c:h val="0.812963"/>
        </c:manualLayout>
      </c:layout>
      <c:pieChart>
        <c:varyColors val="0"/>
        <c:ser>
          <c:idx val="0"/>
          <c:order val="0"/>
          <c:tx>
            <c:strRef>
              <c:f>Sheet1!$A$2</c:f>
              <c:strCache>
                <c:ptCount val="1"/>
                <c:pt idx="0">
                  <c:v>Region 1</c:v>
                </c:pt>
              </c:strCache>
            </c:strRef>
          </c:tx>
          <c:spPr>
            <a:solidFill>
              <a:srgbClr val="FF8E36"/>
            </a:solidFill>
            <a:ln w="12700" cap="flat">
              <a:noFill/>
              <a:miter lim="400000"/>
            </a:ln>
            <a:effectLst>
              <a:outerShdw sx="100000" sy="100000" kx="0" ky="0" algn="tl" rotWithShape="1" blurRad="241300" dist="45322" dir="5433213">
                <a:srgbClr val="004D80">
                  <a:alpha val="75000"/>
                </a:srgbClr>
              </a:outerShdw>
            </a:effectLst>
          </c:spPr>
          <c:explosion val="0"/>
          <c:dPt>
            <c:idx val="0"/>
            <c:explosion val="0"/>
            <c:spPr>
              <a:solidFill>
                <a:srgbClr val="FF8E36"/>
              </a:solidFill>
              <a:ln w="12700" cap="flat">
                <a:noFill/>
                <a:miter lim="400000"/>
              </a:ln>
              <a:effectLst>
                <a:outerShdw sx="100000" sy="100000" kx="0" ky="0" algn="tl" rotWithShape="1" blurRad="241300" dist="45322" dir="5433213">
                  <a:srgbClr val="004D80">
                    <a:alpha val="75000"/>
                  </a:srgbClr>
                </a:outerShdw>
              </a:effectLst>
            </c:spPr>
          </c:dPt>
          <c:dPt>
            <c:idx val="1"/>
            <c:explosion val="0"/>
            <c:spPr>
              <a:solidFill>
                <a:srgbClr val="A0CC81"/>
              </a:solidFill>
              <a:ln w="12700" cap="flat">
                <a:noFill/>
                <a:miter lim="400000"/>
              </a:ln>
              <a:effectLst>
                <a:outerShdw sx="100000" sy="100000" kx="0" ky="0" algn="tl" rotWithShape="1" blurRad="241300" dist="45322" dir="5433213">
                  <a:srgbClr val="004D80">
                    <a:alpha val="75000"/>
                  </a:srgbClr>
                </a:outerShdw>
              </a:effectLst>
            </c:spPr>
          </c:dPt>
          <c:dLbls>
            <c:dLbl>
              <c:idx val="0"/>
              <c:numFmt formatCode="#,##0&quot;lb&quot;" sourceLinked="0"/>
              <c:txPr>
                <a:bodyPr/>
                <a:lstStyle/>
                <a:p>
                  <a:pPr>
                    <a:defRPr b="0" i="0" strike="noStrike" sz="3400" u="none">
                      <a:solidFill>
                        <a:srgbClr val="FFFFFF"/>
                      </a:solidFill>
                      <a:latin typeface="Helvetica Neue"/>
                    </a:defRPr>
                  </a:pPr>
                </a:p>
              </c:txPr>
              <c:dLblPos val="ctr"/>
              <c:showLegendKey val="0"/>
              <c:showVal val="1"/>
              <c:showCatName val="0"/>
              <c:showSerName val="0"/>
              <c:showPercent val="0"/>
              <c:showBubbleSize val="0"/>
            </c:dLbl>
            <c:dLbl>
              <c:idx val="1"/>
              <c:numFmt formatCode="#,##0&quot;lb&quot;" sourceLinked="0"/>
              <c:txPr>
                <a:bodyPr/>
                <a:lstStyle/>
                <a:p>
                  <a:pPr>
                    <a:defRPr b="0" i="0" strike="noStrike" sz="3400" u="none">
                      <a:solidFill>
                        <a:srgbClr val="FFFFFF"/>
                      </a:solidFill>
                      <a:latin typeface="Helvetica Neue"/>
                    </a:defRPr>
                  </a:pPr>
                </a:p>
              </c:txPr>
              <c:dLblPos val="ctr"/>
              <c:showLegendKey val="0"/>
              <c:showVal val="1"/>
              <c:showCatName val="0"/>
              <c:showSerName val="0"/>
              <c:showPercent val="0"/>
              <c:showBubbleSize val="0"/>
            </c:dLbl>
            <c:numFmt formatCode="#,##0&quot;lb&quot;" sourceLinked="0"/>
            <c:txPr>
              <a:bodyPr/>
              <a:lstStyle/>
              <a:p>
                <a:pPr>
                  <a:defRPr b="0" i="0" strike="noStrike" sz="3400" u="none">
                    <a:solidFill>
                      <a:srgbClr val="FFFFFF"/>
                    </a:solidFill>
                    <a:latin typeface="Helvetica Neue"/>
                  </a:defRPr>
                </a:pPr>
              </a:p>
            </c:txPr>
            <c:dLblPos val="ctr"/>
            <c:showLegendKey val="0"/>
            <c:showVal val="1"/>
            <c:showCatName val="0"/>
            <c:showSerName val="0"/>
            <c:showPercent val="0"/>
            <c:showBubbleSize val="0"/>
            <c:showLeaderLines val="1"/>
            <c:leaderLines>
              <c:spPr>
                <a:noFill/>
                <a:ln w="6350" cap="flat">
                  <a:solidFill>
                    <a:srgbClr val="000000"/>
                  </a:solidFill>
                  <a:prstDash val="solid"/>
                  <a:miter lim="400000"/>
                </a:ln>
                <a:effectLst/>
              </c:spPr>
            </c:leaderLines>
          </c:dLbls>
          <c:cat>
            <c:strRef>
              <c:f>Sheet1!$B$1:$C$1</c:f>
              <c:strCache>
                <c:ptCount val="2"/>
                <c:pt idx="0">
                  <c:v>Trash</c:v>
                </c:pt>
                <c:pt idx="1">
                  <c:v>Recycled</c:v>
                </c:pt>
              </c:strCache>
            </c:strRef>
          </c:cat>
          <c:val>
            <c:numRef>
              <c:f>Sheet1!$B$2:$C$2</c:f>
              <c:numCache>
                <c:ptCount val="2"/>
                <c:pt idx="0">
                  <c:v>2.000000</c:v>
                </c:pt>
                <c:pt idx="1">
                  <c:v>1.000000</c:v>
                </c:pt>
              </c:numCache>
            </c:numRef>
          </c:val>
        </c:ser>
        <c:firstSliceAng val="115"/>
      </c:pieChart>
      <c:spPr>
        <a:noFill/>
        <a:ln w="12700" cap="flat">
          <a:noFill/>
          <a:miter lim="400000"/>
        </a:ln>
        <a:effectLst/>
      </c:spPr>
    </c:plotArea>
    <c:legend>
      <c:legendPos val="t"/>
      <c:layout>
        <c:manualLayout>
          <c:xMode val="edge"/>
          <c:yMode val="edge"/>
          <c:x val="0"/>
          <c:y val="0"/>
          <c:w val="1"/>
          <c:h val="0.117137"/>
        </c:manualLayout>
      </c:layout>
      <c:overlay val="1"/>
      <c:spPr>
        <a:noFill/>
        <a:ln w="12700" cap="flat">
          <a:noFill/>
          <a:miter lim="400000"/>
        </a:ln>
        <a:effectLst/>
      </c:spPr>
      <c:txPr>
        <a:bodyPr rot="0"/>
        <a:lstStyle/>
        <a:p>
          <a:pPr>
            <a:defRPr b="0" i="0" strike="noStrike" sz="2000" u="none">
              <a:solidFill>
                <a:srgbClr val="FFFFFF"/>
              </a:solidFill>
              <a:latin typeface="Helvetica Neue"/>
            </a:defRPr>
          </a:pPr>
        </a:p>
      </c:txPr>
    </c:legend>
    <c:plotVisOnly val="1"/>
    <c:dispBlanksAs val="gap"/>
  </c:chart>
  <c:spPr>
    <a:noFill/>
    <a:ln>
      <a:noFill/>
    </a:ln>
    <a:effectLst/>
  </c:spPr>
  <c:externalData r:id="rId1">
    <c:autoUpdate val="0"/>
  </c:externalData>
</c:chartSpace>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57" name="Shape 357"/>
          <p:cNvSpPr/>
          <p:nvPr>
            <p:ph type="sldImg"/>
          </p:nvPr>
        </p:nvSpPr>
        <p:spPr>
          <a:xfrm>
            <a:off x="1143000" y="685800"/>
            <a:ext cx="4572000" cy="3429000"/>
          </a:xfrm>
          <a:prstGeom prst="rect">
            <a:avLst/>
          </a:prstGeom>
        </p:spPr>
        <p:txBody>
          <a:bodyPr/>
          <a:lstStyle/>
          <a:p>
            <a:pPr/>
          </a:p>
        </p:txBody>
      </p:sp>
      <p:sp>
        <p:nvSpPr>
          <p:cNvPr id="358" name="Shape 35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1.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2.png"/></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3.png"/></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Photo">
    <p:spTree>
      <p:nvGrpSpPr>
        <p:cNvPr id="1" name=""/>
        <p:cNvGrpSpPr/>
        <p:nvPr/>
      </p:nvGrpSpPr>
      <p:grpSpPr>
        <a:xfrm>
          <a:off x="0" y="0"/>
          <a:ext cx="0" cy="0"/>
          <a:chOff x="0" y="0"/>
          <a:chExt cx="0" cy="0"/>
        </a:xfrm>
      </p:grpSpPr>
      <p:sp>
        <p:nvSpPr>
          <p:cNvPr id="11" name="Rectangle"/>
          <p:cNvSpPr/>
          <p:nvPr/>
        </p:nvSpPr>
        <p:spPr>
          <a:xfrm>
            <a:off x="11780" y="-8466"/>
            <a:ext cx="4836773" cy="13732933"/>
          </a:xfrm>
          <a:prstGeom prst="rect">
            <a:avLst/>
          </a:prstGeom>
          <a:solidFill>
            <a:srgbClr val="FE7D00"/>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12" name="Rectangle"/>
          <p:cNvSpPr/>
          <p:nvPr/>
        </p:nvSpPr>
        <p:spPr>
          <a:xfrm>
            <a:off x="4894338" y="-8467"/>
            <a:ext cx="4836773" cy="13732934"/>
          </a:xfrm>
          <a:prstGeom prst="rect">
            <a:avLst/>
          </a:prstGeom>
          <a:solidFill>
            <a:srgbClr val="D2262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13" name="Rectangle"/>
          <p:cNvSpPr/>
          <p:nvPr/>
        </p:nvSpPr>
        <p:spPr>
          <a:xfrm>
            <a:off x="9770475" y="-8466"/>
            <a:ext cx="4836773" cy="13732933"/>
          </a:xfrm>
          <a:prstGeom prst="rect">
            <a:avLst/>
          </a:prstGeom>
          <a:solidFill>
            <a:srgbClr val="153969"/>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14" name="Rectangle"/>
          <p:cNvSpPr/>
          <p:nvPr/>
        </p:nvSpPr>
        <p:spPr>
          <a:xfrm>
            <a:off x="14646611" y="-8466"/>
            <a:ext cx="4836773" cy="13732933"/>
          </a:xfrm>
          <a:prstGeom prst="rect">
            <a:avLst/>
          </a:prstGeom>
          <a:solidFill>
            <a:srgbClr val="00707D"/>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15" name="Rectangle"/>
          <p:cNvSpPr/>
          <p:nvPr/>
        </p:nvSpPr>
        <p:spPr>
          <a:xfrm>
            <a:off x="19522747" y="-8466"/>
            <a:ext cx="4836773" cy="13732933"/>
          </a:xfrm>
          <a:prstGeom prst="rect">
            <a:avLst/>
          </a:prstGeom>
          <a:solidFill>
            <a:srgbClr val="666666"/>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pic>
        <p:nvPicPr>
          <p:cNvPr id="16" name="Image" descr="Image"/>
          <p:cNvPicPr>
            <a:picLocks noChangeAspect="1"/>
          </p:cNvPicPr>
          <p:nvPr/>
        </p:nvPicPr>
        <p:blipFill>
          <a:blip r:embed="rId2">
            <a:extLst/>
          </a:blip>
          <a:stretch>
            <a:fillRect/>
          </a:stretch>
        </p:blipFill>
        <p:spPr>
          <a:xfrm>
            <a:off x="415300" y="2055059"/>
            <a:ext cx="1290114" cy="1721277"/>
          </a:xfrm>
          <a:prstGeom prst="rect">
            <a:avLst/>
          </a:prstGeom>
          <a:ln w="12700">
            <a:miter lim="400000"/>
          </a:ln>
        </p:spPr>
      </p:pic>
      <p:pic>
        <p:nvPicPr>
          <p:cNvPr id="17" name="Image" descr="Image"/>
          <p:cNvPicPr>
            <a:picLocks noChangeAspect="1"/>
          </p:cNvPicPr>
          <p:nvPr/>
        </p:nvPicPr>
        <p:blipFill>
          <a:blip r:embed="rId3">
            <a:extLst/>
          </a:blip>
          <a:stretch>
            <a:fillRect/>
          </a:stretch>
        </p:blipFill>
        <p:spPr>
          <a:xfrm>
            <a:off x="5447168" y="2073136"/>
            <a:ext cx="1569514" cy="1685122"/>
          </a:xfrm>
          <a:prstGeom prst="rect">
            <a:avLst/>
          </a:prstGeom>
          <a:ln w="12700">
            <a:miter lim="400000"/>
          </a:ln>
        </p:spPr>
      </p:pic>
      <p:pic>
        <p:nvPicPr>
          <p:cNvPr id="18" name="Image" descr="Image"/>
          <p:cNvPicPr>
            <a:picLocks noChangeAspect="1"/>
          </p:cNvPicPr>
          <p:nvPr/>
        </p:nvPicPr>
        <p:blipFill>
          <a:blip r:embed="rId4">
            <a:extLst/>
          </a:blip>
          <a:stretch>
            <a:fillRect/>
          </a:stretch>
        </p:blipFill>
        <p:spPr>
          <a:xfrm>
            <a:off x="10209951" y="2295871"/>
            <a:ext cx="1399334" cy="1660339"/>
          </a:xfrm>
          <a:prstGeom prst="rect">
            <a:avLst/>
          </a:prstGeom>
          <a:ln w="12700">
            <a:miter lim="400000"/>
          </a:ln>
        </p:spPr>
      </p:pic>
      <p:pic>
        <p:nvPicPr>
          <p:cNvPr id="19" name="Image" descr="Image"/>
          <p:cNvPicPr>
            <a:picLocks noChangeAspect="1"/>
          </p:cNvPicPr>
          <p:nvPr/>
        </p:nvPicPr>
        <p:blipFill>
          <a:blip r:embed="rId5">
            <a:extLst/>
          </a:blip>
          <a:stretch>
            <a:fillRect/>
          </a:stretch>
        </p:blipFill>
        <p:spPr>
          <a:xfrm>
            <a:off x="15154095" y="2317634"/>
            <a:ext cx="1348921" cy="1616813"/>
          </a:xfrm>
          <a:prstGeom prst="rect">
            <a:avLst/>
          </a:prstGeom>
          <a:ln w="12700">
            <a:miter lim="400000"/>
          </a:ln>
        </p:spPr>
      </p:pic>
      <p:pic>
        <p:nvPicPr>
          <p:cNvPr id="20" name="Image" descr="Image"/>
          <p:cNvPicPr>
            <a:picLocks noChangeAspect="1"/>
          </p:cNvPicPr>
          <p:nvPr/>
        </p:nvPicPr>
        <p:blipFill>
          <a:blip r:embed="rId6">
            <a:extLst/>
          </a:blip>
          <a:stretch>
            <a:fillRect/>
          </a:stretch>
        </p:blipFill>
        <p:spPr>
          <a:xfrm>
            <a:off x="20047824" y="2294874"/>
            <a:ext cx="1461680" cy="1662333"/>
          </a:xfrm>
          <a:prstGeom prst="rect">
            <a:avLst/>
          </a:prstGeom>
          <a:ln w="12700">
            <a:miter lim="400000"/>
          </a:ln>
        </p:spPr>
      </p:pic>
      <p:sp>
        <p:nvSpPr>
          <p:cNvPr id="21" name="Discover…"/>
          <p:cNvSpPr txBox="1"/>
          <p:nvPr/>
        </p:nvSpPr>
        <p:spPr>
          <a:xfrm>
            <a:off x="531766" y="4742173"/>
            <a:ext cx="3242201" cy="6180345"/>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lstStyle/>
          <a:p>
            <a:pPr algn="l">
              <a:lnSpc>
                <a:spcPct val="110000"/>
              </a:lnSpc>
              <a:defRPr b="1" spc="-42" sz="2100">
                <a:solidFill>
                  <a:srgbClr val="FEFDF7"/>
                </a:solidFill>
              </a:defRPr>
            </a:pPr>
            <a:r>
              <a:t>Discover</a:t>
            </a:r>
          </a:p>
          <a:p>
            <a:pPr marL="163285" indent="-163285" algn="l" defTabSz="825500">
              <a:lnSpc>
                <a:spcPct val="110000"/>
              </a:lnSpc>
              <a:buClr>
                <a:srgbClr val="FFFFFF"/>
              </a:buClr>
              <a:buSzPct val="80000"/>
              <a:buChar char="•"/>
              <a:defRPr sz="1800">
                <a:solidFill>
                  <a:srgbClr val="FEFDF7"/>
                </a:solidFill>
                <a:latin typeface="Helvetica Neue Light"/>
                <a:ea typeface="Helvetica Neue Light"/>
                <a:cs typeface="Helvetica Neue Light"/>
                <a:sym typeface="Helvetica Neue Light"/>
              </a:defRPr>
            </a:pPr>
            <a:r>
              <a:t>Observe</a:t>
            </a:r>
          </a:p>
          <a:p>
            <a:pPr marL="163285" indent="-163285" algn="l" defTabSz="825500">
              <a:lnSpc>
                <a:spcPct val="110000"/>
              </a:lnSpc>
              <a:buClr>
                <a:srgbClr val="FFFFFF"/>
              </a:buClr>
              <a:buSzPct val="80000"/>
              <a:buChar char="•"/>
              <a:defRPr sz="1800">
                <a:solidFill>
                  <a:srgbClr val="FEFDF7"/>
                </a:solidFill>
                <a:latin typeface="Helvetica Neue Light"/>
                <a:ea typeface="Helvetica Neue Light"/>
                <a:cs typeface="Helvetica Neue Light"/>
                <a:sym typeface="Helvetica Neue Light"/>
              </a:defRPr>
            </a:pPr>
            <a:r>
              <a:t>Explore Your Users</a:t>
            </a:r>
          </a:p>
          <a:p>
            <a:pPr marL="163285" indent="-163285" algn="l" defTabSz="825500">
              <a:lnSpc>
                <a:spcPct val="110000"/>
              </a:lnSpc>
              <a:buClr>
                <a:srgbClr val="FFFFFF"/>
              </a:buClr>
              <a:buSzPct val="80000"/>
              <a:buChar char="•"/>
              <a:defRPr sz="1800">
                <a:solidFill>
                  <a:srgbClr val="FEFDF7"/>
                </a:solidFill>
                <a:latin typeface="Helvetica Neue Light"/>
                <a:ea typeface="Helvetica Neue Light"/>
                <a:cs typeface="Helvetica Neue Light"/>
                <a:sym typeface="Helvetica Neue Light"/>
              </a:defRPr>
            </a:pPr>
            <a:r>
              <a:t>Consider Diversity</a:t>
            </a:r>
          </a:p>
          <a:p>
            <a:pPr marL="163285" indent="-163285" algn="l" defTabSz="825500">
              <a:lnSpc>
                <a:spcPct val="110000"/>
              </a:lnSpc>
              <a:buClr>
                <a:srgbClr val="FFFFFF"/>
              </a:buClr>
              <a:buSzPct val="80000"/>
              <a:buChar char="•"/>
              <a:defRPr sz="1800">
                <a:solidFill>
                  <a:srgbClr val="FEFDF7"/>
                </a:solidFill>
                <a:latin typeface="Helvetica Neue Light"/>
                <a:ea typeface="Helvetica Neue Light"/>
                <a:cs typeface="Helvetica Neue Light"/>
                <a:sym typeface="Helvetica Neue Light"/>
              </a:defRPr>
            </a:pPr>
            <a:r>
              <a:t>Summarize Your Audience</a:t>
            </a:r>
          </a:p>
          <a:p>
            <a:pPr marL="190500" indent="-190500" algn="l" defTabSz="825500">
              <a:lnSpc>
                <a:spcPct val="110000"/>
              </a:lnSpc>
              <a:buClr>
                <a:srgbClr val="FFFFFF"/>
              </a:buClr>
              <a:buSzPct val="80000"/>
              <a:buChar char="•"/>
              <a:defRPr sz="2100">
                <a:solidFill>
                  <a:srgbClr val="FEFDF7"/>
                </a:solidFill>
                <a:latin typeface="Helvetica Neue Medium"/>
                <a:ea typeface="Helvetica Neue Medium"/>
                <a:cs typeface="Helvetica Neue Medium"/>
                <a:sym typeface="Helvetica Neue Medium"/>
              </a:defRPr>
            </a:pPr>
          </a:p>
          <a:p>
            <a:pPr algn="l" defTabSz="825500">
              <a:lnSpc>
                <a:spcPct val="110000"/>
              </a:lnSpc>
              <a:defRPr sz="2100">
                <a:solidFill>
                  <a:srgbClr val="FEFDF7"/>
                </a:solidFill>
                <a:latin typeface="Helvetica Neue Light"/>
                <a:ea typeface="Helvetica Neue Light"/>
                <a:cs typeface="Helvetica Neue Light"/>
                <a:sym typeface="Helvetica Neue Light"/>
              </a:defRPr>
            </a:pPr>
            <a:r>
              <a:rPr b="1">
                <a:latin typeface="+mn-lt"/>
                <a:ea typeface="+mn-ea"/>
                <a:cs typeface="+mn-cs"/>
                <a:sym typeface="Helvetica Neue"/>
              </a:rPr>
              <a:t>Analyze</a:t>
            </a:r>
            <a:r>
              <a:t> </a:t>
            </a:r>
          </a:p>
          <a:p>
            <a:pPr marL="163285" indent="-163285" algn="l" defTabSz="825500">
              <a:lnSpc>
                <a:spcPct val="110000"/>
              </a:lnSpc>
              <a:buClr>
                <a:srgbClr val="FFFFFF"/>
              </a:buClr>
              <a:buSzPct val="80000"/>
              <a:buChar char="•"/>
              <a:defRPr sz="1800">
                <a:solidFill>
                  <a:srgbClr val="FEFDF7"/>
                </a:solidFill>
                <a:latin typeface="Helvetica Neue Light"/>
                <a:ea typeface="Helvetica Neue Light"/>
                <a:cs typeface="Helvetica Neue Light"/>
                <a:sym typeface="Helvetica Neue Light"/>
              </a:defRPr>
            </a:pPr>
            <a:r>
              <a:t>Analyze Causes</a:t>
            </a:r>
          </a:p>
          <a:p>
            <a:pPr marL="163285" indent="-163285" algn="l" defTabSz="825500">
              <a:lnSpc>
                <a:spcPct val="110000"/>
              </a:lnSpc>
              <a:buClr>
                <a:srgbClr val="FFFFFF"/>
              </a:buClr>
              <a:buSzPct val="80000"/>
              <a:buChar char="•"/>
              <a:defRPr sz="1800">
                <a:solidFill>
                  <a:srgbClr val="FEFDF7"/>
                </a:solidFill>
                <a:latin typeface="Helvetica Neue Light"/>
                <a:ea typeface="Helvetica Neue Light"/>
                <a:cs typeface="Helvetica Neue Light"/>
                <a:sym typeface="Helvetica Neue Light"/>
              </a:defRPr>
            </a:pPr>
            <a:r>
              <a:t>Research Competitors</a:t>
            </a:r>
          </a:p>
          <a:p>
            <a:pPr marL="163285" indent="-163285" algn="l" defTabSz="825500">
              <a:lnSpc>
                <a:spcPct val="110000"/>
              </a:lnSpc>
              <a:buClr>
                <a:srgbClr val="FFFFFF"/>
              </a:buClr>
              <a:buSzPct val="80000"/>
              <a:buChar char="•"/>
              <a:defRPr sz="1800">
                <a:solidFill>
                  <a:srgbClr val="FEFDF7"/>
                </a:solidFill>
                <a:latin typeface="Helvetica Neue Light"/>
                <a:ea typeface="Helvetica Neue Light"/>
                <a:cs typeface="Helvetica Neue Light"/>
                <a:sym typeface="Helvetica Neue Light"/>
              </a:defRPr>
            </a:pPr>
            <a:r>
              <a:t>Leverage Capabilities</a:t>
            </a:r>
          </a:p>
          <a:p>
            <a:pPr marL="190500" indent="-190500" algn="l" defTabSz="825500">
              <a:lnSpc>
                <a:spcPct val="110000"/>
              </a:lnSpc>
              <a:buClr>
                <a:srgbClr val="FFFFFF"/>
              </a:buClr>
              <a:buSzPct val="80000"/>
              <a:buChar char="•"/>
              <a:defRPr sz="2100">
                <a:solidFill>
                  <a:srgbClr val="FEFDF7"/>
                </a:solidFill>
                <a:latin typeface="Helvetica Neue Light"/>
                <a:ea typeface="Helvetica Neue Light"/>
                <a:cs typeface="Helvetica Neue Light"/>
                <a:sym typeface="Helvetica Neue Light"/>
              </a:defRPr>
            </a:pPr>
          </a:p>
          <a:p>
            <a:pPr algn="l" defTabSz="825500">
              <a:lnSpc>
                <a:spcPct val="110000"/>
              </a:lnSpc>
              <a:defRPr b="1" sz="2100">
                <a:solidFill>
                  <a:srgbClr val="FEFDF7"/>
                </a:solidFill>
              </a:defRPr>
            </a:pPr>
            <a:r>
              <a:t>Plan</a:t>
            </a:r>
          </a:p>
          <a:p>
            <a:pPr marL="163285" indent="-163285" algn="l" defTabSz="825500">
              <a:lnSpc>
                <a:spcPct val="110000"/>
              </a:lnSpc>
              <a:buClr>
                <a:srgbClr val="FFFFFF"/>
              </a:buClr>
              <a:buSzPct val="80000"/>
              <a:buChar char="•"/>
              <a:defRPr sz="1800">
                <a:solidFill>
                  <a:srgbClr val="FEFDF7"/>
                </a:solidFill>
                <a:latin typeface="Helvetica Neue Light"/>
                <a:ea typeface="Helvetica Neue Light"/>
                <a:cs typeface="Helvetica Neue Light"/>
                <a:sym typeface="Helvetica Neue Light"/>
              </a:defRPr>
            </a:pPr>
            <a:r>
              <a:t>Find Differentiators</a:t>
            </a:r>
          </a:p>
          <a:p>
            <a:pPr marL="163285" indent="-163285" algn="l" defTabSz="825500">
              <a:lnSpc>
                <a:spcPct val="110000"/>
              </a:lnSpc>
              <a:buClr>
                <a:srgbClr val="FFFFFF"/>
              </a:buClr>
              <a:buSzPct val="80000"/>
              <a:buChar char="•"/>
              <a:defRPr sz="1800">
                <a:solidFill>
                  <a:srgbClr val="FEFDF7"/>
                </a:solidFill>
                <a:latin typeface="Helvetica Neue Light"/>
                <a:ea typeface="Helvetica Neue Light"/>
                <a:cs typeface="Helvetica Neue Light"/>
                <a:sym typeface="Helvetica Neue Light"/>
              </a:defRPr>
            </a:pPr>
            <a:r>
              <a:t>Define Features</a:t>
            </a:r>
          </a:p>
          <a:p>
            <a:pPr marL="163285" indent="-163285" algn="l" defTabSz="825500">
              <a:lnSpc>
                <a:spcPct val="110000"/>
              </a:lnSpc>
              <a:buClr>
                <a:srgbClr val="FFFFFF"/>
              </a:buClr>
              <a:buSzPct val="80000"/>
              <a:buChar char="•"/>
              <a:defRPr sz="1800">
                <a:solidFill>
                  <a:srgbClr val="FEFDF7"/>
                </a:solidFill>
                <a:latin typeface="Helvetica Neue Light"/>
                <a:ea typeface="Helvetica Neue Light"/>
                <a:cs typeface="Helvetica Neue Light"/>
                <a:sym typeface="Helvetica Neue Light"/>
              </a:defRPr>
            </a:pPr>
            <a:r>
              <a:t>Prioritize Features</a:t>
            </a:r>
          </a:p>
          <a:p>
            <a:pPr marL="163285" indent="-163285" algn="l" defTabSz="825500">
              <a:lnSpc>
                <a:spcPct val="110000"/>
              </a:lnSpc>
              <a:buClr>
                <a:srgbClr val="FFFFFF"/>
              </a:buClr>
              <a:buSzPct val="80000"/>
              <a:buChar char="•"/>
              <a:defRPr sz="1800">
                <a:solidFill>
                  <a:srgbClr val="FEFDF7"/>
                </a:solidFill>
                <a:latin typeface="Helvetica Neue Light"/>
                <a:ea typeface="Helvetica Neue Light"/>
                <a:cs typeface="Helvetica Neue Light"/>
                <a:sym typeface="Helvetica Neue Light"/>
              </a:defRPr>
            </a:pPr>
            <a:r>
              <a:t>Describe Key Functions</a:t>
            </a:r>
          </a:p>
          <a:p>
            <a:pPr marL="163285" indent="-163285" algn="l" defTabSz="825500">
              <a:lnSpc>
                <a:spcPct val="110000"/>
              </a:lnSpc>
              <a:buClr>
                <a:srgbClr val="FFFFFF"/>
              </a:buClr>
              <a:buSzPct val="80000"/>
              <a:buChar char="•"/>
              <a:defRPr sz="1800">
                <a:solidFill>
                  <a:srgbClr val="FEFDF7"/>
                </a:solidFill>
                <a:latin typeface="Helvetica Neue Light"/>
                <a:ea typeface="Helvetica Neue Light"/>
                <a:cs typeface="Helvetica Neue Light"/>
                <a:sym typeface="Helvetica Neue Light"/>
              </a:defRPr>
            </a:pPr>
            <a:r>
              <a:t>Define an MVP</a:t>
            </a:r>
          </a:p>
        </p:txBody>
      </p:sp>
      <p:sp>
        <p:nvSpPr>
          <p:cNvPr id="22" name="Define"/>
          <p:cNvSpPr txBox="1"/>
          <p:nvPr/>
        </p:nvSpPr>
        <p:spPr>
          <a:xfrm>
            <a:off x="524154" y="3660213"/>
            <a:ext cx="3701501" cy="129329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lstStyle>
            <a:lvl1pPr algn="l">
              <a:lnSpc>
                <a:spcPct val="120000"/>
              </a:lnSpc>
              <a:defRPr b="1" spc="-72" sz="3600">
                <a:solidFill>
                  <a:srgbClr val="FEFDF7"/>
                </a:solidFill>
              </a:defRPr>
            </a:lvl1pPr>
          </a:lstStyle>
          <a:p>
            <a:pPr/>
            <a:r>
              <a:t>Define</a:t>
            </a:r>
          </a:p>
        </p:txBody>
      </p:sp>
      <p:sp>
        <p:nvSpPr>
          <p:cNvPr id="23" name="Map…"/>
          <p:cNvSpPr txBox="1"/>
          <p:nvPr/>
        </p:nvSpPr>
        <p:spPr>
          <a:xfrm>
            <a:off x="5465268" y="4742173"/>
            <a:ext cx="2909047" cy="7187173"/>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lstStyle/>
          <a:p>
            <a:pPr algn="l">
              <a:lnSpc>
                <a:spcPct val="110000"/>
              </a:lnSpc>
              <a:defRPr b="1" spc="-42" sz="2100">
                <a:solidFill>
                  <a:srgbClr val="FEFDF7"/>
                </a:solidFill>
              </a:defRPr>
            </a:pPr>
            <a:r>
              <a:t>Map</a:t>
            </a:r>
          </a:p>
          <a:p>
            <a:pPr marL="163285" indent="-163285" algn="l" defTabSz="825500">
              <a:lnSpc>
                <a:spcPct val="110000"/>
              </a:lnSpc>
              <a:buClr>
                <a:srgbClr val="FFFFFF"/>
              </a:buClr>
              <a:buSzPct val="80000"/>
              <a:buChar char="•"/>
              <a:defRPr sz="1800">
                <a:solidFill>
                  <a:srgbClr val="FEFDF7"/>
                </a:solidFill>
                <a:latin typeface="Helvetica Neue Light"/>
                <a:ea typeface="Helvetica Neue Light"/>
                <a:cs typeface="Helvetica Neue Light"/>
                <a:sym typeface="Helvetica Neue Light"/>
              </a:defRPr>
            </a:pPr>
            <a:r>
              <a:t>Outline Screens</a:t>
            </a:r>
          </a:p>
          <a:p>
            <a:pPr marL="163285" indent="-163285" algn="l" defTabSz="825500">
              <a:lnSpc>
                <a:spcPct val="110000"/>
              </a:lnSpc>
              <a:buClr>
                <a:srgbClr val="FFFFFF"/>
              </a:buClr>
              <a:buSzPct val="80000"/>
              <a:buChar char="•"/>
              <a:defRPr sz="1800">
                <a:solidFill>
                  <a:srgbClr val="FEFDF7"/>
                </a:solidFill>
                <a:latin typeface="Helvetica Neue Light"/>
                <a:ea typeface="Helvetica Neue Light"/>
                <a:cs typeface="Helvetica Neue Light"/>
                <a:sym typeface="Helvetica Neue Light"/>
              </a:defRPr>
            </a:pPr>
            <a:r>
              <a:t>Group Screens</a:t>
            </a:r>
          </a:p>
          <a:p>
            <a:pPr marL="163285" indent="-163285" algn="l" defTabSz="825500">
              <a:lnSpc>
                <a:spcPct val="110000"/>
              </a:lnSpc>
              <a:buClr>
                <a:srgbClr val="FFFFFF"/>
              </a:buClr>
              <a:buSzPct val="80000"/>
              <a:buChar char="•"/>
              <a:defRPr sz="1800">
                <a:solidFill>
                  <a:srgbClr val="FEFDF7"/>
                </a:solidFill>
                <a:latin typeface="Helvetica Neue Light"/>
                <a:ea typeface="Helvetica Neue Light"/>
                <a:cs typeface="Helvetica Neue Light"/>
                <a:sym typeface="Helvetica Neue Light"/>
              </a:defRPr>
            </a:pPr>
            <a:r>
              <a:t>Link Screens</a:t>
            </a:r>
          </a:p>
          <a:p>
            <a:pPr marL="163285" indent="-163285" algn="l" defTabSz="825500">
              <a:lnSpc>
                <a:spcPct val="110000"/>
              </a:lnSpc>
              <a:buClr>
                <a:srgbClr val="FFFFFF"/>
              </a:buClr>
              <a:buSzPct val="80000"/>
              <a:buChar char="•"/>
              <a:defRPr sz="1800">
                <a:solidFill>
                  <a:srgbClr val="FEFDF7"/>
                </a:solidFill>
                <a:latin typeface="Helvetica Neue Light"/>
                <a:ea typeface="Helvetica Neue Light"/>
                <a:cs typeface="Helvetica Neue Light"/>
                <a:sym typeface="Helvetica Neue Light"/>
              </a:defRPr>
            </a:pPr>
          </a:p>
          <a:p>
            <a:pPr algn="l" defTabSz="825500">
              <a:lnSpc>
                <a:spcPct val="110000"/>
              </a:lnSpc>
              <a:defRPr sz="2100">
                <a:solidFill>
                  <a:srgbClr val="FEFDF7"/>
                </a:solidFill>
                <a:latin typeface="Helvetica Neue Light"/>
                <a:ea typeface="Helvetica Neue Light"/>
                <a:cs typeface="Helvetica Neue Light"/>
                <a:sym typeface="Helvetica Neue Light"/>
              </a:defRPr>
            </a:pPr>
            <a:r>
              <a:rPr b="1">
                <a:latin typeface="+mn-lt"/>
                <a:ea typeface="+mn-ea"/>
                <a:cs typeface="+mn-cs"/>
                <a:sym typeface="Helvetica Neue"/>
              </a:rPr>
              <a:t>Wireframe</a:t>
            </a:r>
            <a:r>
              <a:t> </a:t>
            </a:r>
          </a:p>
          <a:p>
            <a:pPr marL="163285" indent="-163285" algn="l" defTabSz="825500">
              <a:lnSpc>
                <a:spcPct val="110000"/>
              </a:lnSpc>
              <a:buClr>
                <a:srgbClr val="FFFFFF"/>
              </a:buClr>
              <a:buSzPct val="80000"/>
              <a:buChar char="•"/>
              <a:defRPr sz="1800">
                <a:solidFill>
                  <a:srgbClr val="FEFDF7"/>
                </a:solidFill>
                <a:latin typeface="Helvetica Neue Light"/>
                <a:ea typeface="Helvetica Neue Light"/>
                <a:cs typeface="Helvetica Neue Light"/>
                <a:sym typeface="Helvetica Neue Light"/>
              </a:defRPr>
            </a:pPr>
            <a:r>
              <a:t>Create Tabs</a:t>
            </a:r>
          </a:p>
          <a:p>
            <a:pPr marL="163285" indent="-163285" algn="l" defTabSz="825500">
              <a:lnSpc>
                <a:spcPct val="110000"/>
              </a:lnSpc>
              <a:buClr>
                <a:srgbClr val="FFFFFF"/>
              </a:buClr>
              <a:buSzPct val="80000"/>
              <a:buChar char="•"/>
              <a:defRPr sz="1800">
                <a:solidFill>
                  <a:srgbClr val="FEFDF7"/>
                </a:solidFill>
                <a:latin typeface="Helvetica Neue Light"/>
                <a:ea typeface="Helvetica Neue Light"/>
                <a:cs typeface="Helvetica Neue Light"/>
                <a:sym typeface="Helvetica Neue Light"/>
              </a:defRPr>
            </a:pPr>
            <a:r>
              <a:t>Add Navigation</a:t>
            </a:r>
          </a:p>
          <a:p>
            <a:pPr marL="163285" indent="-163285" algn="l" defTabSz="825500">
              <a:lnSpc>
                <a:spcPct val="110000"/>
              </a:lnSpc>
              <a:buClr>
                <a:srgbClr val="FFFFFF"/>
              </a:buClr>
              <a:buSzPct val="80000"/>
              <a:buChar char="•"/>
              <a:defRPr sz="1800">
                <a:solidFill>
                  <a:srgbClr val="FEFDF7"/>
                </a:solidFill>
                <a:latin typeface="Helvetica Neue Light"/>
                <a:ea typeface="Helvetica Neue Light"/>
                <a:cs typeface="Helvetica Neue Light"/>
                <a:sym typeface="Helvetica Neue Light"/>
              </a:defRPr>
            </a:pPr>
            <a:r>
              <a:t>Create Modals</a:t>
            </a:r>
          </a:p>
          <a:p>
            <a:pPr marL="163285" indent="-163285" algn="l" defTabSz="825500">
              <a:lnSpc>
                <a:spcPct val="110000"/>
              </a:lnSpc>
              <a:buClr>
                <a:srgbClr val="FFFFFF"/>
              </a:buClr>
              <a:buSzPct val="80000"/>
              <a:buChar char="•"/>
              <a:defRPr sz="1800">
                <a:solidFill>
                  <a:srgbClr val="FEFDF7"/>
                </a:solidFill>
                <a:latin typeface="Helvetica Neue Light"/>
                <a:ea typeface="Helvetica Neue Light"/>
                <a:cs typeface="Helvetica Neue Light"/>
                <a:sym typeface="Helvetica Neue Light"/>
              </a:defRPr>
            </a:pPr>
            <a:r>
              <a:t>Add Interface Elements</a:t>
            </a:r>
          </a:p>
          <a:p>
            <a:pPr marL="190500" indent="-190500" algn="l" defTabSz="825500">
              <a:lnSpc>
                <a:spcPct val="110000"/>
              </a:lnSpc>
              <a:buClr>
                <a:srgbClr val="FFFFFF"/>
              </a:buClr>
              <a:buSzPct val="80000"/>
              <a:buChar char="•"/>
              <a:defRPr sz="2100">
                <a:solidFill>
                  <a:srgbClr val="FEFDF7"/>
                </a:solidFill>
                <a:latin typeface="Helvetica Neue Light"/>
                <a:ea typeface="Helvetica Neue Light"/>
                <a:cs typeface="Helvetica Neue Light"/>
                <a:sym typeface="Helvetica Neue Light"/>
              </a:defRPr>
            </a:pPr>
          </a:p>
          <a:p>
            <a:pPr algn="l" defTabSz="825500">
              <a:lnSpc>
                <a:spcPct val="110000"/>
              </a:lnSpc>
              <a:defRPr b="1" sz="2100">
                <a:solidFill>
                  <a:srgbClr val="FEFDF7"/>
                </a:solidFill>
              </a:defRPr>
            </a:pPr>
            <a:r>
              <a:t>Refine</a:t>
            </a:r>
          </a:p>
          <a:p>
            <a:pPr marL="163285" indent="-163285" algn="l" defTabSz="825500">
              <a:lnSpc>
                <a:spcPct val="110000"/>
              </a:lnSpc>
              <a:buClr>
                <a:srgbClr val="FFFFFF"/>
              </a:buClr>
              <a:buSzPct val="80000"/>
              <a:buChar char="•"/>
              <a:defRPr sz="1800">
                <a:solidFill>
                  <a:srgbClr val="FEFDF7"/>
                </a:solidFill>
                <a:latin typeface="Helvetica Neue Light"/>
                <a:ea typeface="Helvetica Neue Light"/>
                <a:cs typeface="Helvetica Neue Light"/>
                <a:sym typeface="Helvetica Neue Light"/>
              </a:defRPr>
            </a:pPr>
            <a:r>
              <a:t>Tap Targets</a:t>
            </a:r>
          </a:p>
          <a:p>
            <a:pPr marL="163285" indent="-163285" algn="l" defTabSz="825500">
              <a:lnSpc>
                <a:spcPct val="110000"/>
              </a:lnSpc>
              <a:buClr>
                <a:srgbClr val="FFFFFF"/>
              </a:buClr>
              <a:buSzPct val="80000"/>
              <a:buChar char="•"/>
              <a:defRPr sz="1800">
                <a:solidFill>
                  <a:srgbClr val="FEFDF7"/>
                </a:solidFill>
                <a:latin typeface="Helvetica Neue Light"/>
                <a:ea typeface="Helvetica Neue Light"/>
                <a:cs typeface="Helvetica Neue Light"/>
                <a:sym typeface="Helvetica Neue Light"/>
              </a:defRPr>
            </a:pPr>
            <a:r>
              <a:t>Content Insets</a:t>
            </a:r>
          </a:p>
          <a:p>
            <a:pPr marL="163285" indent="-163285" algn="l" defTabSz="825500">
              <a:lnSpc>
                <a:spcPct val="110000"/>
              </a:lnSpc>
              <a:buClr>
                <a:srgbClr val="FFFFFF"/>
              </a:buClr>
              <a:buSzPct val="80000"/>
              <a:buChar char="•"/>
              <a:defRPr sz="1800">
                <a:solidFill>
                  <a:srgbClr val="FEFDF7"/>
                </a:solidFill>
                <a:latin typeface="Helvetica Neue Light"/>
                <a:ea typeface="Helvetica Neue Light"/>
                <a:cs typeface="Helvetica Neue Light"/>
                <a:sym typeface="Helvetica Neue Light"/>
              </a:defRPr>
            </a:pPr>
            <a:r>
              <a:t>Weight and Balance</a:t>
            </a:r>
          </a:p>
          <a:p>
            <a:pPr marL="163285" indent="-163285" algn="l" defTabSz="825500">
              <a:lnSpc>
                <a:spcPct val="110000"/>
              </a:lnSpc>
              <a:buClr>
                <a:srgbClr val="FFFFFF"/>
              </a:buClr>
              <a:buSzPct val="80000"/>
              <a:buChar char="•"/>
              <a:defRPr sz="1800">
                <a:solidFill>
                  <a:srgbClr val="FEFDF7"/>
                </a:solidFill>
                <a:latin typeface="Helvetica Neue Light"/>
                <a:ea typeface="Helvetica Neue Light"/>
                <a:cs typeface="Helvetica Neue Light"/>
                <a:sym typeface="Helvetica Neue Light"/>
              </a:defRPr>
            </a:pPr>
            <a:r>
              <a:t>Alignment</a:t>
            </a:r>
          </a:p>
          <a:p>
            <a:pPr marL="163285" indent="-163285" algn="l" defTabSz="825500">
              <a:lnSpc>
                <a:spcPct val="110000"/>
              </a:lnSpc>
              <a:buClr>
                <a:srgbClr val="FFFFFF"/>
              </a:buClr>
              <a:buSzPct val="80000"/>
              <a:buChar char="•"/>
              <a:defRPr sz="1800">
                <a:solidFill>
                  <a:srgbClr val="FEFDF7"/>
                </a:solidFill>
                <a:latin typeface="Helvetica Neue Light"/>
                <a:ea typeface="Helvetica Neue Light"/>
                <a:cs typeface="Helvetica Neue Light"/>
                <a:sym typeface="Helvetica Neue Light"/>
              </a:defRPr>
            </a:pPr>
          </a:p>
          <a:p>
            <a:pPr algn="l" defTabSz="825500">
              <a:lnSpc>
                <a:spcPct val="110000"/>
              </a:lnSpc>
              <a:defRPr b="1" sz="2100">
                <a:solidFill>
                  <a:srgbClr val="FEFDF7"/>
                </a:solidFill>
              </a:defRPr>
            </a:pPr>
            <a:r>
              <a:t>Style</a:t>
            </a:r>
          </a:p>
          <a:p>
            <a:pPr marL="163285" indent="-163285" algn="l" defTabSz="825500">
              <a:lnSpc>
                <a:spcPct val="110000"/>
              </a:lnSpc>
              <a:buClr>
                <a:srgbClr val="FFFFFF"/>
              </a:buClr>
              <a:buSzPct val="80000"/>
              <a:buChar char="•"/>
              <a:defRPr sz="1800">
                <a:solidFill>
                  <a:srgbClr val="FEFDF7"/>
                </a:solidFill>
                <a:latin typeface="Helvetica Neue Light"/>
                <a:ea typeface="Helvetica Neue Light"/>
                <a:cs typeface="Helvetica Neue Light"/>
                <a:sym typeface="Helvetica Neue Light"/>
              </a:defRPr>
            </a:pPr>
            <a:r>
              <a:t>Personality</a:t>
            </a:r>
          </a:p>
          <a:p>
            <a:pPr marL="163285" indent="-163285" algn="l" defTabSz="825500">
              <a:lnSpc>
                <a:spcPct val="110000"/>
              </a:lnSpc>
              <a:buClr>
                <a:srgbClr val="FFFFFF"/>
              </a:buClr>
              <a:buSzPct val="80000"/>
              <a:buChar char="•"/>
              <a:defRPr sz="1800">
                <a:solidFill>
                  <a:srgbClr val="FEFDF7"/>
                </a:solidFill>
                <a:latin typeface="Helvetica Neue Light"/>
                <a:ea typeface="Helvetica Neue Light"/>
                <a:cs typeface="Helvetica Neue Light"/>
                <a:sym typeface="Helvetica Neue Light"/>
              </a:defRPr>
            </a:pPr>
            <a:r>
              <a:t>Icon</a:t>
            </a:r>
          </a:p>
        </p:txBody>
      </p:sp>
      <p:sp>
        <p:nvSpPr>
          <p:cNvPr id="24" name="Prototype"/>
          <p:cNvSpPr txBox="1"/>
          <p:nvPr/>
        </p:nvSpPr>
        <p:spPr>
          <a:xfrm>
            <a:off x="5457657" y="3660213"/>
            <a:ext cx="3701501" cy="105490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lstStyle>
            <a:lvl1pPr algn="l">
              <a:lnSpc>
                <a:spcPct val="120000"/>
              </a:lnSpc>
              <a:defRPr b="1" spc="-72" sz="3600">
                <a:solidFill>
                  <a:srgbClr val="FEFDF7"/>
                </a:solidFill>
              </a:defRPr>
            </a:lvl1pPr>
          </a:lstStyle>
          <a:p>
            <a:pPr/>
            <a:r>
              <a:t>Prototype</a:t>
            </a:r>
          </a:p>
        </p:txBody>
      </p:sp>
      <p:sp>
        <p:nvSpPr>
          <p:cNvPr id="25" name="Architect…"/>
          <p:cNvSpPr txBox="1"/>
          <p:nvPr/>
        </p:nvSpPr>
        <p:spPr>
          <a:xfrm>
            <a:off x="10322283" y="4742173"/>
            <a:ext cx="2725647" cy="5046290"/>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lstStyle/>
          <a:p>
            <a:pPr algn="l">
              <a:lnSpc>
                <a:spcPct val="110000"/>
              </a:lnSpc>
              <a:defRPr b="1" spc="-42" sz="2100">
                <a:solidFill>
                  <a:srgbClr val="FEFDF7"/>
                </a:solidFill>
              </a:defRPr>
            </a:pPr>
            <a:r>
              <a:t>Architect</a:t>
            </a:r>
          </a:p>
          <a:p>
            <a:pPr marL="163285" indent="-163285" algn="l" defTabSz="825500">
              <a:lnSpc>
                <a:spcPct val="110000"/>
              </a:lnSpc>
              <a:buClr>
                <a:srgbClr val="FFFFFF"/>
              </a:buClr>
              <a:buSzPct val="80000"/>
              <a:buChar char="•"/>
              <a:defRPr sz="1800">
                <a:solidFill>
                  <a:srgbClr val="FEFDF7"/>
                </a:solidFill>
                <a:latin typeface="Helvetica Neue Light"/>
                <a:ea typeface="Helvetica Neue Light"/>
                <a:cs typeface="Helvetica Neue Light"/>
                <a:sym typeface="Helvetica Neue Light"/>
              </a:defRPr>
            </a:pPr>
            <a:r>
              <a:t>Define Tests</a:t>
            </a:r>
          </a:p>
          <a:p>
            <a:pPr marL="163285" indent="-163285" algn="l" defTabSz="825500">
              <a:lnSpc>
                <a:spcPct val="110000"/>
              </a:lnSpc>
              <a:buClr>
                <a:srgbClr val="FFFFFF"/>
              </a:buClr>
              <a:buSzPct val="80000"/>
              <a:buChar char="•"/>
              <a:defRPr sz="1800">
                <a:solidFill>
                  <a:srgbClr val="FEFDF7"/>
                </a:solidFill>
                <a:latin typeface="Helvetica Neue Light"/>
                <a:ea typeface="Helvetica Neue Light"/>
                <a:cs typeface="Helvetica Neue Light"/>
                <a:sym typeface="Helvetica Neue Light"/>
              </a:defRPr>
            </a:pPr>
            <a:r>
              <a:t>Create User Journeys</a:t>
            </a:r>
          </a:p>
          <a:p>
            <a:pPr marL="163285" indent="-163285" algn="l" defTabSz="825500">
              <a:lnSpc>
                <a:spcPct val="110000"/>
              </a:lnSpc>
              <a:buClr>
                <a:srgbClr val="FFFFFF"/>
              </a:buClr>
              <a:buSzPct val="80000"/>
              <a:buChar char="•"/>
              <a:defRPr sz="1800">
                <a:solidFill>
                  <a:srgbClr val="FEFDF7"/>
                </a:solidFill>
                <a:latin typeface="Helvetica Neue Light"/>
                <a:ea typeface="Helvetica Neue Light"/>
                <a:cs typeface="Helvetica Neue Light"/>
                <a:sym typeface="Helvetica Neue Light"/>
              </a:defRPr>
            </a:pPr>
            <a:r>
              <a:t>Define a Process</a:t>
            </a:r>
          </a:p>
          <a:p>
            <a:pPr marL="163285" indent="-163285" algn="l" defTabSz="825500">
              <a:lnSpc>
                <a:spcPct val="110000"/>
              </a:lnSpc>
              <a:buClr>
                <a:srgbClr val="FFFFFF"/>
              </a:buClr>
              <a:buSzPct val="80000"/>
              <a:buChar char="•"/>
              <a:defRPr sz="1800">
                <a:solidFill>
                  <a:srgbClr val="FEFDF7"/>
                </a:solidFill>
                <a:latin typeface="Helvetica Neue Light"/>
                <a:ea typeface="Helvetica Neue Light"/>
                <a:cs typeface="Helvetica Neue Light"/>
                <a:sym typeface="Helvetica Neue Light"/>
              </a:defRPr>
            </a:pPr>
            <a:r>
              <a:t>Plan an Introduction</a:t>
            </a:r>
          </a:p>
          <a:p>
            <a:pPr marL="163285" indent="-163285" algn="l" defTabSz="825500">
              <a:lnSpc>
                <a:spcPct val="110000"/>
              </a:lnSpc>
              <a:buClr>
                <a:srgbClr val="FFFFFF"/>
              </a:buClr>
              <a:buSzPct val="80000"/>
              <a:buChar char="•"/>
              <a:defRPr sz="1800">
                <a:solidFill>
                  <a:srgbClr val="FEFDF7"/>
                </a:solidFill>
                <a:latin typeface="Helvetica Neue Light"/>
                <a:ea typeface="Helvetica Neue Light"/>
                <a:cs typeface="Helvetica Neue Light"/>
                <a:sym typeface="Helvetica Neue Light"/>
              </a:defRPr>
            </a:pPr>
          </a:p>
          <a:p>
            <a:pPr algn="l" defTabSz="825500">
              <a:lnSpc>
                <a:spcPct val="110000"/>
              </a:lnSpc>
              <a:defRPr sz="2100">
                <a:solidFill>
                  <a:srgbClr val="FEFDF7"/>
                </a:solidFill>
                <a:latin typeface="Helvetica Neue Light"/>
                <a:ea typeface="Helvetica Neue Light"/>
                <a:cs typeface="Helvetica Neue Light"/>
                <a:sym typeface="Helvetica Neue Light"/>
              </a:defRPr>
            </a:pPr>
            <a:r>
              <a:rPr b="1">
                <a:latin typeface="+mn-lt"/>
                <a:ea typeface="+mn-ea"/>
                <a:cs typeface="+mn-cs"/>
                <a:sym typeface="Helvetica Neue"/>
              </a:rPr>
              <a:t>Script</a:t>
            </a:r>
            <a:r>
              <a:t> </a:t>
            </a:r>
          </a:p>
          <a:p>
            <a:pPr marL="163285" indent="-163285" algn="l" defTabSz="825500">
              <a:lnSpc>
                <a:spcPct val="110000"/>
              </a:lnSpc>
              <a:buClr>
                <a:srgbClr val="FFFFFF"/>
              </a:buClr>
              <a:buSzPct val="80000"/>
              <a:buChar char="•"/>
              <a:defRPr sz="1800">
                <a:solidFill>
                  <a:srgbClr val="FEFDF7"/>
                </a:solidFill>
                <a:latin typeface="Helvetica Neue Light"/>
                <a:ea typeface="Helvetica Neue Light"/>
                <a:cs typeface="Helvetica Neue Light"/>
                <a:sym typeface="Helvetica Neue Light"/>
              </a:defRPr>
            </a:pPr>
            <a:r>
              <a:t>Outline Scripts</a:t>
            </a:r>
          </a:p>
          <a:p>
            <a:pPr marL="163285" indent="-163285" algn="l" defTabSz="825500">
              <a:lnSpc>
                <a:spcPct val="110000"/>
              </a:lnSpc>
              <a:buClr>
                <a:srgbClr val="FFFFFF"/>
              </a:buClr>
              <a:buSzPct val="80000"/>
              <a:buChar char="•"/>
              <a:defRPr sz="1800">
                <a:solidFill>
                  <a:srgbClr val="FEFDF7"/>
                </a:solidFill>
                <a:latin typeface="Helvetica Neue Light"/>
                <a:ea typeface="Helvetica Neue Light"/>
                <a:cs typeface="Helvetica Neue Light"/>
                <a:sym typeface="Helvetica Neue Light"/>
              </a:defRPr>
            </a:pPr>
            <a:r>
              <a:t>Write Scripts</a:t>
            </a:r>
          </a:p>
          <a:p>
            <a:pPr marL="163285" indent="-163285" algn="l" defTabSz="825500">
              <a:lnSpc>
                <a:spcPct val="110000"/>
              </a:lnSpc>
              <a:buClr>
                <a:srgbClr val="FFFFFF"/>
              </a:buClr>
              <a:buSzPct val="80000"/>
              <a:buChar char="•"/>
              <a:defRPr sz="1800">
                <a:solidFill>
                  <a:srgbClr val="FEFDF7"/>
                </a:solidFill>
                <a:latin typeface="Helvetica Neue Light"/>
                <a:ea typeface="Helvetica Neue Light"/>
                <a:cs typeface="Helvetica Neue Light"/>
                <a:sym typeface="Helvetica Neue Light"/>
              </a:defRPr>
            </a:pPr>
            <a:r>
              <a:t>Anticipate Errors</a:t>
            </a:r>
          </a:p>
          <a:p>
            <a:pPr marL="190500" indent="-190500" algn="l" defTabSz="825500">
              <a:lnSpc>
                <a:spcPct val="110000"/>
              </a:lnSpc>
              <a:buClr>
                <a:srgbClr val="FFFFFF"/>
              </a:buClr>
              <a:buSzPct val="80000"/>
              <a:buChar char="•"/>
              <a:defRPr sz="2100">
                <a:solidFill>
                  <a:srgbClr val="FEFDF7"/>
                </a:solidFill>
                <a:latin typeface="Helvetica Neue Light"/>
                <a:ea typeface="Helvetica Neue Light"/>
                <a:cs typeface="Helvetica Neue Light"/>
                <a:sym typeface="Helvetica Neue Light"/>
              </a:defRPr>
            </a:pPr>
          </a:p>
          <a:p>
            <a:pPr algn="l" defTabSz="825500">
              <a:lnSpc>
                <a:spcPct val="110000"/>
              </a:lnSpc>
              <a:defRPr b="1" sz="2100">
                <a:solidFill>
                  <a:srgbClr val="FEFDF7"/>
                </a:solidFill>
              </a:defRPr>
            </a:pPr>
            <a:r>
              <a:t>Prepare</a:t>
            </a:r>
          </a:p>
          <a:p>
            <a:pPr marL="163285" indent="-163285" algn="l" defTabSz="825500">
              <a:lnSpc>
                <a:spcPct val="110000"/>
              </a:lnSpc>
              <a:buClr>
                <a:srgbClr val="FFFFFF"/>
              </a:buClr>
              <a:buSzPct val="80000"/>
              <a:buChar char="•"/>
              <a:defRPr sz="1800">
                <a:solidFill>
                  <a:srgbClr val="FEFDF7"/>
                </a:solidFill>
                <a:latin typeface="Helvetica Neue Light"/>
                <a:ea typeface="Helvetica Neue Light"/>
                <a:cs typeface="Helvetica Neue Light"/>
                <a:sym typeface="Helvetica Neue Light"/>
              </a:defRPr>
            </a:pPr>
            <a:r>
              <a:t>Gather Users</a:t>
            </a:r>
          </a:p>
          <a:p>
            <a:pPr marL="163285" indent="-163285" algn="l" defTabSz="825500">
              <a:lnSpc>
                <a:spcPct val="110000"/>
              </a:lnSpc>
              <a:buClr>
                <a:srgbClr val="FFFFFF"/>
              </a:buClr>
              <a:buSzPct val="80000"/>
              <a:buChar char="•"/>
              <a:defRPr sz="1800">
                <a:solidFill>
                  <a:srgbClr val="FEFDF7"/>
                </a:solidFill>
                <a:latin typeface="Helvetica Neue Light"/>
                <a:ea typeface="Helvetica Neue Light"/>
                <a:cs typeface="Helvetica Neue Light"/>
                <a:sym typeface="Helvetica Neue Light"/>
              </a:defRPr>
            </a:pPr>
            <a:r>
              <a:t>Final Checklist</a:t>
            </a:r>
          </a:p>
        </p:txBody>
      </p:sp>
      <p:sp>
        <p:nvSpPr>
          <p:cNvPr id="26" name="Test"/>
          <p:cNvSpPr txBox="1"/>
          <p:nvPr/>
        </p:nvSpPr>
        <p:spPr>
          <a:xfrm>
            <a:off x="10314672" y="3660213"/>
            <a:ext cx="3701501" cy="105490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lstStyle>
            <a:lvl1pPr algn="l">
              <a:lnSpc>
                <a:spcPct val="120000"/>
              </a:lnSpc>
              <a:defRPr b="1" spc="-72" sz="3600">
                <a:solidFill>
                  <a:srgbClr val="FEFDF7"/>
                </a:solidFill>
              </a:defRPr>
            </a:lvl1pPr>
          </a:lstStyle>
          <a:p>
            <a:pPr/>
            <a:r>
              <a:t>Test</a:t>
            </a:r>
          </a:p>
        </p:txBody>
      </p:sp>
      <p:sp>
        <p:nvSpPr>
          <p:cNvPr id="27" name="Validate…"/>
          <p:cNvSpPr txBox="1"/>
          <p:nvPr/>
        </p:nvSpPr>
        <p:spPr>
          <a:xfrm>
            <a:off x="15217542" y="4742173"/>
            <a:ext cx="2357269" cy="2239472"/>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lstStyle/>
          <a:p>
            <a:pPr algn="l">
              <a:lnSpc>
                <a:spcPct val="110000"/>
              </a:lnSpc>
              <a:defRPr b="1" spc="-42" sz="2100">
                <a:solidFill>
                  <a:srgbClr val="FEFDF7"/>
                </a:solidFill>
              </a:defRPr>
            </a:pPr>
            <a:r>
              <a:t>Validate</a:t>
            </a:r>
          </a:p>
          <a:p>
            <a:pPr marL="163285" indent="-163285" algn="l" defTabSz="825500">
              <a:lnSpc>
                <a:spcPct val="110000"/>
              </a:lnSpc>
              <a:buClr>
                <a:srgbClr val="FFFFFF"/>
              </a:buClr>
              <a:buSzPct val="80000"/>
              <a:buChar char="•"/>
              <a:defRPr sz="1800">
                <a:solidFill>
                  <a:srgbClr val="FEFDF7"/>
                </a:solidFill>
                <a:latin typeface="Helvetica Neue Light"/>
                <a:ea typeface="Helvetica Neue Light"/>
                <a:cs typeface="Helvetica Neue Light"/>
                <a:sym typeface="Helvetica Neue Light"/>
              </a:defRPr>
            </a:pPr>
            <a:r>
              <a:t>Gather Notes</a:t>
            </a:r>
          </a:p>
          <a:p>
            <a:pPr marL="163285" indent="-163285" algn="l" defTabSz="825500">
              <a:lnSpc>
                <a:spcPct val="110000"/>
              </a:lnSpc>
              <a:buClr>
                <a:srgbClr val="FFFFFF"/>
              </a:buClr>
              <a:buSzPct val="80000"/>
              <a:buChar char="•"/>
              <a:defRPr sz="1800">
                <a:solidFill>
                  <a:srgbClr val="FEFDF7"/>
                </a:solidFill>
                <a:latin typeface="Helvetica Neue Light"/>
                <a:ea typeface="Helvetica Neue Light"/>
                <a:cs typeface="Helvetica Neue Light"/>
                <a:sym typeface="Helvetica Neue Light"/>
              </a:defRPr>
            </a:pPr>
            <a:r>
              <a:t>Form Key Insights</a:t>
            </a:r>
          </a:p>
          <a:p>
            <a:pPr marL="163285" indent="-163285" algn="l" defTabSz="825500">
              <a:lnSpc>
                <a:spcPct val="110000"/>
              </a:lnSpc>
              <a:buClr>
                <a:srgbClr val="FFFFFF"/>
              </a:buClr>
              <a:buSzPct val="80000"/>
              <a:buChar char="•"/>
              <a:defRPr sz="1800">
                <a:solidFill>
                  <a:srgbClr val="FEFDF7"/>
                </a:solidFill>
                <a:latin typeface="Helvetica Neue Light"/>
                <a:ea typeface="Helvetica Neue Light"/>
                <a:cs typeface="Helvetica Neue Light"/>
                <a:sym typeface="Helvetica Neue Light"/>
              </a:defRPr>
            </a:pPr>
            <a:r>
              <a:t>Draw Conclusions</a:t>
            </a:r>
          </a:p>
          <a:p>
            <a:pPr marL="190500" indent="-190500" algn="l" defTabSz="825500">
              <a:lnSpc>
                <a:spcPct val="110000"/>
              </a:lnSpc>
              <a:buClr>
                <a:srgbClr val="FFFFFF"/>
              </a:buClr>
              <a:buSzPct val="80000"/>
              <a:buChar char="•"/>
              <a:defRPr sz="2100">
                <a:solidFill>
                  <a:srgbClr val="FEFDF7"/>
                </a:solidFill>
                <a:latin typeface="Helvetica Neue Medium"/>
                <a:ea typeface="Helvetica Neue Medium"/>
                <a:cs typeface="Helvetica Neue Medium"/>
                <a:sym typeface="Helvetica Neue Medium"/>
              </a:defRPr>
            </a:pPr>
          </a:p>
        </p:txBody>
      </p:sp>
      <p:sp>
        <p:nvSpPr>
          <p:cNvPr id="28" name="Validate"/>
          <p:cNvSpPr txBox="1"/>
          <p:nvPr/>
        </p:nvSpPr>
        <p:spPr>
          <a:xfrm>
            <a:off x="15209930" y="3660213"/>
            <a:ext cx="3701501" cy="91024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lstStyle>
            <a:lvl1pPr algn="l">
              <a:lnSpc>
                <a:spcPct val="120000"/>
              </a:lnSpc>
              <a:defRPr b="1" spc="-72" sz="3600">
                <a:solidFill>
                  <a:srgbClr val="FEFDF7"/>
                </a:solidFill>
              </a:defRPr>
            </a:lvl1pPr>
          </a:lstStyle>
          <a:p>
            <a:pPr/>
            <a:r>
              <a:t>Validate</a:t>
            </a:r>
          </a:p>
        </p:txBody>
      </p:sp>
      <p:sp>
        <p:nvSpPr>
          <p:cNvPr id="29" name="Iterate…"/>
          <p:cNvSpPr txBox="1"/>
          <p:nvPr/>
        </p:nvSpPr>
        <p:spPr>
          <a:xfrm>
            <a:off x="20055434" y="4742173"/>
            <a:ext cx="3309062" cy="1756275"/>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lstStyle/>
          <a:p>
            <a:pPr algn="l">
              <a:lnSpc>
                <a:spcPct val="110000"/>
              </a:lnSpc>
              <a:defRPr b="1" spc="-42" sz="2100">
                <a:solidFill>
                  <a:srgbClr val="FEFDF7"/>
                </a:solidFill>
              </a:defRPr>
            </a:pPr>
            <a:r>
              <a:t>Iterate</a:t>
            </a:r>
          </a:p>
          <a:p>
            <a:pPr marL="163285" indent="-163285" algn="l" defTabSz="825500">
              <a:lnSpc>
                <a:spcPct val="110000"/>
              </a:lnSpc>
              <a:buClr>
                <a:srgbClr val="FFFFFF"/>
              </a:buClr>
              <a:buSzPct val="80000"/>
              <a:buChar char="•"/>
              <a:defRPr sz="1800">
                <a:solidFill>
                  <a:srgbClr val="FEFDF7"/>
                </a:solidFill>
                <a:latin typeface="Helvetica Neue Light"/>
                <a:ea typeface="Helvetica Neue Light"/>
                <a:cs typeface="Helvetica Neue Light"/>
                <a:sym typeface="Helvetica Neue Light"/>
              </a:defRPr>
            </a:pPr>
            <a:r>
              <a:t>Organize Your Conclusions</a:t>
            </a:r>
          </a:p>
          <a:p>
            <a:pPr marL="163285" indent="-163285" algn="l" defTabSz="825500">
              <a:lnSpc>
                <a:spcPct val="110000"/>
              </a:lnSpc>
              <a:buClr>
                <a:srgbClr val="FFFFFF"/>
              </a:buClr>
              <a:buSzPct val="80000"/>
              <a:buChar char="•"/>
              <a:defRPr sz="1800">
                <a:solidFill>
                  <a:srgbClr val="FEFDF7"/>
                </a:solidFill>
                <a:latin typeface="Helvetica Neue Light"/>
                <a:ea typeface="Helvetica Neue Light"/>
                <a:cs typeface="Helvetica Neue Light"/>
                <a:sym typeface="Helvetica Neue Light"/>
              </a:defRPr>
            </a:pPr>
            <a:r>
              <a:t>Go back: Define</a:t>
            </a:r>
          </a:p>
          <a:p>
            <a:pPr marL="163285" indent="-163285" algn="l" defTabSz="825500">
              <a:lnSpc>
                <a:spcPct val="110000"/>
              </a:lnSpc>
              <a:buClr>
                <a:srgbClr val="FFFFFF"/>
              </a:buClr>
              <a:buSzPct val="80000"/>
              <a:buChar char="•"/>
              <a:defRPr sz="1800">
                <a:solidFill>
                  <a:srgbClr val="FEFDF7"/>
                </a:solidFill>
                <a:latin typeface="Helvetica Neue Light"/>
                <a:ea typeface="Helvetica Neue Light"/>
                <a:cs typeface="Helvetica Neue Light"/>
                <a:sym typeface="Helvetica Neue Light"/>
              </a:defRPr>
            </a:pPr>
            <a:r>
              <a:t>Go back: Prototype</a:t>
            </a:r>
          </a:p>
          <a:p>
            <a:pPr marL="163285" indent="-163285" algn="l" defTabSz="825500">
              <a:lnSpc>
                <a:spcPct val="110000"/>
              </a:lnSpc>
              <a:buClr>
                <a:srgbClr val="FFFFFF"/>
              </a:buClr>
              <a:buSzPct val="80000"/>
              <a:buChar char="•"/>
              <a:defRPr sz="1800">
                <a:solidFill>
                  <a:srgbClr val="FEFDF7"/>
                </a:solidFill>
                <a:latin typeface="Helvetica Neue Light"/>
                <a:ea typeface="Helvetica Neue Light"/>
                <a:cs typeface="Helvetica Neue Light"/>
                <a:sym typeface="Helvetica Neue Light"/>
              </a:defRPr>
            </a:pPr>
            <a:r>
              <a:t>Go back: Test</a:t>
            </a:r>
          </a:p>
        </p:txBody>
      </p:sp>
      <p:sp>
        <p:nvSpPr>
          <p:cNvPr id="30" name="Iterate"/>
          <p:cNvSpPr txBox="1"/>
          <p:nvPr/>
        </p:nvSpPr>
        <p:spPr>
          <a:xfrm>
            <a:off x="20047824" y="3660213"/>
            <a:ext cx="3701501" cy="105490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lstStyle>
            <a:lvl1pPr algn="l">
              <a:lnSpc>
                <a:spcPct val="120000"/>
              </a:lnSpc>
              <a:defRPr b="1" spc="-72" sz="3600">
                <a:solidFill>
                  <a:srgbClr val="FEFDF7"/>
                </a:solidFill>
              </a:defRPr>
            </a:lvl1pPr>
          </a:lstStyle>
          <a:p>
            <a:pPr/>
            <a:r>
              <a:t>Iterate</a:t>
            </a:r>
          </a:p>
        </p:txBody>
      </p:sp>
      <p:sp>
        <p:nvSpPr>
          <p:cNvPr id="31" name="Slide Number"/>
          <p:cNvSpPr txBox="1"/>
          <p:nvPr>
            <p:ph type="sldNum" sz="quarter" idx="2"/>
          </p:nvPr>
        </p:nvSpPr>
        <p:spPr>
          <a:xfrm>
            <a:off x="11961069" y="12917264"/>
            <a:ext cx="452146" cy="452908"/>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rototype 4">
    <p:spTree>
      <p:nvGrpSpPr>
        <p:cNvPr id="1" name=""/>
        <p:cNvGrpSpPr/>
        <p:nvPr/>
      </p:nvGrpSpPr>
      <p:grpSpPr>
        <a:xfrm>
          <a:off x="0" y="0"/>
          <a:ext cx="0" cy="0"/>
          <a:chOff x="0" y="0"/>
          <a:chExt cx="0" cy="0"/>
        </a:xfrm>
      </p:grpSpPr>
      <p:sp>
        <p:nvSpPr>
          <p:cNvPr id="145" name="Rectangle"/>
          <p:cNvSpPr/>
          <p:nvPr/>
        </p:nvSpPr>
        <p:spPr>
          <a:xfrm>
            <a:off x="-10981" y="-8467"/>
            <a:ext cx="7705360" cy="13732934"/>
          </a:xfrm>
          <a:prstGeom prst="rect">
            <a:avLst/>
          </a:prstGeom>
          <a:solidFill>
            <a:srgbClr val="D2262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146" name="Lorem ipsum dolor sit amet, consectetuer adipiscing elit, sed diam nonummy nibh euismod tincidunt ut laoreet dolore magna aliquam erat volutpat. Ut"/>
          <p:cNvSpPr txBox="1"/>
          <p:nvPr>
            <p:ph type="body" sz="quarter" idx="21"/>
          </p:nvPr>
        </p:nvSpPr>
        <p:spPr>
          <a:xfrm>
            <a:off x="8928100" y="1062591"/>
            <a:ext cx="12859881" cy="760137"/>
          </a:xfrm>
          <a:prstGeom prst="rect">
            <a:avLst/>
          </a:prstGeom>
        </p:spPr>
        <p:txBody>
          <a:bodyPr lIns="50800" tIns="50800" rIns="50800" bIns="50800">
            <a:spAutoFit/>
          </a:bodyPr>
          <a:lstStyle>
            <a:lvl1pPr marL="0" indent="0">
              <a:lnSpc>
                <a:spcPct val="110000"/>
              </a:lnSpc>
              <a:spcBef>
                <a:spcPts val="1500"/>
              </a:spcBef>
              <a:buClrTx/>
              <a:buSzTx/>
              <a:buNone/>
              <a:defRPr sz="2100"/>
            </a:lvl1pPr>
          </a:lstStyle>
          <a:p>
            <a:pPr/>
            <a:r>
              <a:t>Lorem ipsum dolor sit amet, consectetuer adipiscing elit, sed diam nonummy nibh euismod tincidunt ut laoreet dolore magna aliquam erat volutpat. Ut </a:t>
            </a:r>
          </a:p>
        </p:txBody>
      </p:sp>
      <p:sp>
        <p:nvSpPr>
          <p:cNvPr id="147" name="Prototype | Discover"/>
          <p:cNvSpPr txBox="1"/>
          <p:nvPr>
            <p:ph type="body" sz="quarter" idx="22"/>
          </p:nvPr>
        </p:nvSpPr>
        <p:spPr>
          <a:xfrm>
            <a:off x="1269305" y="12421154"/>
            <a:ext cx="2543341" cy="465340"/>
          </a:xfrm>
          <a:prstGeom prst="rect">
            <a:avLst/>
          </a:prstGeom>
        </p:spPr>
        <p:txBody>
          <a:bodyPr wrap="none">
            <a:spAutoFit/>
          </a:bodyPr>
          <a:lstStyle/>
          <a:p>
            <a:pPr marL="0" indent="0" defTabSz="2438339">
              <a:lnSpc>
                <a:spcPct val="120000"/>
              </a:lnSpc>
              <a:spcBef>
                <a:spcPts val="0"/>
              </a:spcBef>
              <a:buClrTx/>
              <a:buSzTx/>
              <a:buNone/>
              <a:defRPr spc="-42" sz="2100">
                <a:solidFill>
                  <a:srgbClr val="FFFFFF"/>
                </a:solidFill>
              </a:defRPr>
            </a:pPr>
            <a:r>
              <a:rPr b="1"/>
              <a:t>Prototype</a:t>
            </a:r>
            <a:r>
              <a:t> | Discover</a:t>
            </a:r>
          </a:p>
        </p:txBody>
      </p:sp>
      <p:sp>
        <p:nvSpPr>
          <p:cNvPr id="148" name="Prototype"/>
          <p:cNvSpPr txBox="1"/>
          <p:nvPr/>
        </p:nvSpPr>
        <p:spPr>
          <a:xfrm>
            <a:off x="1268734" y="3417191"/>
            <a:ext cx="2777465" cy="8371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lnSpc>
                <a:spcPct val="120000"/>
              </a:lnSpc>
              <a:defRPr b="1" spc="-91" sz="4600">
                <a:solidFill>
                  <a:srgbClr val="FFFFFF"/>
                </a:solidFill>
              </a:defRPr>
            </a:lvl1pPr>
          </a:lstStyle>
          <a:p>
            <a:pPr/>
            <a:r>
              <a:t>Prototype</a:t>
            </a:r>
          </a:p>
        </p:txBody>
      </p:sp>
      <p:sp>
        <p:nvSpPr>
          <p:cNvPr id="149" name="Lorem ipsum dolor sit amet, consectetuer adipiscing elit, sed diam nonummy nibh euismod tincidunt ut laoreet dolore magna aliquam erat volutpat. Ut"/>
          <p:cNvSpPr txBox="1"/>
          <p:nvPr>
            <p:ph type="body" sz="quarter" idx="23"/>
          </p:nvPr>
        </p:nvSpPr>
        <p:spPr>
          <a:xfrm>
            <a:off x="1266761" y="4364835"/>
            <a:ext cx="5398537" cy="1507944"/>
          </a:xfrm>
          <a:prstGeom prst="rect">
            <a:avLst/>
          </a:prstGeom>
        </p:spPr>
        <p:txBody>
          <a:bodyPr lIns="76200" tIns="76200" rIns="76200" bIns="76200">
            <a:spAutoFit/>
          </a:bodyPr>
          <a:lstStyle>
            <a:lvl1pPr marL="0" indent="0">
              <a:lnSpc>
                <a:spcPct val="110000"/>
              </a:lnSpc>
              <a:spcBef>
                <a:spcPts val="1200"/>
              </a:spcBef>
              <a:buClrTx/>
              <a:buSzTx/>
              <a:buNone/>
              <a:defRPr sz="2100">
                <a:solidFill>
                  <a:srgbClr val="FFFFFF"/>
                </a:solidFill>
              </a:defRPr>
            </a:lvl1pPr>
          </a:lstStyle>
          <a:p>
            <a:pPr/>
            <a:r>
              <a:t>Lorem ipsum dolor sit amet, consectetuer adipiscing elit, sed diam nonummy nibh euismod tincidunt ut laoreet dolore magna aliquam erat volutpat. Ut </a:t>
            </a:r>
          </a:p>
        </p:txBody>
      </p:sp>
      <p:pic>
        <p:nvPicPr>
          <p:cNvPr id="150" name="Image" descr="Image"/>
          <p:cNvPicPr>
            <a:picLocks noChangeAspect="1"/>
          </p:cNvPicPr>
          <p:nvPr/>
        </p:nvPicPr>
        <p:blipFill>
          <a:blip r:embed="rId2">
            <a:extLst/>
          </a:blip>
          <a:stretch>
            <a:fillRect/>
          </a:stretch>
        </p:blipFill>
        <p:spPr>
          <a:xfrm>
            <a:off x="1362721" y="1058419"/>
            <a:ext cx="2048991" cy="2095857"/>
          </a:xfrm>
          <a:prstGeom prst="rect">
            <a:avLst/>
          </a:prstGeom>
          <a:ln w="12700">
            <a:miter lim="400000"/>
          </a:ln>
        </p:spPr>
      </p:pic>
      <p:sp>
        <p:nvSpPr>
          <p:cNvPr id="151" name="Slide Number"/>
          <p:cNvSpPr txBox="1"/>
          <p:nvPr>
            <p:ph type="sldNum" sz="quarter" idx="2"/>
          </p:nvPr>
        </p:nvSpPr>
        <p:spPr>
          <a:prstGeom prst="rect">
            <a:avLst/>
          </a:prstGeom>
        </p:spPr>
        <p:txBody>
          <a:bodyPr/>
          <a:lstStyle/>
          <a:p>
            <a:pPr/>
            <a:fld id="{86CB4B4D-7CA3-9044-876B-883B54F8677D}" type="slidenum"/>
          </a:p>
        </p:txBody>
      </p:sp>
      <p:pic>
        <p:nvPicPr>
          <p:cNvPr id="152" name="Image" descr="Image"/>
          <p:cNvPicPr>
            <a:picLocks noChangeAspect="1"/>
          </p:cNvPicPr>
          <p:nvPr/>
        </p:nvPicPr>
        <p:blipFill>
          <a:blip r:embed="rId3">
            <a:extLst/>
          </a:blip>
          <a:stretch>
            <a:fillRect/>
          </a:stretch>
        </p:blipFill>
        <p:spPr>
          <a:xfrm>
            <a:off x="6341389" y="12143757"/>
            <a:ext cx="683794" cy="698672"/>
          </a:xfrm>
          <a:prstGeom prst="rect">
            <a:avLst/>
          </a:prstGeom>
          <a:ln w="12700">
            <a:miter lim="400000"/>
          </a:ln>
        </p:spPr>
      </p:pic>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st 1 ">
    <p:spTree>
      <p:nvGrpSpPr>
        <p:cNvPr id="1" name=""/>
        <p:cNvGrpSpPr/>
        <p:nvPr/>
      </p:nvGrpSpPr>
      <p:grpSpPr>
        <a:xfrm>
          <a:off x="0" y="0"/>
          <a:ext cx="0" cy="0"/>
          <a:chOff x="0" y="0"/>
          <a:chExt cx="0" cy="0"/>
        </a:xfrm>
      </p:grpSpPr>
      <p:sp>
        <p:nvSpPr>
          <p:cNvPr id="159" name="Rectangle"/>
          <p:cNvSpPr/>
          <p:nvPr/>
        </p:nvSpPr>
        <p:spPr>
          <a:xfrm>
            <a:off x="0" y="-87299"/>
            <a:ext cx="24384001" cy="13890598"/>
          </a:xfrm>
          <a:prstGeom prst="rect">
            <a:avLst/>
          </a:prstGeom>
          <a:solidFill>
            <a:srgbClr val="153969"/>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160" name="Slide Subtitle"/>
          <p:cNvSpPr txBox="1"/>
          <p:nvPr>
            <p:ph type="body" sz="half" idx="21" hasCustomPrompt="1"/>
          </p:nvPr>
        </p:nvSpPr>
        <p:spPr>
          <a:xfrm>
            <a:off x="1270000" y="5559933"/>
            <a:ext cx="13000200" cy="6131745"/>
          </a:xfrm>
          <a:prstGeom prst="rect">
            <a:avLst/>
          </a:prstGeom>
        </p:spPr>
        <p:txBody>
          <a:bodyPr/>
          <a:lstStyle>
            <a:lvl1pPr marL="0" indent="0">
              <a:lnSpc>
                <a:spcPts val="4200"/>
              </a:lnSpc>
              <a:spcBef>
                <a:spcPts val="0"/>
              </a:spcBef>
              <a:buClrTx/>
              <a:buSzTx/>
              <a:buNone/>
              <a:defRPr sz="3200">
                <a:solidFill>
                  <a:srgbClr val="FFFFFF"/>
                </a:solidFill>
              </a:defRPr>
            </a:lvl1pPr>
          </a:lstStyle>
          <a:p>
            <a:pPr/>
            <a:r>
              <a:t>Slide Subtitle</a:t>
            </a:r>
          </a:p>
        </p:txBody>
      </p:sp>
      <p:sp>
        <p:nvSpPr>
          <p:cNvPr id="161" name="Slide Title"/>
          <p:cNvSpPr txBox="1"/>
          <p:nvPr>
            <p:ph type="title" hasCustomPrompt="1"/>
          </p:nvPr>
        </p:nvSpPr>
        <p:spPr>
          <a:xfrm>
            <a:off x="1270000" y="4242858"/>
            <a:ext cx="13000200" cy="1428751"/>
          </a:xfrm>
          <a:prstGeom prst="rect">
            <a:avLst/>
          </a:prstGeom>
        </p:spPr>
        <p:txBody>
          <a:bodyPr/>
          <a:lstStyle>
            <a:lvl1pPr>
              <a:defRPr>
                <a:solidFill>
                  <a:srgbClr val="FFFFFF"/>
                </a:solidFill>
              </a:defRPr>
            </a:lvl1pPr>
          </a:lstStyle>
          <a:p>
            <a:pPr/>
            <a:r>
              <a:t>Slide Title</a:t>
            </a:r>
          </a:p>
        </p:txBody>
      </p:sp>
      <p:sp>
        <p:nvSpPr>
          <p:cNvPr id="162"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pic>
        <p:nvPicPr>
          <p:cNvPr id="163" name="Image" descr="Image"/>
          <p:cNvPicPr>
            <a:picLocks noChangeAspect="1"/>
          </p:cNvPicPr>
          <p:nvPr/>
        </p:nvPicPr>
        <p:blipFill>
          <a:blip r:embed="rId2">
            <a:extLst/>
          </a:blip>
          <a:stretch>
            <a:fillRect/>
          </a:stretch>
        </p:blipFill>
        <p:spPr>
          <a:xfrm>
            <a:off x="18444655" y="5110427"/>
            <a:ext cx="3422070" cy="3495146"/>
          </a:xfrm>
          <a:prstGeom prst="rect">
            <a:avLst/>
          </a:prstGeom>
          <a:ln w="12700">
            <a:miter lim="400000"/>
          </a:ln>
        </p:spPr>
      </p:pic>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st 2 ">
    <p:spTree>
      <p:nvGrpSpPr>
        <p:cNvPr id="1" name=""/>
        <p:cNvGrpSpPr/>
        <p:nvPr/>
      </p:nvGrpSpPr>
      <p:grpSpPr>
        <a:xfrm>
          <a:off x="0" y="0"/>
          <a:ext cx="0" cy="0"/>
          <a:chOff x="0" y="0"/>
          <a:chExt cx="0" cy="0"/>
        </a:xfrm>
      </p:grpSpPr>
      <p:sp>
        <p:nvSpPr>
          <p:cNvPr id="170" name="Slide Subtitle"/>
          <p:cNvSpPr txBox="1"/>
          <p:nvPr>
            <p:ph type="body" sz="half" idx="21" hasCustomPrompt="1"/>
          </p:nvPr>
        </p:nvSpPr>
        <p:spPr>
          <a:xfrm>
            <a:off x="8928100" y="5830867"/>
            <a:ext cx="12706779" cy="6131745"/>
          </a:xfrm>
          <a:prstGeom prst="rect">
            <a:avLst/>
          </a:prstGeom>
        </p:spPr>
        <p:txBody>
          <a:bodyPr/>
          <a:lstStyle>
            <a:lvl1pPr marL="0" indent="0">
              <a:lnSpc>
                <a:spcPts val="4200"/>
              </a:lnSpc>
              <a:spcBef>
                <a:spcPts val="0"/>
              </a:spcBef>
              <a:buClrTx/>
              <a:buSzTx/>
              <a:buNone/>
              <a:defRPr sz="3200">
                <a:solidFill>
                  <a:srgbClr val="5E5E5E"/>
                </a:solidFill>
              </a:defRPr>
            </a:lvl1pPr>
          </a:lstStyle>
          <a:p>
            <a:pPr/>
            <a:r>
              <a:t>Slide Subtitle</a:t>
            </a:r>
          </a:p>
        </p:txBody>
      </p:sp>
      <p:sp>
        <p:nvSpPr>
          <p:cNvPr id="171" name="Slide Title"/>
          <p:cNvSpPr txBox="1"/>
          <p:nvPr>
            <p:ph type="title" hasCustomPrompt="1"/>
          </p:nvPr>
        </p:nvSpPr>
        <p:spPr>
          <a:xfrm>
            <a:off x="8928100" y="4513791"/>
            <a:ext cx="12476957" cy="1428751"/>
          </a:xfrm>
          <a:prstGeom prst="rect">
            <a:avLst/>
          </a:prstGeom>
        </p:spPr>
        <p:txBody>
          <a:bodyPr/>
          <a:lstStyle>
            <a:lvl1pPr>
              <a:defRPr>
                <a:solidFill>
                  <a:srgbClr val="153969"/>
                </a:solidFill>
              </a:defRPr>
            </a:lvl1pPr>
          </a:lstStyle>
          <a:p>
            <a:pPr/>
            <a:r>
              <a:t>Slide Title</a:t>
            </a:r>
          </a:p>
        </p:txBody>
      </p:sp>
      <p:sp>
        <p:nvSpPr>
          <p:cNvPr id="172" name="Rectangle"/>
          <p:cNvSpPr/>
          <p:nvPr/>
        </p:nvSpPr>
        <p:spPr>
          <a:xfrm>
            <a:off x="0" y="-14288"/>
            <a:ext cx="24384001" cy="2071013"/>
          </a:xfrm>
          <a:prstGeom prst="rect">
            <a:avLst/>
          </a:prstGeom>
          <a:solidFill>
            <a:srgbClr val="153969"/>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173" name="Test"/>
          <p:cNvSpPr txBox="1"/>
          <p:nvPr/>
        </p:nvSpPr>
        <p:spPr>
          <a:xfrm>
            <a:off x="1268734" y="602653"/>
            <a:ext cx="1255624" cy="8371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lnSpc>
                <a:spcPct val="120000"/>
              </a:lnSpc>
              <a:defRPr b="1" spc="-91" sz="4600">
                <a:solidFill>
                  <a:srgbClr val="FFFFFF"/>
                </a:solidFill>
              </a:defRPr>
            </a:lvl1pPr>
          </a:lstStyle>
          <a:p>
            <a:pPr/>
            <a:r>
              <a:t>Test</a:t>
            </a:r>
          </a:p>
        </p:txBody>
      </p:sp>
      <p:sp>
        <p:nvSpPr>
          <p:cNvPr id="174" name="Define Tests…"/>
          <p:cNvSpPr txBox="1"/>
          <p:nvPr>
            <p:ph type="body" sz="quarter" idx="22"/>
          </p:nvPr>
        </p:nvSpPr>
        <p:spPr>
          <a:xfrm>
            <a:off x="1272967" y="4647653"/>
            <a:ext cx="5860793" cy="2759717"/>
          </a:xfrm>
          <a:prstGeom prst="rect">
            <a:avLst/>
          </a:prstGeom>
        </p:spPr>
        <p:txBody>
          <a:bodyPr lIns="50800" tIns="50800" rIns="50800" bIns="50800">
            <a:spAutoFit/>
          </a:bodyPr>
          <a:lstStyle/>
          <a:p>
            <a:pPr marL="0" indent="0">
              <a:lnSpc>
                <a:spcPct val="110000"/>
              </a:lnSpc>
              <a:spcBef>
                <a:spcPts val="0"/>
              </a:spcBef>
              <a:buClrTx/>
              <a:buSzTx/>
              <a:buNone/>
              <a:defRPr b="1" sz="3200">
                <a:solidFill>
                  <a:srgbClr val="5E5E5E"/>
                </a:solidFill>
              </a:defRPr>
            </a:pPr>
            <a:r>
              <a:t>Define Tests</a:t>
            </a:r>
          </a:p>
          <a:p>
            <a:pPr marL="0" indent="0">
              <a:lnSpc>
                <a:spcPct val="110000"/>
              </a:lnSpc>
              <a:spcBef>
                <a:spcPts val="0"/>
              </a:spcBef>
              <a:buClrTx/>
              <a:buSzTx/>
              <a:buNone/>
              <a:defRPr b="1" sz="3200">
                <a:solidFill>
                  <a:srgbClr val="5E5E5E"/>
                </a:solidFill>
              </a:defRPr>
            </a:pPr>
            <a:r>
              <a:t>Create User Journeys</a:t>
            </a:r>
          </a:p>
          <a:p>
            <a:pPr marL="0" indent="0">
              <a:lnSpc>
                <a:spcPct val="110000"/>
              </a:lnSpc>
              <a:spcBef>
                <a:spcPts val="0"/>
              </a:spcBef>
              <a:buClrTx/>
              <a:buSzTx/>
              <a:buNone/>
              <a:defRPr b="1" sz="3200">
                <a:solidFill>
                  <a:srgbClr val="5E5E5E"/>
                </a:solidFill>
              </a:defRPr>
            </a:pPr>
            <a:r>
              <a:t>Define a Process</a:t>
            </a:r>
          </a:p>
          <a:p>
            <a:pPr marL="0" indent="0">
              <a:lnSpc>
                <a:spcPct val="110000"/>
              </a:lnSpc>
              <a:spcBef>
                <a:spcPts val="0"/>
              </a:spcBef>
              <a:buClrTx/>
              <a:buSzTx/>
              <a:buNone/>
              <a:defRPr b="1" sz="3200">
                <a:solidFill>
                  <a:srgbClr val="5E5E5E"/>
                </a:solidFill>
              </a:defRPr>
            </a:pPr>
            <a:r>
              <a:t>Plan an Introduction</a:t>
            </a:r>
          </a:p>
        </p:txBody>
      </p:sp>
      <p:sp>
        <p:nvSpPr>
          <p:cNvPr id="175" name="Slide Number"/>
          <p:cNvSpPr txBox="1"/>
          <p:nvPr>
            <p:ph type="sldNum" sz="quarter" idx="2"/>
          </p:nvPr>
        </p:nvSpPr>
        <p:spPr>
          <a:prstGeom prst="rect">
            <a:avLst/>
          </a:prstGeom>
        </p:spPr>
        <p:txBody>
          <a:bodyPr/>
          <a:lstStyle/>
          <a:p>
            <a:pPr/>
            <a:fld id="{86CB4B4D-7CA3-9044-876B-883B54F8677D}" type="slidenum"/>
          </a:p>
        </p:txBody>
      </p:sp>
      <p:pic>
        <p:nvPicPr>
          <p:cNvPr id="176" name="Image" descr="Image"/>
          <p:cNvPicPr>
            <a:picLocks noChangeAspect="1"/>
          </p:cNvPicPr>
          <p:nvPr/>
        </p:nvPicPr>
        <p:blipFill>
          <a:blip r:embed="rId2">
            <a:extLst/>
          </a:blip>
          <a:stretch>
            <a:fillRect/>
          </a:stretch>
        </p:blipFill>
        <p:spPr>
          <a:xfrm>
            <a:off x="22506633" y="522677"/>
            <a:ext cx="1067940" cy="1090744"/>
          </a:xfrm>
          <a:prstGeom prst="rect">
            <a:avLst/>
          </a:prstGeom>
          <a:ln w="12700">
            <a:miter lim="400000"/>
          </a:ln>
        </p:spPr>
      </p:pic>
      <p:sp>
        <p:nvSpPr>
          <p:cNvPr id="177" name="Line"/>
          <p:cNvSpPr/>
          <p:nvPr/>
        </p:nvSpPr>
        <p:spPr>
          <a:xfrm flipV="1">
            <a:off x="7660053" y="3127175"/>
            <a:ext cx="1" cy="9514635"/>
          </a:xfrm>
          <a:prstGeom prst="line">
            <a:avLst/>
          </a:prstGeom>
          <a:ln w="12700">
            <a:solidFill>
              <a:srgbClr val="929292"/>
            </a:solidFill>
            <a:miter lim="400000"/>
          </a:ln>
        </p:spPr>
        <p:txBody>
          <a:bodyPr lIns="71437" tIns="71437" rIns="71437" bIns="71437" anchor="ctr"/>
          <a:lstStyle/>
          <a:p>
            <a:pPr/>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st 3">
    <p:spTree>
      <p:nvGrpSpPr>
        <p:cNvPr id="1" name=""/>
        <p:cNvGrpSpPr/>
        <p:nvPr/>
      </p:nvGrpSpPr>
      <p:grpSpPr>
        <a:xfrm>
          <a:off x="0" y="0"/>
          <a:ext cx="0" cy="0"/>
          <a:chOff x="0" y="0"/>
          <a:chExt cx="0" cy="0"/>
        </a:xfrm>
      </p:grpSpPr>
      <p:sp>
        <p:nvSpPr>
          <p:cNvPr id="184" name="Rectangle"/>
          <p:cNvSpPr/>
          <p:nvPr/>
        </p:nvSpPr>
        <p:spPr>
          <a:xfrm>
            <a:off x="-10981" y="-8467"/>
            <a:ext cx="7705360" cy="13732934"/>
          </a:xfrm>
          <a:prstGeom prst="rect">
            <a:avLst/>
          </a:prstGeom>
          <a:solidFill>
            <a:srgbClr val="153969"/>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185" name="Observe…"/>
          <p:cNvSpPr txBox="1"/>
          <p:nvPr>
            <p:ph type="body" sz="quarter" idx="21"/>
          </p:nvPr>
        </p:nvSpPr>
        <p:spPr>
          <a:xfrm>
            <a:off x="1266761" y="970751"/>
            <a:ext cx="5398537" cy="2155643"/>
          </a:xfrm>
          <a:prstGeom prst="rect">
            <a:avLst/>
          </a:prstGeom>
        </p:spPr>
        <p:txBody>
          <a:bodyPr lIns="76200" tIns="76200" rIns="76200" bIns="76200">
            <a:spAutoFit/>
          </a:bodyPr>
          <a:lstStyle/>
          <a:p>
            <a:pPr marL="0" indent="0" defTabSz="457200">
              <a:lnSpc>
                <a:spcPct val="100000"/>
              </a:lnSpc>
              <a:spcBef>
                <a:spcPts val="1200"/>
              </a:spcBef>
              <a:buClrTx/>
              <a:buSzTx/>
              <a:buNone/>
              <a:defRPr b="1" sz="3200">
                <a:solidFill>
                  <a:srgbClr val="FFFFFF"/>
                </a:solidFill>
              </a:defRPr>
            </a:pPr>
            <a:r>
              <a:t>Observe</a:t>
            </a:r>
          </a:p>
          <a:p>
            <a:pPr marL="0" indent="0">
              <a:lnSpc>
                <a:spcPct val="110000"/>
              </a:lnSpc>
              <a:spcBef>
                <a:spcPts val="1200"/>
              </a:spcBef>
              <a:buClrTx/>
              <a:buSzTx/>
              <a:buNone/>
              <a:defRPr sz="2100">
                <a:solidFill>
                  <a:srgbClr val="FFFFFF"/>
                </a:solidFill>
              </a:defRPr>
            </a:pPr>
            <a:r>
              <a:t>Lorem ipsum dolor sit amet, consectetuer adipiscing elit, sed diam nonummy nibh euismod tincidunt ut laoreet dolore magna aliquam erat volutpat. Ut </a:t>
            </a:r>
          </a:p>
        </p:txBody>
      </p:sp>
      <p:sp>
        <p:nvSpPr>
          <p:cNvPr id="186" name="Are there persistent questions you or others think about often?"/>
          <p:cNvSpPr txBox="1"/>
          <p:nvPr>
            <p:ph type="body" sz="quarter" idx="22"/>
          </p:nvPr>
        </p:nvSpPr>
        <p:spPr>
          <a:xfrm>
            <a:off x="8928100" y="1062591"/>
            <a:ext cx="12859881" cy="411634"/>
          </a:xfrm>
          <a:prstGeom prst="rect">
            <a:avLst/>
          </a:prstGeom>
        </p:spPr>
        <p:txBody>
          <a:bodyPr lIns="50800" tIns="50800" rIns="50800" bIns="50800" anchor="ctr">
            <a:spAutoFit/>
          </a:bodyPr>
          <a:lstStyle>
            <a:lvl1pPr marL="0" indent="0">
              <a:lnSpc>
                <a:spcPct val="110000"/>
              </a:lnSpc>
              <a:spcBef>
                <a:spcPts val="1500"/>
              </a:spcBef>
              <a:buClrTx/>
              <a:buSzTx/>
              <a:buNone/>
              <a:defRPr sz="2100"/>
            </a:lvl1pPr>
          </a:lstStyle>
          <a:p>
            <a:pPr/>
            <a:r>
              <a:t>Are there persistent questions you or others think about often?</a:t>
            </a:r>
          </a:p>
        </p:txBody>
      </p:sp>
      <p:sp>
        <p:nvSpPr>
          <p:cNvPr id="187" name="Test | Discover"/>
          <p:cNvSpPr txBox="1"/>
          <p:nvPr>
            <p:ph type="body" sz="quarter" idx="23"/>
          </p:nvPr>
        </p:nvSpPr>
        <p:spPr>
          <a:xfrm>
            <a:off x="1269305" y="12421154"/>
            <a:ext cx="1848588" cy="465340"/>
          </a:xfrm>
          <a:prstGeom prst="rect">
            <a:avLst/>
          </a:prstGeom>
        </p:spPr>
        <p:txBody>
          <a:bodyPr wrap="none">
            <a:spAutoFit/>
          </a:bodyPr>
          <a:lstStyle/>
          <a:p>
            <a:pPr marL="0" indent="0" defTabSz="2438339">
              <a:lnSpc>
                <a:spcPct val="120000"/>
              </a:lnSpc>
              <a:spcBef>
                <a:spcPts val="0"/>
              </a:spcBef>
              <a:buClrTx/>
              <a:buSzTx/>
              <a:buNone/>
              <a:defRPr spc="-42" sz="2100">
                <a:solidFill>
                  <a:srgbClr val="FFFFFF"/>
                </a:solidFill>
              </a:defRPr>
            </a:pPr>
            <a:r>
              <a:rPr b="1"/>
              <a:t>Test</a:t>
            </a:r>
            <a:r>
              <a:t> | Discover</a:t>
            </a:r>
          </a:p>
        </p:txBody>
      </p:sp>
      <p:sp>
        <p:nvSpPr>
          <p:cNvPr id="188" name="What are challenges that you or others face in your daily lives?"/>
          <p:cNvSpPr txBox="1"/>
          <p:nvPr>
            <p:ph type="body" sz="quarter" idx="24"/>
          </p:nvPr>
        </p:nvSpPr>
        <p:spPr>
          <a:xfrm>
            <a:off x="8928100" y="4413617"/>
            <a:ext cx="12859881" cy="411634"/>
          </a:xfrm>
          <a:prstGeom prst="rect">
            <a:avLst/>
          </a:prstGeom>
        </p:spPr>
        <p:txBody>
          <a:bodyPr lIns="50800" tIns="50800" rIns="50800" bIns="50800" anchor="ctr">
            <a:spAutoFit/>
          </a:bodyPr>
          <a:lstStyle>
            <a:lvl1pPr marL="0" indent="0">
              <a:lnSpc>
                <a:spcPct val="110000"/>
              </a:lnSpc>
              <a:spcBef>
                <a:spcPts val="0"/>
              </a:spcBef>
              <a:buClrTx/>
              <a:buSzTx/>
              <a:buNone/>
              <a:defRPr sz="2100"/>
            </a:lvl1pPr>
          </a:lstStyle>
          <a:p>
            <a:pPr/>
            <a:r>
              <a:t>What are challenges that you or others face in your daily lives?</a:t>
            </a:r>
          </a:p>
        </p:txBody>
      </p:sp>
      <p:sp>
        <p:nvSpPr>
          <p:cNvPr id="189" name="Have you or others used workarounds in existing apps? Are there apps that partially address a challenge, but that require you to use them in unintended ways or augment their capabilities using other apps or activities?"/>
          <p:cNvSpPr txBox="1"/>
          <p:nvPr>
            <p:ph type="body" sz="quarter" idx="25"/>
          </p:nvPr>
        </p:nvSpPr>
        <p:spPr>
          <a:xfrm>
            <a:off x="8928100" y="7938895"/>
            <a:ext cx="13382422" cy="760137"/>
          </a:xfrm>
          <a:prstGeom prst="rect">
            <a:avLst/>
          </a:prstGeom>
        </p:spPr>
        <p:txBody>
          <a:bodyPr lIns="50800" tIns="50800" rIns="50800" bIns="50800" anchor="ctr">
            <a:spAutoFit/>
          </a:bodyPr>
          <a:lstStyle>
            <a:lvl1pPr marL="0" indent="0">
              <a:lnSpc>
                <a:spcPct val="110000"/>
              </a:lnSpc>
              <a:buClrTx/>
              <a:buSzTx/>
              <a:buNone/>
              <a:defRPr sz="2100"/>
            </a:lvl1pPr>
          </a:lstStyle>
          <a:p>
            <a:pPr/>
            <a:r>
              <a:t>Have you or others used workarounds in existing apps? Are there apps that partially address a challenge, but that require you to use them in unintended ways or augment their capabilities using other apps or activities?</a:t>
            </a:r>
          </a:p>
        </p:txBody>
      </p:sp>
      <p:sp>
        <p:nvSpPr>
          <p:cNvPr id="190" name="Your response here"/>
          <p:cNvSpPr/>
          <p:nvPr>
            <p:ph type="body" sz="quarter" idx="26"/>
          </p:nvPr>
        </p:nvSpPr>
        <p:spPr>
          <a:xfrm>
            <a:off x="8991600" y="1593663"/>
            <a:ext cx="13255422" cy="2202231"/>
          </a:xfrm>
          <a:prstGeom prst="rect">
            <a:avLst/>
          </a:prstGeom>
          <a:ln w="25400">
            <a:solidFill>
              <a:srgbClr val="87939D"/>
            </a:solidFill>
            <a:prstDash val="sysDot"/>
          </a:ln>
        </p:spPr>
        <p:txBody>
          <a:bodyPr lIns="304800" tIns="304800" rIns="304800" bIns="304800" anchor="ctr">
            <a:noAutofit/>
          </a:bodyPr>
          <a:lstStyle>
            <a:lvl1pPr marL="0" indent="0">
              <a:lnSpc>
                <a:spcPct val="110000"/>
              </a:lnSpc>
              <a:spcBef>
                <a:spcPts val="0"/>
              </a:spcBef>
              <a:buClrTx/>
              <a:buSzTx/>
              <a:buNone/>
              <a:defRPr sz="2100">
                <a:solidFill>
                  <a:srgbClr val="5E5E5E"/>
                </a:solidFill>
              </a:defRPr>
            </a:lvl1pPr>
          </a:lstStyle>
          <a:p>
            <a:pPr/>
            <a:r>
              <a:t>Your response here</a:t>
            </a:r>
          </a:p>
        </p:txBody>
      </p:sp>
      <p:sp>
        <p:nvSpPr>
          <p:cNvPr id="191" name="Your response here"/>
          <p:cNvSpPr/>
          <p:nvPr>
            <p:ph type="body" sz="quarter" idx="27"/>
          </p:nvPr>
        </p:nvSpPr>
        <p:spPr>
          <a:xfrm>
            <a:off x="8991600" y="4912597"/>
            <a:ext cx="13255422" cy="2202231"/>
          </a:xfrm>
          <a:prstGeom prst="rect">
            <a:avLst/>
          </a:prstGeom>
          <a:ln w="25400">
            <a:solidFill>
              <a:srgbClr val="87939D"/>
            </a:solidFill>
            <a:prstDash val="sysDot"/>
          </a:ln>
        </p:spPr>
        <p:txBody>
          <a:bodyPr lIns="304800" tIns="304800" rIns="304800" bIns="304800" anchor="ctr">
            <a:noAutofit/>
          </a:bodyPr>
          <a:lstStyle>
            <a:lvl1pPr marL="0" indent="0">
              <a:lnSpc>
                <a:spcPct val="110000"/>
              </a:lnSpc>
              <a:spcBef>
                <a:spcPts val="0"/>
              </a:spcBef>
              <a:buClrTx/>
              <a:buSzTx/>
              <a:buNone/>
              <a:defRPr sz="2100">
                <a:solidFill>
                  <a:srgbClr val="5E5E5E"/>
                </a:solidFill>
              </a:defRPr>
            </a:lvl1pPr>
          </a:lstStyle>
          <a:p>
            <a:pPr/>
            <a:r>
              <a:t>Your response here</a:t>
            </a:r>
          </a:p>
        </p:txBody>
      </p:sp>
      <p:sp>
        <p:nvSpPr>
          <p:cNvPr id="192" name="Your response here"/>
          <p:cNvSpPr/>
          <p:nvPr>
            <p:ph type="body" sz="quarter" idx="28"/>
          </p:nvPr>
        </p:nvSpPr>
        <p:spPr>
          <a:xfrm>
            <a:off x="8991600" y="9010463"/>
            <a:ext cx="13255422" cy="3020901"/>
          </a:xfrm>
          <a:prstGeom prst="rect">
            <a:avLst/>
          </a:prstGeom>
          <a:ln w="25400">
            <a:solidFill>
              <a:srgbClr val="87939D"/>
            </a:solidFill>
            <a:prstDash val="sysDot"/>
          </a:ln>
        </p:spPr>
        <p:txBody>
          <a:bodyPr lIns="304800" tIns="304800" rIns="304800" bIns="304800" anchor="ctr">
            <a:noAutofit/>
          </a:bodyPr>
          <a:lstStyle>
            <a:lvl1pPr marL="0" indent="0">
              <a:lnSpc>
                <a:spcPct val="110000"/>
              </a:lnSpc>
              <a:spcBef>
                <a:spcPts val="0"/>
              </a:spcBef>
              <a:buClrTx/>
              <a:buSzTx/>
              <a:buNone/>
              <a:defRPr sz="2100">
                <a:solidFill>
                  <a:srgbClr val="5E5E5E"/>
                </a:solidFill>
              </a:defRPr>
            </a:lvl1pPr>
          </a:lstStyle>
          <a:p>
            <a:pPr/>
            <a:r>
              <a:t>Your response here</a:t>
            </a:r>
          </a:p>
        </p:txBody>
      </p:sp>
      <p:sp>
        <p:nvSpPr>
          <p:cNvPr id="193" name="Slide Number"/>
          <p:cNvSpPr txBox="1"/>
          <p:nvPr>
            <p:ph type="sldNum" sz="quarter" idx="2"/>
          </p:nvPr>
        </p:nvSpPr>
        <p:spPr>
          <a:xfrm>
            <a:off x="23124464" y="12446953"/>
            <a:ext cx="452147" cy="452908"/>
          </a:xfrm>
          <a:prstGeom prst="rect">
            <a:avLst/>
          </a:prstGeom>
        </p:spPr>
        <p:txBody>
          <a:bodyPr/>
          <a:lstStyle/>
          <a:p>
            <a:pPr/>
            <a:fld id="{86CB4B4D-7CA3-9044-876B-883B54F8677D}" type="slidenum"/>
          </a:p>
        </p:txBody>
      </p:sp>
      <p:pic>
        <p:nvPicPr>
          <p:cNvPr id="194" name="Image" descr="Image"/>
          <p:cNvPicPr>
            <a:picLocks noChangeAspect="1"/>
          </p:cNvPicPr>
          <p:nvPr/>
        </p:nvPicPr>
        <p:blipFill>
          <a:blip r:embed="rId2">
            <a:extLst/>
          </a:blip>
          <a:stretch>
            <a:fillRect/>
          </a:stretch>
        </p:blipFill>
        <p:spPr>
          <a:xfrm>
            <a:off x="6329651" y="12189786"/>
            <a:ext cx="593932" cy="606614"/>
          </a:xfrm>
          <a:prstGeom prst="rect">
            <a:avLst/>
          </a:prstGeom>
          <a:ln w="12700">
            <a:miter lim="400000"/>
          </a:ln>
        </p:spPr>
      </p:pic>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st 4 ">
    <p:spTree>
      <p:nvGrpSpPr>
        <p:cNvPr id="1" name=""/>
        <p:cNvGrpSpPr/>
        <p:nvPr/>
      </p:nvGrpSpPr>
      <p:grpSpPr>
        <a:xfrm>
          <a:off x="0" y="0"/>
          <a:ext cx="0" cy="0"/>
          <a:chOff x="0" y="0"/>
          <a:chExt cx="0" cy="0"/>
        </a:xfrm>
      </p:grpSpPr>
      <p:sp>
        <p:nvSpPr>
          <p:cNvPr id="201" name="Rectangle"/>
          <p:cNvSpPr/>
          <p:nvPr/>
        </p:nvSpPr>
        <p:spPr>
          <a:xfrm>
            <a:off x="-10981" y="-8467"/>
            <a:ext cx="7705360" cy="13732934"/>
          </a:xfrm>
          <a:prstGeom prst="rect">
            <a:avLst/>
          </a:prstGeom>
          <a:solidFill>
            <a:srgbClr val="153969"/>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02" name="Lorem ipsum dolor sit amet, consectetuer adipiscing elit, sed diam nonummy nibh euismod tincidunt ut laoreet dolore magna aliquam erat volutpat. Ut"/>
          <p:cNvSpPr txBox="1"/>
          <p:nvPr>
            <p:ph type="body" sz="quarter" idx="21"/>
          </p:nvPr>
        </p:nvSpPr>
        <p:spPr>
          <a:xfrm>
            <a:off x="8928100" y="1062591"/>
            <a:ext cx="12859881" cy="760137"/>
          </a:xfrm>
          <a:prstGeom prst="rect">
            <a:avLst/>
          </a:prstGeom>
        </p:spPr>
        <p:txBody>
          <a:bodyPr lIns="50800" tIns="50800" rIns="50800" bIns="50800">
            <a:spAutoFit/>
          </a:bodyPr>
          <a:lstStyle>
            <a:lvl1pPr marL="0" indent="0">
              <a:lnSpc>
                <a:spcPct val="110000"/>
              </a:lnSpc>
              <a:spcBef>
                <a:spcPts val="1500"/>
              </a:spcBef>
              <a:buClrTx/>
              <a:buSzTx/>
              <a:buNone/>
              <a:defRPr sz="2100"/>
            </a:lvl1pPr>
          </a:lstStyle>
          <a:p>
            <a:pPr/>
            <a:r>
              <a:t>Lorem ipsum dolor sit amet, consectetuer adipiscing elit, sed diam nonummy nibh euismod tincidunt ut laoreet dolore magna aliquam erat volutpat. Ut </a:t>
            </a:r>
          </a:p>
        </p:txBody>
      </p:sp>
      <p:sp>
        <p:nvSpPr>
          <p:cNvPr id="203" name="Test | Discover"/>
          <p:cNvSpPr txBox="1"/>
          <p:nvPr>
            <p:ph type="body" sz="quarter" idx="22"/>
          </p:nvPr>
        </p:nvSpPr>
        <p:spPr>
          <a:xfrm>
            <a:off x="1269305" y="12421154"/>
            <a:ext cx="1848588" cy="465340"/>
          </a:xfrm>
          <a:prstGeom prst="rect">
            <a:avLst/>
          </a:prstGeom>
        </p:spPr>
        <p:txBody>
          <a:bodyPr wrap="none">
            <a:spAutoFit/>
          </a:bodyPr>
          <a:lstStyle/>
          <a:p>
            <a:pPr marL="0" indent="0" defTabSz="2438339">
              <a:lnSpc>
                <a:spcPct val="120000"/>
              </a:lnSpc>
              <a:spcBef>
                <a:spcPts val="0"/>
              </a:spcBef>
              <a:buClrTx/>
              <a:buSzTx/>
              <a:buNone/>
              <a:defRPr spc="-42" sz="2100">
                <a:solidFill>
                  <a:srgbClr val="FFFFFF"/>
                </a:solidFill>
              </a:defRPr>
            </a:pPr>
            <a:r>
              <a:rPr b="1"/>
              <a:t>Test</a:t>
            </a:r>
            <a:r>
              <a:t> | Discover</a:t>
            </a:r>
          </a:p>
        </p:txBody>
      </p:sp>
      <p:sp>
        <p:nvSpPr>
          <p:cNvPr id="204" name="Prototype"/>
          <p:cNvSpPr txBox="1"/>
          <p:nvPr/>
        </p:nvSpPr>
        <p:spPr>
          <a:xfrm>
            <a:off x="1268734" y="3417191"/>
            <a:ext cx="2777465" cy="8371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lnSpc>
                <a:spcPct val="120000"/>
              </a:lnSpc>
              <a:defRPr b="1" spc="-91" sz="4600">
                <a:solidFill>
                  <a:srgbClr val="FFFFFF"/>
                </a:solidFill>
              </a:defRPr>
            </a:lvl1pPr>
          </a:lstStyle>
          <a:p>
            <a:pPr/>
            <a:r>
              <a:t>Prototype</a:t>
            </a:r>
          </a:p>
        </p:txBody>
      </p:sp>
      <p:sp>
        <p:nvSpPr>
          <p:cNvPr id="205" name="Lorem ipsum dolor sit amet, consectetuer adipiscing elit, sed diam nonummy nibh euismod tincidunt ut laoreet dolore magna aliquam erat volutpat. Ut"/>
          <p:cNvSpPr txBox="1"/>
          <p:nvPr/>
        </p:nvSpPr>
        <p:spPr>
          <a:xfrm>
            <a:off x="1266761" y="4364835"/>
            <a:ext cx="5398537" cy="1507944"/>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spAutoFit/>
          </a:bodyPr>
          <a:lstStyle>
            <a:lvl1pPr algn="l" defTabSz="825500">
              <a:lnSpc>
                <a:spcPct val="110000"/>
              </a:lnSpc>
              <a:spcBef>
                <a:spcPts val="1200"/>
              </a:spcBef>
              <a:defRPr sz="2100">
                <a:solidFill>
                  <a:srgbClr val="FFFFFF"/>
                </a:solidFill>
              </a:defRPr>
            </a:lvl1pPr>
          </a:lstStyle>
          <a:p>
            <a:pPr/>
            <a:r>
              <a:t>Lorem ipsum dolor sit amet, consectetuer adipiscing elit, sed diam nonummy nibh euismod tincidunt ut laoreet dolore magna aliquam erat volutpat. Ut </a:t>
            </a:r>
          </a:p>
        </p:txBody>
      </p:sp>
      <p:pic>
        <p:nvPicPr>
          <p:cNvPr id="206" name="Image" descr="Image"/>
          <p:cNvPicPr>
            <a:picLocks noChangeAspect="1"/>
          </p:cNvPicPr>
          <p:nvPr/>
        </p:nvPicPr>
        <p:blipFill>
          <a:blip r:embed="rId2">
            <a:extLst/>
          </a:blip>
          <a:stretch>
            <a:fillRect/>
          </a:stretch>
        </p:blipFill>
        <p:spPr>
          <a:xfrm>
            <a:off x="1362721" y="1058419"/>
            <a:ext cx="2048991" cy="2095857"/>
          </a:xfrm>
          <a:prstGeom prst="rect">
            <a:avLst/>
          </a:prstGeom>
          <a:ln w="12700">
            <a:miter lim="400000"/>
          </a:ln>
        </p:spPr>
      </p:pic>
      <p:sp>
        <p:nvSpPr>
          <p:cNvPr id="207" name="Slide Number"/>
          <p:cNvSpPr txBox="1"/>
          <p:nvPr>
            <p:ph type="sldNum" sz="quarter" idx="2"/>
          </p:nvPr>
        </p:nvSpPr>
        <p:spPr>
          <a:prstGeom prst="rect">
            <a:avLst/>
          </a:prstGeom>
        </p:spPr>
        <p:txBody>
          <a:bodyPr/>
          <a:lstStyle/>
          <a:p>
            <a:pPr/>
            <a:fld id="{86CB4B4D-7CA3-9044-876B-883B54F8677D}" type="slidenum"/>
          </a:p>
        </p:txBody>
      </p:sp>
      <p:pic>
        <p:nvPicPr>
          <p:cNvPr id="208" name="Image" descr="Image"/>
          <p:cNvPicPr>
            <a:picLocks noChangeAspect="1"/>
          </p:cNvPicPr>
          <p:nvPr/>
        </p:nvPicPr>
        <p:blipFill>
          <a:blip r:embed="rId3">
            <a:extLst/>
          </a:blip>
          <a:stretch>
            <a:fillRect/>
          </a:stretch>
        </p:blipFill>
        <p:spPr>
          <a:xfrm>
            <a:off x="6329651" y="12189786"/>
            <a:ext cx="593932" cy="606614"/>
          </a:xfrm>
          <a:prstGeom prst="rect">
            <a:avLst/>
          </a:prstGeom>
          <a:ln w="12700">
            <a:miter lim="400000"/>
          </a:ln>
        </p:spPr>
      </p:pic>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alidate 1">
    <p:spTree>
      <p:nvGrpSpPr>
        <p:cNvPr id="1" name=""/>
        <p:cNvGrpSpPr/>
        <p:nvPr/>
      </p:nvGrpSpPr>
      <p:grpSpPr>
        <a:xfrm>
          <a:off x="0" y="0"/>
          <a:ext cx="0" cy="0"/>
          <a:chOff x="0" y="0"/>
          <a:chExt cx="0" cy="0"/>
        </a:xfrm>
      </p:grpSpPr>
      <p:sp>
        <p:nvSpPr>
          <p:cNvPr id="215" name="Rectangle"/>
          <p:cNvSpPr/>
          <p:nvPr/>
        </p:nvSpPr>
        <p:spPr>
          <a:xfrm>
            <a:off x="0" y="-87299"/>
            <a:ext cx="24384001" cy="13890598"/>
          </a:xfrm>
          <a:prstGeom prst="rect">
            <a:avLst/>
          </a:prstGeom>
          <a:solidFill>
            <a:srgbClr val="00707D"/>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16" name="Slide Subtitle"/>
          <p:cNvSpPr txBox="1"/>
          <p:nvPr>
            <p:ph type="body" sz="half" idx="21" hasCustomPrompt="1"/>
          </p:nvPr>
        </p:nvSpPr>
        <p:spPr>
          <a:xfrm>
            <a:off x="1270000" y="5559933"/>
            <a:ext cx="13000200" cy="6131745"/>
          </a:xfrm>
          <a:prstGeom prst="rect">
            <a:avLst/>
          </a:prstGeom>
        </p:spPr>
        <p:txBody>
          <a:bodyPr/>
          <a:lstStyle>
            <a:lvl1pPr marL="0" indent="0">
              <a:lnSpc>
                <a:spcPts val="4200"/>
              </a:lnSpc>
              <a:spcBef>
                <a:spcPts val="0"/>
              </a:spcBef>
              <a:buClrTx/>
              <a:buSzTx/>
              <a:buNone/>
              <a:defRPr sz="3200">
                <a:solidFill>
                  <a:srgbClr val="FFFFFF"/>
                </a:solidFill>
              </a:defRPr>
            </a:lvl1pPr>
          </a:lstStyle>
          <a:p>
            <a:pPr/>
            <a:r>
              <a:t>Slide Subtitle</a:t>
            </a:r>
          </a:p>
        </p:txBody>
      </p:sp>
      <p:sp>
        <p:nvSpPr>
          <p:cNvPr id="217" name="Slide Title"/>
          <p:cNvSpPr txBox="1"/>
          <p:nvPr>
            <p:ph type="title" hasCustomPrompt="1"/>
          </p:nvPr>
        </p:nvSpPr>
        <p:spPr>
          <a:xfrm>
            <a:off x="1270000" y="4242858"/>
            <a:ext cx="13000200" cy="1428751"/>
          </a:xfrm>
          <a:prstGeom prst="rect">
            <a:avLst/>
          </a:prstGeom>
        </p:spPr>
        <p:txBody>
          <a:bodyPr/>
          <a:lstStyle>
            <a:lvl1pPr>
              <a:defRPr>
                <a:solidFill>
                  <a:srgbClr val="FFFFFF"/>
                </a:solidFill>
              </a:defRPr>
            </a:lvl1pPr>
          </a:lstStyle>
          <a:p>
            <a:pPr/>
            <a:r>
              <a:t>Slide Title</a:t>
            </a:r>
          </a:p>
        </p:txBody>
      </p:sp>
      <p:sp>
        <p:nvSpPr>
          <p:cNvPr id="218"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pic>
        <p:nvPicPr>
          <p:cNvPr id="219" name="Image" descr="Image"/>
          <p:cNvPicPr>
            <a:picLocks noChangeAspect="1"/>
          </p:cNvPicPr>
          <p:nvPr/>
        </p:nvPicPr>
        <p:blipFill>
          <a:blip r:embed="rId2">
            <a:extLst/>
          </a:blip>
          <a:stretch>
            <a:fillRect/>
          </a:stretch>
        </p:blipFill>
        <p:spPr>
          <a:xfrm>
            <a:off x="18350476" y="5020946"/>
            <a:ext cx="3674108" cy="3674108"/>
          </a:xfrm>
          <a:prstGeom prst="rect">
            <a:avLst/>
          </a:prstGeom>
          <a:ln w="12700">
            <a:miter lim="400000"/>
          </a:ln>
        </p:spPr>
      </p:pic>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alidate 2">
    <p:spTree>
      <p:nvGrpSpPr>
        <p:cNvPr id="1" name=""/>
        <p:cNvGrpSpPr/>
        <p:nvPr/>
      </p:nvGrpSpPr>
      <p:grpSpPr>
        <a:xfrm>
          <a:off x="0" y="0"/>
          <a:ext cx="0" cy="0"/>
          <a:chOff x="0" y="0"/>
          <a:chExt cx="0" cy="0"/>
        </a:xfrm>
      </p:grpSpPr>
      <p:sp>
        <p:nvSpPr>
          <p:cNvPr id="226" name="Slide Subtitle"/>
          <p:cNvSpPr txBox="1"/>
          <p:nvPr>
            <p:ph type="body" sz="half" idx="21" hasCustomPrompt="1"/>
          </p:nvPr>
        </p:nvSpPr>
        <p:spPr>
          <a:xfrm>
            <a:off x="8928100" y="5830867"/>
            <a:ext cx="12706779" cy="6131745"/>
          </a:xfrm>
          <a:prstGeom prst="rect">
            <a:avLst/>
          </a:prstGeom>
        </p:spPr>
        <p:txBody>
          <a:bodyPr/>
          <a:lstStyle>
            <a:lvl1pPr marL="0" indent="0">
              <a:lnSpc>
                <a:spcPts val="4200"/>
              </a:lnSpc>
              <a:spcBef>
                <a:spcPts val="0"/>
              </a:spcBef>
              <a:buClrTx/>
              <a:buSzTx/>
              <a:buNone/>
              <a:defRPr sz="3200">
                <a:solidFill>
                  <a:srgbClr val="5E5E5E"/>
                </a:solidFill>
              </a:defRPr>
            </a:lvl1pPr>
          </a:lstStyle>
          <a:p>
            <a:pPr/>
            <a:r>
              <a:t>Slide Subtitle</a:t>
            </a:r>
          </a:p>
        </p:txBody>
      </p:sp>
      <p:sp>
        <p:nvSpPr>
          <p:cNvPr id="227" name="Slide Title"/>
          <p:cNvSpPr txBox="1"/>
          <p:nvPr>
            <p:ph type="title" hasCustomPrompt="1"/>
          </p:nvPr>
        </p:nvSpPr>
        <p:spPr>
          <a:xfrm>
            <a:off x="8928100" y="4513791"/>
            <a:ext cx="12476957" cy="1428751"/>
          </a:xfrm>
          <a:prstGeom prst="rect">
            <a:avLst/>
          </a:prstGeom>
        </p:spPr>
        <p:txBody>
          <a:bodyPr/>
          <a:lstStyle>
            <a:lvl1pPr>
              <a:defRPr>
                <a:solidFill>
                  <a:srgbClr val="00707D"/>
                </a:solidFill>
              </a:defRPr>
            </a:lvl1pPr>
          </a:lstStyle>
          <a:p>
            <a:pPr/>
            <a:r>
              <a:t>Slide Title</a:t>
            </a:r>
          </a:p>
        </p:txBody>
      </p:sp>
      <p:sp>
        <p:nvSpPr>
          <p:cNvPr id="228" name="Rectangle"/>
          <p:cNvSpPr/>
          <p:nvPr/>
        </p:nvSpPr>
        <p:spPr>
          <a:xfrm>
            <a:off x="0" y="-14288"/>
            <a:ext cx="24384001" cy="2071013"/>
          </a:xfrm>
          <a:prstGeom prst="rect">
            <a:avLst/>
          </a:prstGeom>
          <a:solidFill>
            <a:srgbClr val="00707D"/>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29" name="Validate"/>
          <p:cNvSpPr txBox="1"/>
          <p:nvPr/>
        </p:nvSpPr>
        <p:spPr>
          <a:xfrm>
            <a:off x="1268734" y="602653"/>
            <a:ext cx="2268043" cy="8371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lnSpc>
                <a:spcPct val="120000"/>
              </a:lnSpc>
              <a:defRPr b="1" spc="-91" sz="4600">
                <a:solidFill>
                  <a:srgbClr val="FFFFFF"/>
                </a:solidFill>
              </a:defRPr>
            </a:lvl1pPr>
          </a:lstStyle>
          <a:p>
            <a:pPr/>
            <a:r>
              <a:t>Validate</a:t>
            </a:r>
          </a:p>
        </p:txBody>
      </p:sp>
      <p:sp>
        <p:nvSpPr>
          <p:cNvPr id="230" name="Observe…"/>
          <p:cNvSpPr txBox="1"/>
          <p:nvPr>
            <p:ph type="body" sz="quarter" idx="22"/>
          </p:nvPr>
        </p:nvSpPr>
        <p:spPr>
          <a:xfrm>
            <a:off x="1272967" y="4647653"/>
            <a:ext cx="5860793" cy="3303368"/>
          </a:xfrm>
          <a:prstGeom prst="rect">
            <a:avLst/>
          </a:prstGeom>
        </p:spPr>
        <p:txBody>
          <a:bodyPr lIns="50800" tIns="50800" rIns="50800" bIns="50800">
            <a:spAutoFit/>
          </a:bodyPr>
          <a:lstStyle/>
          <a:p>
            <a:pPr marL="0" indent="0">
              <a:lnSpc>
                <a:spcPct val="110000"/>
              </a:lnSpc>
              <a:spcBef>
                <a:spcPts val="0"/>
              </a:spcBef>
              <a:buClrTx/>
              <a:buSzTx/>
              <a:buNone/>
              <a:defRPr b="1" sz="3200">
                <a:solidFill>
                  <a:srgbClr val="5E5E5E"/>
                </a:solidFill>
              </a:defRPr>
            </a:pPr>
            <a:r>
              <a:t>Observe</a:t>
            </a:r>
          </a:p>
          <a:p>
            <a:pPr marL="0" indent="0">
              <a:lnSpc>
                <a:spcPct val="110000"/>
              </a:lnSpc>
              <a:spcBef>
                <a:spcPts val="0"/>
              </a:spcBef>
              <a:buClrTx/>
              <a:buSzTx/>
              <a:buNone/>
              <a:defRPr b="1" sz="3200">
                <a:solidFill>
                  <a:srgbClr val="5E5E5E"/>
                </a:solidFill>
              </a:defRPr>
            </a:pPr>
            <a:r>
              <a:t>Explore Your Users</a:t>
            </a:r>
          </a:p>
          <a:p>
            <a:pPr marL="0" indent="0">
              <a:lnSpc>
                <a:spcPct val="110000"/>
              </a:lnSpc>
              <a:spcBef>
                <a:spcPts val="0"/>
              </a:spcBef>
              <a:buClrTx/>
              <a:buSzTx/>
              <a:buNone/>
              <a:defRPr b="1" sz="3200">
                <a:solidFill>
                  <a:srgbClr val="5E5E5E"/>
                </a:solidFill>
              </a:defRPr>
            </a:pPr>
            <a:r>
              <a:t>Consider Diversity</a:t>
            </a:r>
            <a:br/>
            <a:r>
              <a:t>Summarize Your Audience</a:t>
            </a:r>
          </a:p>
          <a:p>
            <a:pPr marL="0" indent="0">
              <a:lnSpc>
                <a:spcPct val="110000"/>
              </a:lnSpc>
              <a:spcBef>
                <a:spcPts val="0"/>
              </a:spcBef>
              <a:buClrTx/>
              <a:buSzTx/>
              <a:buNone/>
              <a:defRPr b="1" sz="3200">
                <a:solidFill>
                  <a:srgbClr val="5E5E5E"/>
                </a:solidFill>
              </a:defRPr>
            </a:pPr>
          </a:p>
        </p:txBody>
      </p:sp>
      <p:sp>
        <p:nvSpPr>
          <p:cNvPr id="231" name="Slide Number"/>
          <p:cNvSpPr txBox="1"/>
          <p:nvPr>
            <p:ph type="sldNum" sz="quarter" idx="2"/>
          </p:nvPr>
        </p:nvSpPr>
        <p:spPr>
          <a:prstGeom prst="rect">
            <a:avLst/>
          </a:prstGeom>
        </p:spPr>
        <p:txBody>
          <a:bodyPr/>
          <a:lstStyle/>
          <a:p>
            <a:pPr/>
            <a:fld id="{86CB4B4D-7CA3-9044-876B-883B54F8677D}" type="slidenum"/>
          </a:p>
        </p:txBody>
      </p:sp>
      <p:pic>
        <p:nvPicPr>
          <p:cNvPr id="232" name="Image" descr="Image"/>
          <p:cNvPicPr>
            <a:picLocks noChangeAspect="1"/>
          </p:cNvPicPr>
          <p:nvPr/>
        </p:nvPicPr>
        <p:blipFill>
          <a:blip r:embed="rId2">
            <a:extLst/>
          </a:blip>
          <a:stretch>
            <a:fillRect/>
          </a:stretch>
        </p:blipFill>
        <p:spPr>
          <a:xfrm>
            <a:off x="22439853" y="487249"/>
            <a:ext cx="1067939" cy="1067939"/>
          </a:xfrm>
          <a:prstGeom prst="rect">
            <a:avLst/>
          </a:prstGeom>
          <a:ln w="12700">
            <a:miter lim="400000"/>
          </a:ln>
        </p:spPr>
      </p:pic>
      <p:sp>
        <p:nvSpPr>
          <p:cNvPr id="233" name="Line"/>
          <p:cNvSpPr/>
          <p:nvPr/>
        </p:nvSpPr>
        <p:spPr>
          <a:xfrm flipV="1">
            <a:off x="7660053" y="3127175"/>
            <a:ext cx="1" cy="9514635"/>
          </a:xfrm>
          <a:prstGeom prst="line">
            <a:avLst/>
          </a:prstGeom>
          <a:ln w="12700">
            <a:solidFill>
              <a:srgbClr val="929292"/>
            </a:solidFill>
            <a:miter lim="400000"/>
          </a:ln>
        </p:spPr>
        <p:txBody>
          <a:bodyPr lIns="71437" tIns="71437" rIns="71437" bIns="71437" anchor="ctr"/>
          <a:lstStyle/>
          <a:p>
            <a:pPr/>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alidate 3">
    <p:spTree>
      <p:nvGrpSpPr>
        <p:cNvPr id="1" name=""/>
        <p:cNvGrpSpPr/>
        <p:nvPr/>
      </p:nvGrpSpPr>
      <p:grpSpPr>
        <a:xfrm>
          <a:off x="0" y="0"/>
          <a:ext cx="0" cy="0"/>
          <a:chOff x="0" y="0"/>
          <a:chExt cx="0" cy="0"/>
        </a:xfrm>
      </p:grpSpPr>
      <p:sp>
        <p:nvSpPr>
          <p:cNvPr id="240" name="Rectangle"/>
          <p:cNvSpPr/>
          <p:nvPr/>
        </p:nvSpPr>
        <p:spPr>
          <a:xfrm>
            <a:off x="-10981" y="-8467"/>
            <a:ext cx="7705360" cy="13732934"/>
          </a:xfrm>
          <a:prstGeom prst="rect">
            <a:avLst/>
          </a:prstGeom>
          <a:solidFill>
            <a:srgbClr val="00707D"/>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41" name="Observe…"/>
          <p:cNvSpPr txBox="1"/>
          <p:nvPr>
            <p:ph type="body" sz="quarter" idx="21"/>
          </p:nvPr>
        </p:nvSpPr>
        <p:spPr>
          <a:xfrm>
            <a:off x="1266761" y="970751"/>
            <a:ext cx="5398537" cy="2155643"/>
          </a:xfrm>
          <a:prstGeom prst="rect">
            <a:avLst/>
          </a:prstGeom>
        </p:spPr>
        <p:txBody>
          <a:bodyPr lIns="76200" tIns="76200" rIns="76200" bIns="76200">
            <a:spAutoFit/>
          </a:bodyPr>
          <a:lstStyle/>
          <a:p>
            <a:pPr marL="0" indent="0" defTabSz="457200">
              <a:lnSpc>
                <a:spcPct val="100000"/>
              </a:lnSpc>
              <a:spcBef>
                <a:spcPts val="1200"/>
              </a:spcBef>
              <a:buClrTx/>
              <a:buSzTx/>
              <a:buNone/>
              <a:defRPr b="1" sz="3200">
                <a:solidFill>
                  <a:srgbClr val="FFFFFF"/>
                </a:solidFill>
              </a:defRPr>
            </a:pPr>
            <a:r>
              <a:t>Observe</a:t>
            </a:r>
          </a:p>
          <a:p>
            <a:pPr marL="0" indent="0">
              <a:lnSpc>
                <a:spcPct val="110000"/>
              </a:lnSpc>
              <a:spcBef>
                <a:spcPts val="1200"/>
              </a:spcBef>
              <a:buClrTx/>
              <a:buSzTx/>
              <a:buNone/>
              <a:defRPr sz="2100">
                <a:solidFill>
                  <a:srgbClr val="FFFFFF"/>
                </a:solidFill>
              </a:defRPr>
            </a:pPr>
            <a:r>
              <a:t>Lorem ipsum dolor sit amet, consectetuer adipiscing elit, sed diam nonummy nibh euismod tincidunt ut laoreet dolore magna aliquam erat volutpat. Ut </a:t>
            </a:r>
          </a:p>
        </p:txBody>
      </p:sp>
      <p:sp>
        <p:nvSpPr>
          <p:cNvPr id="242" name="Are there persistent questions you or others think about often?"/>
          <p:cNvSpPr txBox="1"/>
          <p:nvPr>
            <p:ph type="body" sz="quarter" idx="22"/>
          </p:nvPr>
        </p:nvSpPr>
        <p:spPr>
          <a:xfrm>
            <a:off x="8928100" y="1062591"/>
            <a:ext cx="12859881" cy="411634"/>
          </a:xfrm>
          <a:prstGeom prst="rect">
            <a:avLst/>
          </a:prstGeom>
        </p:spPr>
        <p:txBody>
          <a:bodyPr lIns="50800" tIns="50800" rIns="50800" bIns="50800" anchor="ctr">
            <a:spAutoFit/>
          </a:bodyPr>
          <a:lstStyle>
            <a:lvl1pPr marL="0" indent="0">
              <a:lnSpc>
                <a:spcPct val="110000"/>
              </a:lnSpc>
              <a:spcBef>
                <a:spcPts val="1500"/>
              </a:spcBef>
              <a:buClrTx/>
              <a:buSzTx/>
              <a:buNone/>
              <a:defRPr sz="2100"/>
            </a:lvl1pPr>
          </a:lstStyle>
          <a:p>
            <a:pPr/>
            <a:r>
              <a:t>Are there persistent questions you or others think about often?</a:t>
            </a:r>
          </a:p>
        </p:txBody>
      </p:sp>
      <p:sp>
        <p:nvSpPr>
          <p:cNvPr id="243" name="Validate | xx"/>
          <p:cNvSpPr txBox="1"/>
          <p:nvPr>
            <p:ph type="body" sz="quarter" idx="23"/>
          </p:nvPr>
        </p:nvSpPr>
        <p:spPr>
          <a:xfrm>
            <a:off x="1269305" y="12421154"/>
            <a:ext cx="1577087" cy="465340"/>
          </a:xfrm>
          <a:prstGeom prst="rect">
            <a:avLst/>
          </a:prstGeom>
        </p:spPr>
        <p:txBody>
          <a:bodyPr wrap="none">
            <a:spAutoFit/>
          </a:bodyPr>
          <a:lstStyle/>
          <a:p>
            <a:pPr marL="0" indent="0" defTabSz="2438339">
              <a:lnSpc>
                <a:spcPct val="120000"/>
              </a:lnSpc>
              <a:spcBef>
                <a:spcPts val="0"/>
              </a:spcBef>
              <a:buClrTx/>
              <a:buSzTx/>
              <a:buNone/>
              <a:defRPr spc="-42" sz="2100">
                <a:solidFill>
                  <a:srgbClr val="FFFFFF"/>
                </a:solidFill>
              </a:defRPr>
            </a:pPr>
            <a:r>
              <a:rPr b="1"/>
              <a:t>Validate</a:t>
            </a:r>
            <a:r>
              <a:t> | xx</a:t>
            </a:r>
          </a:p>
        </p:txBody>
      </p:sp>
      <p:sp>
        <p:nvSpPr>
          <p:cNvPr id="244" name="What are challenges that you or others face in your daily lives?"/>
          <p:cNvSpPr txBox="1"/>
          <p:nvPr>
            <p:ph type="body" sz="quarter" idx="24"/>
          </p:nvPr>
        </p:nvSpPr>
        <p:spPr>
          <a:xfrm>
            <a:off x="8928100" y="4413617"/>
            <a:ext cx="12859881" cy="411634"/>
          </a:xfrm>
          <a:prstGeom prst="rect">
            <a:avLst/>
          </a:prstGeom>
        </p:spPr>
        <p:txBody>
          <a:bodyPr lIns="50800" tIns="50800" rIns="50800" bIns="50800" anchor="ctr">
            <a:spAutoFit/>
          </a:bodyPr>
          <a:lstStyle>
            <a:lvl1pPr marL="0" indent="0">
              <a:lnSpc>
                <a:spcPct val="110000"/>
              </a:lnSpc>
              <a:spcBef>
                <a:spcPts val="0"/>
              </a:spcBef>
              <a:buClrTx/>
              <a:buSzTx/>
              <a:buNone/>
              <a:defRPr sz="2100"/>
            </a:lvl1pPr>
          </a:lstStyle>
          <a:p>
            <a:pPr/>
            <a:r>
              <a:t>What are challenges that you or others face in your daily lives?</a:t>
            </a:r>
          </a:p>
        </p:txBody>
      </p:sp>
      <p:sp>
        <p:nvSpPr>
          <p:cNvPr id="245" name="Have you or others used workarounds in existing apps? Are there apps that partially address a challenge, but that require you to use them in unintended ways or augment their capabilities using other apps or activities?"/>
          <p:cNvSpPr txBox="1"/>
          <p:nvPr>
            <p:ph type="body" sz="quarter" idx="25"/>
          </p:nvPr>
        </p:nvSpPr>
        <p:spPr>
          <a:xfrm>
            <a:off x="8928100" y="7938895"/>
            <a:ext cx="13382422" cy="760137"/>
          </a:xfrm>
          <a:prstGeom prst="rect">
            <a:avLst/>
          </a:prstGeom>
        </p:spPr>
        <p:txBody>
          <a:bodyPr lIns="50800" tIns="50800" rIns="50800" bIns="50800" anchor="ctr">
            <a:spAutoFit/>
          </a:bodyPr>
          <a:lstStyle>
            <a:lvl1pPr marL="0" indent="0">
              <a:lnSpc>
                <a:spcPct val="110000"/>
              </a:lnSpc>
              <a:buClrTx/>
              <a:buSzTx/>
              <a:buNone/>
              <a:defRPr sz="2100"/>
            </a:lvl1pPr>
          </a:lstStyle>
          <a:p>
            <a:pPr/>
            <a:r>
              <a:t>Have you or others used workarounds in existing apps? Are there apps that partially address a challenge, but that require you to use them in unintended ways or augment their capabilities using other apps or activities?</a:t>
            </a:r>
          </a:p>
        </p:txBody>
      </p:sp>
      <p:sp>
        <p:nvSpPr>
          <p:cNvPr id="246" name="Your response here"/>
          <p:cNvSpPr/>
          <p:nvPr>
            <p:ph type="body" sz="quarter" idx="26"/>
          </p:nvPr>
        </p:nvSpPr>
        <p:spPr>
          <a:xfrm>
            <a:off x="8991600" y="1593663"/>
            <a:ext cx="13255422" cy="2202231"/>
          </a:xfrm>
          <a:prstGeom prst="rect">
            <a:avLst/>
          </a:prstGeom>
          <a:ln w="25400">
            <a:solidFill>
              <a:srgbClr val="87939D"/>
            </a:solidFill>
            <a:prstDash val="sysDot"/>
          </a:ln>
        </p:spPr>
        <p:txBody>
          <a:bodyPr lIns="304800" tIns="304800" rIns="304800" bIns="304800" anchor="ctr">
            <a:noAutofit/>
          </a:bodyPr>
          <a:lstStyle>
            <a:lvl1pPr marL="0" indent="0">
              <a:lnSpc>
                <a:spcPct val="110000"/>
              </a:lnSpc>
              <a:spcBef>
                <a:spcPts val="0"/>
              </a:spcBef>
              <a:buClrTx/>
              <a:buSzTx/>
              <a:buNone/>
              <a:defRPr sz="2100">
                <a:solidFill>
                  <a:srgbClr val="5E5E5E"/>
                </a:solidFill>
              </a:defRPr>
            </a:lvl1pPr>
          </a:lstStyle>
          <a:p>
            <a:pPr/>
            <a:r>
              <a:t>Your response here</a:t>
            </a:r>
          </a:p>
        </p:txBody>
      </p:sp>
      <p:sp>
        <p:nvSpPr>
          <p:cNvPr id="247" name="Your response here"/>
          <p:cNvSpPr/>
          <p:nvPr>
            <p:ph type="body" sz="quarter" idx="27"/>
          </p:nvPr>
        </p:nvSpPr>
        <p:spPr>
          <a:xfrm>
            <a:off x="8991600" y="4912597"/>
            <a:ext cx="13255422" cy="2202231"/>
          </a:xfrm>
          <a:prstGeom prst="rect">
            <a:avLst/>
          </a:prstGeom>
          <a:ln w="25400">
            <a:solidFill>
              <a:srgbClr val="87939D"/>
            </a:solidFill>
            <a:prstDash val="sysDot"/>
          </a:ln>
        </p:spPr>
        <p:txBody>
          <a:bodyPr lIns="304800" tIns="304800" rIns="304800" bIns="304800" anchor="ctr">
            <a:noAutofit/>
          </a:bodyPr>
          <a:lstStyle>
            <a:lvl1pPr marL="0" indent="0">
              <a:lnSpc>
                <a:spcPct val="110000"/>
              </a:lnSpc>
              <a:spcBef>
                <a:spcPts val="0"/>
              </a:spcBef>
              <a:buClrTx/>
              <a:buSzTx/>
              <a:buNone/>
              <a:defRPr sz="2100">
                <a:solidFill>
                  <a:srgbClr val="5E5E5E"/>
                </a:solidFill>
              </a:defRPr>
            </a:lvl1pPr>
          </a:lstStyle>
          <a:p>
            <a:pPr/>
            <a:r>
              <a:t>Your response here</a:t>
            </a:r>
          </a:p>
        </p:txBody>
      </p:sp>
      <p:sp>
        <p:nvSpPr>
          <p:cNvPr id="248" name="Your response here"/>
          <p:cNvSpPr/>
          <p:nvPr>
            <p:ph type="body" sz="quarter" idx="28"/>
          </p:nvPr>
        </p:nvSpPr>
        <p:spPr>
          <a:xfrm>
            <a:off x="8991600" y="9010463"/>
            <a:ext cx="13255422" cy="3020901"/>
          </a:xfrm>
          <a:prstGeom prst="rect">
            <a:avLst/>
          </a:prstGeom>
          <a:ln w="25400">
            <a:solidFill>
              <a:srgbClr val="87939D"/>
            </a:solidFill>
            <a:prstDash val="sysDot"/>
          </a:ln>
        </p:spPr>
        <p:txBody>
          <a:bodyPr lIns="304800" tIns="304800" rIns="304800" bIns="304800" anchor="ctr">
            <a:noAutofit/>
          </a:bodyPr>
          <a:lstStyle>
            <a:lvl1pPr marL="0" indent="0">
              <a:lnSpc>
                <a:spcPct val="110000"/>
              </a:lnSpc>
              <a:spcBef>
                <a:spcPts val="0"/>
              </a:spcBef>
              <a:buClrTx/>
              <a:buSzTx/>
              <a:buNone/>
              <a:defRPr sz="2100">
                <a:solidFill>
                  <a:srgbClr val="5E5E5E"/>
                </a:solidFill>
              </a:defRPr>
            </a:lvl1pPr>
          </a:lstStyle>
          <a:p>
            <a:pPr/>
            <a:r>
              <a:t>Your response here</a:t>
            </a:r>
          </a:p>
        </p:txBody>
      </p:sp>
      <p:sp>
        <p:nvSpPr>
          <p:cNvPr id="249" name="Slide Number"/>
          <p:cNvSpPr txBox="1"/>
          <p:nvPr>
            <p:ph type="sldNum" sz="quarter" idx="2"/>
          </p:nvPr>
        </p:nvSpPr>
        <p:spPr>
          <a:xfrm>
            <a:off x="23124464" y="12446953"/>
            <a:ext cx="452147" cy="452908"/>
          </a:xfrm>
          <a:prstGeom prst="rect">
            <a:avLst/>
          </a:prstGeom>
        </p:spPr>
        <p:txBody>
          <a:bodyPr/>
          <a:lstStyle/>
          <a:p>
            <a:pPr/>
            <a:fld id="{86CB4B4D-7CA3-9044-876B-883B54F8677D}" type="slidenum"/>
          </a:p>
        </p:txBody>
      </p:sp>
      <p:pic>
        <p:nvPicPr>
          <p:cNvPr id="250" name="Image" descr="Image"/>
          <p:cNvPicPr>
            <a:picLocks noChangeAspect="1"/>
          </p:cNvPicPr>
          <p:nvPr/>
        </p:nvPicPr>
        <p:blipFill>
          <a:blip r:embed="rId2">
            <a:extLst/>
          </a:blip>
          <a:stretch>
            <a:fillRect/>
          </a:stretch>
        </p:blipFill>
        <p:spPr>
          <a:xfrm>
            <a:off x="6306511" y="12189786"/>
            <a:ext cx="606615" cy="606614"/>
          </a:xfrm>
          <a:prstGeom prst="rect">
            <a:avLst/>
          </a:prstGeom>
          <a:ln w="12700">
            <a:miter lim="400000"/>
          </a:ln>
        </p:spPr>
      </p:pic>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alidate 4">
    <p:spTree>
      <p:nvGrpSpPr>
        <p:cNvPr id="1" name=""/>
        <p:cNvGrpSpPr/>
        <p:nvPr/>
      </p:nvGrpSpPr>
      <p:grpSpPr>
        <a:xfrm>
          <a:off x="0" y="0"/>
          <a:ext cx="0" cy="0"/>
          <a:chOff x="0" y="0"/>
          <a:chExt cx="0" cy="0"/>
        </a:xfrm>
      </p:grpSpPr>
      <p:sp>
        <p:nvSpPr>
          <p:cNvPr id="257" name="Rectangle"/>
          <p:cNvSpPr/>
          <p:nvPr/>
        </p:nvSpPr>
        <p:spPr>
          <a:xfrm>
            <a:off x="-10981" y="-8467"/>
            <a:ext cx="7705360" cy="13732934"/>
          </a:xfrm>
          <a:prstGeom prst="rect">
            <a:avLst/>
          </a:prstGeom>
          <a:solidFill>
            <a:srgbClr val="00707D"/>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58" name="Lorem ipsum dolor sit amet, consectetuer adipiscing elit, sed diam nonummy nibh euismod tincidunt ut laoreet dolore magna aliquam erat volutpat. Ut"/>
          <p:cNvSpPr txBox="1"/>
          <p:nvPr>
            <p:ph type="body" sz="quarter" idx="21"/>
          </p:nvPr>
        </p:nvSpPr>
        <p:spPr>
          <a:xfrm>
            <a:off x="8928100" y="1062591"/>
            <a:ext cx="12859881" cy="760137"/>
          </a:xfrm>
          <a:prstGeom prst="rect">
            <a:avLst/>
          </a:prstGeom>
        </p:spPr>
        <p:txBody>
          <a:bodyPr lIns="50800" tIns="50800" rIns="50800" bIns="50800">
            <a:spAutoFit/>
          </a:bodyPr>
          <a:lstStyle>
            <a:lvl1pPr marL="0" indent="0">
              <a:lnSpc>
                <a:spcPct val="110000"/>
              </a:lnSpc>
              <a:spcBef>
                <a:spcPts val="1500"/>
              </a:spcBef>
              <a:buClrTx/>
              <a:buSzTx/>
              <a:buNone/>
              <a:defRPr sz="2100"/>
            </a:lvl1pPr>
          </a:lstStyle>
          <a:p>
            <a:pPr/>
            <a:r>
              <a:t>Lorem ipsum dolor sit amet, consectetuer adipiscing elit, sed diam nonummy nibh euismod tincidunt ut laoreet dolore magna aliquam erat volutpat. Ut </a:t>
            </a:r>
          </a:p>
        </p:txBody>
      </p:sp>
      <p:sp>
        <p:nvSpPr>
          <p:cNvPr id="259" name="Validate | xx"/>
          <p:cNvSpPr txBox="1"/>
          <p:nvPr>
            <p:ph type="body" sz="quarter" idx="22"/>
          </p:nvPr>
        </p:nvSpPr>
        <p:spPr>
          <a:xfrm>
            <a:off x="1269305" y="12421154"/>
            <a:ext cx="1577087" cy="465340"/>
          </a:xfrm>
          <a:prstGeom prst="rect">
            <a:avLst/>
          </a:prstGeom>
        </p:spPr>
        <p:txBody>
          <a:bodyPr wrap="none">
            <a:spAutoFit/>
          </a:bodyPr>
          <a:lstStyle/>
          <a:p>
            <a:pPr marL="0" indent="0" defTabSz="2438339">
              <a:lnSpc>
                <a:spcPct val="120000"/>
              </a:lnSpc>
              <a:spcBef>
                <a:spcPts val="0"/>
              </a:spcBef>
              <a:buClrTx/>
              <a:buSzTx/>
              <a:buNone/>
              <a:defRPr spc="-42" sz="2100">
                <a:solidFill>
                  <a:srgbClr val="FFFFFF"/>
                </a:solidFill>
              </a:defRPr>
            </a:pPr>
            <a:r>
              <a:rPr b="1"/>
              <a:t>Validate</a:t>
            </a:r>
            <a:r>
              <a:t> | xx</a:t>
            </a:r>
          </a:p>
        </p:txBody>
      </p:sp>
      <p:sp>
        <p:nvSpPr>
          <p:cNvPr id="260" name="Prototype"/>
          <p:cNvSpPr txBox="1"/>
          <p:nvPr/>
        </p:nvSpPr>
        <p:spPr>
          <a:xfrm>
            <a:off x="1268734" y="3417191"/>
            <a:ext cx="2777465" cy="8371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lnSpc>
                <a:spcPct val="120000"/>
              </a:lnSpc>
              <a:defRPr b="1" spc="-91" sz="4600">
                <a:solidFill>
                  <a:srgbClr val="FFFFFF"/>
                </a:solidFill>
              </a:defRPr>
            </a:lvl1pPr>
          </a:lstStyle>
          <a:p>
            <a:pPr/>
            <a:r>
              <a:t>Prototype</a:t>
            </a:r>
          </a:p>
        </p:txBody>
      </p:sp>
      <p:sp>
        <p:nvSpPr>
          <p:cNvPr id="261" name="Lorem ipsum dolor sit amet, consectetuer adipiscing elit, sed diam nonummy nibh euismod tincidunt ut laoreet dolore magna aliquam erat volutpat. Ut"/>
          <p:cNvSpPr txBox="1"/>
          <p:nvPr/>
        </p:nvSpPr>
        <p:spPr>
          <a:xfrm>
            <a:off x="1266761" y="4364835"/>
            <a:ext cx="5398537" cy="1507944"/>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spAutoFit/>
          </a:bodyPr>
          <a:lstStyle>
            <a:lvl1pPr algn="l" defTabSz="825500">
              <a:lnSpc>
                <a:spcPct val="110000"/>
              </a:lnSpc>
              <a:spcBef>
                <a:spcPts val="1200"/>
              </a:spcBef>
              <a:defRPr sz="2100">
                <a:solidFill>
                  <a:srgbClr val="FFFFFF"/>
                </a:solidFill>
              </a:defRPr>
            </a:lvl1pPr>
          </a:lstStyle>
          <a:p>
            <a:pPr/>
            <a:r>
              <a:t>Lorem ipsum dolor sit amet, consectetuer adipiscing elit, sed diam nonummy nibh euismod tincidunt ut laoreet dolore magna aliquam erat volutpat. Ut </a:t>
            </a:r>
          </a:p>
        </p:txBody>
      </p:sp>
      <p:pic>
        <p:nvPicPr>
          <p:cNvPr id="262" name="Image" descr="Image"/>
          <p:cNvPicPr>
            <a:picLocks noChangeAspect="1"/>
          </p:cNvPicPr>
          <p:nvPr/>
        </p:nvPicPr>
        <p:blipFill>
          <a:blip r:embed="rId2">
            <a:extLst/>
          </a:blip>
          <a:stretch>
            <a:fillRect/>
          </a:stretch>
        </p:blipFill>
        <p:spPr>
          <a:xfrm>
            <a:off x="1362721" y="1058419"/>
            <a:ext cx="2048991" cy="2095857"/>
          </a:xfrm>
          <a:prstGeom prst="rect">
            <a:avLst/>
          </a:prstGeom>
          <a:ln w="12700">
            <a:miter lim="400000"/>
          </a:ln>
        </p:spPr>
      </p:pic>
      <p:sp>
        <p:nvSpPr>
          <p:cNvPr id="263" name="Slide Number"/>
          <p:cNvSpPr txBox="1"/>
          <p:nvPr>
            <p:ph type="sldNum" sz="quarter" idx="2"/>
          </p:nvPr>
        </p:nvSpPr>
        <p:spPr>
          <a:prstGeom prst="rect">
            <a:avLst/>
          </a:prstGeom>
        </p:spPr>
        <p:txBody>
          <a:bodyPr/>
          <a:lstStyle/>
          <a:p>
            <a:pPr/>
            <a:fld id="{86CB4B4D-7CA3-9044-876B-883B54F8677D}" type="slidenum"/>
          </a:p>
        </p:txBody>
      </p:sp>
      <p:pic>
        <p:nvPicPr>
          <p:cNvPr id="264" name="Image" descr="Image"/>
          <p:cNvPicPr>
            <a:picLocks noChangeAspect="1"/>
          </p:cNvPicPr>
          <p:nvPr/>
        </p:nvPicPr>
        <p:blipFill>
          <a:blip r:embed="rId3">
            <a:extLst/>
          </a:blip>
          <a:stretch>
            <a:fillRect/>
          </a:stretch>
        </p:blipFill>
        <p:spPr>
          <a:xfrm>
            <a:off x="6306511" y="12189786"/>
            <a:ext cx="606615" cy="606614"/>
          </a:xfrm>
          <a:prstGeom prst="rect">
            <a:avLst/>
          </a:prstGeom>
          <a:ln w="12700">
            <a:miter lim="400000"/>
          </a:ln>
        </p:spPr>
      </p:pic>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alidate 1 copy">
    <p:spTree>
      <p:nvGrpSpPr>
        <p:cNvPr id="1" name=""/>
        <p:cNvGrpSpPr/>
        <p:nvPr/>
      </p:nvGrpSpPr>
      <p:grpSpPr>
        <a:xfrm>
          <a:off x="0" y="0"/>
          <a:ext cx="0" cy="0"/>
          <a:chOff x="0" y="0"/>
          <a:chExt cx="0" cy="0"/>
        </a:xfrm>
      </p:grpSpPr>
      <p:sp>
        <p:nvSpPr>
          <p:cNvPr id="271" name="Rectangle"/>
          <p:cNvSpPr/>
          <p:nvPr/>
        </p:nvSpPr>
        <p:spPr>
          <a:xfrm>
            <a:off x="0" y="-87299"/>
            <a:ext cx="24384001" cy="13890598"/>
          </a:xfrm>
          <a:prstGeom prst="rect">
            <a:avLst/>
          </a:prstGeom>
          <a:solidFill>
            <a:srgbClr val="666666"/>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72" name="Slide Subtitle"/>
          <p:cNvSpPr txBox="1"/>
          <p:nvPr>
            <p:ph type="body" sz="half" idx="21" hasCustomPrompt="1"/>
          </p:nvPr>
        </p:nvSpPr>
        <p:spPr>
          <a:xfrm>
            <a:off x="1270000" y="5559933"/>
            <a:ext cx="13000200" cy="6131745"/>
          </a:xfrm>
          <a:prstGeom prst="rect">
            <a:avLst/>
          </a:prstGeom>
        </p:spPr>
        <p:txBody>
          <a:bodyPr/>
          <a:lstStyle>
            <a:lvl1pPr marL="0" indent="0">
              <a:lnSpc>
                <a:spcPts val="4200"/>
              </a:lnSpc>
              <a:spcBef>
                <a:spcPts val="0"/>
              </a:spcBef>
              <a:buClrTx/>
              <a:buSzTx/>
              <a:buNone/>
              <a:defRPr sz="3200">
                <a:solidFill>
                  <a:srgbClr val="FFFFFF"/>
                </a:solidFill>
              </a:defRPr>
            </a:lvl1pPr>
          </a:lstStyle>
          <a:p>
            <a:pPr/>
            <a:r>
              <a:t>Slide Subtitle</a:t>
            </a:r>
          </a:p>
        </p:txBody>
      </p:sp>
      <p:sp>
        <p:nvSpPr>
          <p:cNvPr id="273" name="Slide Title"/>
          <p:cNvSpPr txBox="1"/>
          <p:nvPr>
            <p:ph type="title" hasCustomPrompt="1"/>
          </p:nvPr>
        </p:nvSpPr>
        <p:spPr>
          <a:xfrm>
            <a:off x="1270000" y="4242858"/>
            <a:ext cx="13000200" cy="1428751"/>
          </a:xfrm>
          <a:prstGeom prst="rect">
            <a:avLst/>
          </a:prstGeom>
        </p:spPr>
        <p:txBody>
          <a:bodyPr/>
          <a:lstStyle>
            <a:lvl1pPr>
              <a:defRPr>
                <a:solidFill>
                  <a:srgbClr val="FFFFFF"/>
                </a:solidFill>
              </a:defRPr>
            </a:lvl1pPr>
          </a:lstStyle>
          <a:p>
            <a:pPr/>
            <a:r>
              <a:t>Slide Title</a:t>
            </a:r>
          </a:p>
        </p:txBody>
      </p:sp>
      <p:sp>
        <p:nvSpPr>
          <p:cNvPr id="274"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pic>
        <p:nvPicPr>
          <p:cNvPr id="275" name="Image" descr="Image"/>
          <p:cNvPicPr>
            <a:picLocks noChangeAspect="1"/>
          </p:cNvPicPr>
          <p:nvPr/>
        </p:nvPicPr>
        <p:blipFill>
          <a:blip r:embed="rId2">
            <a:extLst/>
          </a:blip>
          <a:stretch>
            <a:fillRect/>
          </a:stretch>
        </p:blipFill>
        <p:spPr>
          <a:xfrm>
            <a:off x="18331646" y="5020946"/>
            <a:ext cx="3711769" cy="3674108"/>
          </a:xfrm>
          <a:prstGeom prst="rect">
            <a:avLst/>
          </a:prstGeom>
          <a:ln w="12700">
            <a:miter lim="400000"/>
          </a:ln>
        </p:spPr>
      </p:pic>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8" name="Slide Subtitle"/>
          <p:cNvSpPr txBox="1"/>
          <p:nvPr>
            <p:ph type="body" sz="half" idx="21" hasCustomPrompt="1"/>
          </p:nvPr>
        </p:nvSpPr>
        <p:spPr>
          <a:xfrm>
            <a:off x="1278466" y="4069800"/>
            <a:ext cx="20219491" cy="6131745"/>
          </a:xfrm>
          <a:prstGeom prst="rect">
            <a:avLst/>
          </a:prstGeom>
        </p:spPr>
        <p:txBody>
          <a:bodyPr/>
          <a:lstStyle>
            <a:lvl1pPr marL="0" indent="0">
              <a:lnSpc>
                <a:spcPts val="4200"/>
              </a:lnSpc>
              <a:spcBef>
                <a:spcPts val="0"/>
              </a:spcBef>
              <a:buClrTx/>
              <a:buSzTx/>
              <a:buNone/>
              <a:defRPr sz="3200">
                <a:solidFill>
                  <a:srgbClr val="5E5E5E"/>
                </a:solidFill>
              </a:defRPr>
            </a:lvl1pPr>
          </a:lstStyle>
          <a:p>
            <a:pPr/>
            <a:r>
              <a:t>Slide Subtitle</a:t>
            </a:r>
          </a:p>
        </p:txBody>
      </p:sp>
      <p:sp>
        <p:nvSpPr>
          <p:cNvPr id="39" name="Slide Title"/>
          <p:cNvSpPr txBox="1"/>
          <p:nvPr>
            <p:ph type="title" hasCustomPrompt="1"/>
          </p:nvPr>
        </p:nvSpPr>
        <p:spPr>
          <a:prstGeom prst="rect">
            <a:avLst/>
          </a:prstGeom>
        </p:spPr>
        <p:txBody>
          <a:bodyPr/>
          <a:lstStyle/>
          <a:p>
            <a:pPr/>
            <a:r>
              <a:t>Slide Title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alidate 2 copy">
    <p:spTree>
      <p:nvGrpSpPr>
        <p:cNvPr id="1" name=""/>
        <p:cNvGrpSpPr/>
        <p:nvPr/>
      </p:nvGrpSpPr>
      <p:grpSpPr>
        <a:xfrm>
          <a:off x="0" y="0"/>
          <a:ext cx="0" cy="0"/>
          <a:chOff x="0" y="0"/>
          <a:chExt cx="0" cy="0"/>
        </a:xfrm>
      </p:grpSpPr>
      <p:sp>
        <p:nvSpPr>
          <p:cNvPr id="282" name="Slide Subtitle"/>
          <p:cNvSpPr txBox="1"/>
          <p:nvPr>
            <p:ph type="body" sz="half" idx="21" hasCustomPrompt="1"/>
          </p:nvPr>
        </p:nvSpPr>
        <p:spPr>
          <a:xfrm>
            <a:off x="8928100" y="5830867"/>
            <a:ext cx="12706779" cy="6131745"/>
          </a:xfrm>
          <a:prstGeom prst="rect">
            <a:avLst/>
          </a:prstGeom>
        </p:spPr>
        <p:txBody>
          <a:bodyPr/>
          <a:lstStyle>
            <a:lvl1pPr marL="0" indent="0">
              <a:lnSpc>
                <a:spcPts val="4200"/>
              </a:lnSpc>
              <a:spcBef>
                <a:spcPts val="0"/>
              </a:spcBef>
              <a:buClrTx/>
              <a:buSzTx/>
              <a:buNone/>
              <a:defRPr sz="3200">
                <a:solidFill>
                  <a:srgbClr val="5E5E5E"/>
                </a:solidFill>
              </a:defRPr>
            </a:lvl1pPr>
          </a:lstStyle>
          <a:p>
            <a:pPr/>
            <a:r>
              <a:t>Slide Subtitle</a:t>
            </a:r>
          </a:p>
        </p:txBody>
      </p:sp>
      <p:sp>
        <p:nvSpPr>
          <p:cNvPr id="283" name="Slide Title"/>
          <p:cNvSpPr txBox="1"/>
          <p:nvPr>
            <p:ph type="title" hasCustomPrompt="1"/>
          </p:nvPr>
        </p:nvSpPr>
        <p:spPr>
          <a:xfrm>
            <a:off x="8928100" y="4513791"/>
            <a:ext cx="12476957" cy="1428751"/>
          </a:xfrm>
          <a:prstGeom prst="rect">
            <a:avLst/>
          </a:prstGeom>
        </p:spPr>
        <p:txBody>
          <a:bodyPr/>
          <a:lstStyle>
            <a:lvl1pPr>
              <a:defRPr>
                <a:solidFill>
                  <a:srgbClr val="666666"/>
                </a:solidFill>
              </a:defRPr>
            </a:lvl1pPr>
          </a:lstStyle>
          <a:p>
            <a:pPr/>
            <a:r>
              <a:t>Slide Title</a:t>
            </a:r>
          </a:p>
        </p:txBody>
      </p:sp>
      <p:sp>
        <p:nvSpPr>
          <p:cNvPr id="284" name="Rectangle"/>
          <p:cNvSpPr/>
          <p:nvPr/>
        </p:nvSpPr>
        <p:spPr>
          <a:xfrm>
            <a:off x="0" y="-14288"/>
            <a:ext cx="24384001" cy="2071013"/>
          </a:xfrm>
          <a:prstGeom prst="rect">
            <a:avLst/>
          </a:prstGeom>
          <a:solidFill>
            <a:srgbClr val="666666"/>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85" name="Iterate"/>
          <p:cNvSpPr txBox="1"/>
          <p:nvPr/>
        </p:nvSpPr>
        <p:spPr>
          <a:xfrm>
            <a:off x="1268734" y="602653"/>
            <a:ext cx="1890650" cy="8371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lnSpc>
                <a:spcPct val="120000"/>
              </a:lnSpc>
              <a:defRPr b="1" spc="-91" sz="4600">
                <a:solidFill>
                  <a:srgbClr val="FFFFFF"/>
                </a:solidFill>
              </a:defRPr>
            </a:lvl1pPr>
          </a:lstStyle>
          <a:p>
            <a:pPr/>
            <a:r>
              <a:t>Iterate</a:t>
            </a:r>
          </a:p>
        </p:txBody>
      </p:sp>
      <p:sp>
        <p:nvSpPr>
          <p:cNvPr id="286" name="Observe…"/>
          <p:cNvSpPr txBox="1"/>
          <p:nvPr>
            <p:ph type="body" sz="quarter" idx="22"/>
          </p:nvPr>
        </p:nvSpPr>
        <p:spPr>
          <a:xfrm>
            <a:off x="1272967" y="4647653"/>
            <a:ext cx="5860793" cy="3303368"/>
          </a:xfrm>
          <a:prstGeom prst="rect">
            <a:avLst/>
          </a:prstGeom>
        </p:spPr>
        <p:txBody>
          <a:bodyPr lIns="50800" tIns="50800" rIns="50800" bIns="50800">
            <a:spAutoFit/>
          </a:bodyPr>
          <a:lstStyle/>
          <a:p>
            <a:pPr marL="0" indent="0">
              <a:lnSpc>
                <a:spcPct val="110000"/>
              </a:lnSpc>
              <a:spcBef>
                <a:spcPts val="0"/>
              </a:spcBef>
              <a:buClrTx/>
              <a:buSzTx/>
              <a:buNone/>
              <a:defRPr b="1" sz="3200">
                <a:solidFill>
                  <a:srgbClr val="5E5E5E"/>
                </a:solidFill>
              </a:defRPr>
            </a:pPr>
            <a:r>
              <a:t>Observe</a:t>
            </a:r>
          </a:p>
          <a:p>
            <a:pPr marL="0" indent="0">
              <a:lnSpc>
                <a:spcPct val="110000"/>
              </a:lnSpc>
              <a:spcBef>
                <a:spcPts val="0"/>
              </a:spcBef>
              <a:buClrTx/>
              <a:buSzTx/>
              <a:buNone/>
              <a:defRPr b="1" sz="3200">
                <a:solidFill>
                  <a:srgbClr val="5E5E5E"/>
                </a:solidFill>
              </a:defRPr>
            </a:pPr>
            <a:r>
              <a:t>Explore Your Users</a:t>
            </a:r>
          </a:p>
          <a:p>
            <a:pPr marL="0" indent="0">
              <a:lnSpc>
                <a:spcPct val="110000"/>
              </a:lnSpc>
              <a:spcBef>
                <a:spcPts val="0"/>
              </a:spcBef>
              <a:buClrTx/>
              <a:buSzTx/>
              <a:buNone/>
              <a:defRPr b="1" sz="3200">
                <a:solidFill>
                  <a:srgbClr val="5E5E5E"/>
                </a:solidFill>
              </a:defRPr>
            </a:pPr>
            <a:r>
              <a:t>Consider Diversity</a:t>
            </a:r>
            <a:br/>
            <a:r>
              <a:t>Summarize Your Audience</a:t>
            </a:r>
          </a:p>
          <a:p>
            <a:pPr marL="0" indent="0">
              <a:lnSpc>
                <a:spcPct val="110000"/>
              </a:lnSpc>
              <a:spcBef>
                <a:spcPts val="0"/>
              </a:spcBef>
              <a:buClrTx/>
              <a:buSzTx/>
              <a:buNone/>
              <a:defRPr b="1" sz="3200">
                <a:solidFill>
                  <a:srgbClr val="5E5E5E"/>
                </a:solidFill>
              </a:defRPr>
            </a:pPr>
          </a:p>
        </p:txBody>
      </p:sp>
      <p:sp>
        <p:nvSpPr>
          <p:cNvPr id="287" name="Slide Number"/>
          <p:cNvSpPr txBox="1"/>
          <p:nvPr>
            <p:ph type="sldNum" sz="quarter" idx="2"/>
          </p:nvPr>
        </p:nvSpPr>
        <p:spPr>
          <a:prstGeom prst="rect">
            <a:avLst/>
          </a:prstGeom>
        </p:spPr>
        <p:txBody>
          <a:bodyPr/>
          <a:lstStyle/>
          <a:p>
            <a:pPr/>
            <a:fld id="{86CB4B4D-7CA3-9044-876B-883B54F8677D}" type="slidenum"/>
          </a:p>
        </p:txBody>
      </p:sp>
      <p:pic>
        <p:nvPicPr>
          <p:cNvPr id="288" name="Image" descr="Image"/>
          <p:cNvPicPr>
            <a:picLocks noChangeAspect="1"/>
          </p:cNvPicPr>
          <p:nvPr/>
        </p:nvPicPr>
        <p:blipFill>
          <a:blip r:embed="rId2">
            <a:extLst/>
          </a:blip>
          <a:stretch>
            <a:fillRect/>
          </a:stretch>
        </p:blipFill>
        <p:spPr>
          <a:xfrm>
            <a:off x="22387813" y="441155"/>
            <a:ext cx="1172018" cy="1160127"/>
          </a:xfrm>
          <a:prstGeom prst="rect">
            <a:avLst/>
          </a:prstGeom>
          <a:ln w="12700">
            <a:miter lim="400000"/>
          </a:ln>
        </p:spPr>
      </p:pic>
      <p:sp>
        <p:nvSpPr>
          <p:cNvPr id="289" name="Line"/>
          <p:cNvSpPr/>
          <p:nvPr/>
        </p:nvSpPr>
        <p:spPr>
          <a:xfrm flipV="1">
            <a:off x="7660053" y="3127175"/>
            <a:ext cx="1" cy="9514635"/>
          </a:xfrm>
          <a:prstGeom prst="line">
            <a:avLst/>
          </a:prstGeom>
          <a:ln w="12700">
            <a:solidFill>
              <a:srgbClr val="929292"/>
            </a:solidFill>
            <a:miter lim="400000"/>
          </a:ln>
        </p:spPr>
        <p:txBody>
          <a:bodyPr lIns="71437" tIns="71437" rIns="71437" bIns="71437" anchor="ctr"/>
          <a:lstStyle/>
          <a:p>
            <a:pPr/>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alidate 3 copy">
    <p:spTree>
      <p:nvGrpSpPr>
        <p:cNvPr id="1" name=""/>
        <p:cNvGrpSpPr/>
        <p:nvPr/>
      </p:nvGrpSpPr>
      <p:grpSpPr>
        <a:xfrm>
          <a:off x="0" y="0"/>
          <a:ext cx="0" cy="0"/>
          <a:chOff x="0" y="0"/>
          <a:chExt cx="0" cy="0"/>
        </a:xfrm>
      </p:grpSpPr>
      <p:sp>
        <p:nvSpPr>
          <p:cNvPr id="296" name="Rectangle"/>
          <p:cNvSpPr/>
          <p:nvPr/>
        </p:nvSpPr>
        <p:spPr>
          <a:xfrm>
            <a:off x="-10981" y="-8467"/>
            <a:ext cx="7705360" cy="13732934"/>
          </a:xfrm>
          <a:prstGeom prst="rect">
            <a:avLst/>
          </a:prstGeom>
          <a:solidFill>
            <a:srgbClr val="666666"/>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97" name="Title…"/>
          <p:cNvSpPr txBox="1"/>
          <p:nvPr>
            <p:ph type="body" sz="quarter" idx="21"/>
          </p:nvPr>
        </p:nvSpPr>
        <p:spPr>
          <a:xfrm>
            <a:off x="1266761" y="970751"/>
            <a:ext cx="5398537" cy="2155643"/>
          </a:xfrm>
          <a:prstGeom prst="rect">
            <a:avLst/>
          </a:prstGeom>
        </p:spPr>
        <p:txBody>
          <a:bodyPr lIns="76200" tIns="76200" rIns="76200" bIns="76200">
            <a:spAutoFit/>
          </a:bodyPr>
          <a:lstStyle/>
          <a:p>
            <a:pPr marL="0" indent="0" defTabSz="457200">
              <a:lnSpc>
                <a:spcPct val="100000"/>
              </a:lnSpc>
              <a:spcBef>
                <a:spcPts val="1200"/>
              </a:spcBef>
              <a:buClrTx/>
              <a:buSzTx/>
              <a:buNone/>
              <a:defRPr b="1" sz="3200">
                <a:solidFill>
                  <a:srgbClr val="FFFFFF"/>
                </a:solidFill>
              </a:defRPr>
            </a:pPr>
            <a:r>
              <a:t>Title</a:t>
            </a:r>
          </a:p>
          <a:p>
            <a:pPr marL="0" indent="0">
              <a:lnSpc>
                <a:spcPct val="110000"/>
              </a:lnSpc>
              <a:spcBef>
                <a:spcPts val="1200"/>
              </a:spcBef>
              <a:buClrTx/>
              <a:buSzTx/>
              <a:buNone/>
              <a:defRPr sz="2100">
                <a:solidFill>
                  <a:srgbClr val="FFFFFF"/>
                </a:solidFill>
              </a:defRPr>
            </a:pPr>
            <a:r>
              <a:t>Lorem ipsum dolor sit amet, consectetuer adipiscing elit, sed diam nonummy nibh euismod tincidunt ut laoreet dolore magna aliquam erat volutpat. Ut </a:t>
            </a:r>
          </a:p>
        </p:txBody>
      </p:sp>
      <p:sp>
        <p:nvSpPr>
          <p:cNvPr id="298" name="Are there persistent questions you or others think about often?"/>
          <p:cNvSpPr txBox="1"/>
          <p:nvPr>
            <p:ph type="body" sz="quarter" idx="22"/>
          </p:nvPr>
        </p:nvSpPr>
        <p:spPr>
          <a:xfrm>
            <a:off x="8928100" y="1062591"/>
            <a:ext cx="12859881" cy="411634"/>
          </a:xfrm>
          <a:prstGeom prst="rect">
            <a:avLst/>
          </a:prstGeom>
        </p:spPr>
        <p:txBody>
          <a:bodyPr lIns="50800" tIns="50800" rIns="50800" bIns="50800" anchor="ctr">
            <a:spAutoFit/>
          </a:bodyPr>
          <a:lstStyle>
            <a:lvl1pPr marL="0" indent="0">
              <a:lnSpc>
                <a:spcPct val="110000"/>
              </a:lnSpc>
              <a:spcBef>
                <a:spcPts val="1500"/>
              </a:spcBef>
              <a:buClrTx/>
              <a:buSzTx/>
              <a:buNone/>
              <a:defRPr sz="2100"/>
            </a:lvl1pPr>
          </a:lstStyle>
          <a:p>
            <a:pPr/>
            <a:r>
              <a:t>Are there persistent questions you or others think about often?</a:t>
            </a:r>
          </a:p>
        </p:txBody>
      </p:sp>
      <p:sp>
        <p:nvSpPr>
          <p:cNvPr id="299" name="Iterate | xx"/>
          <p:cNvSpPr txBox="1"/>
          <p:nvPr>
            <p:ph type="body" sz="quarter" idx="23"/>
          </p:nvPr>
        </p:nvSpPr>
        <p:spPr>
          <a:xfrm>
            <a:off x="1269305" y="12421154"/>
            <a:ext cx="1404799" cy="465340"/>
          </a:xfrm>
          <a:prstGeom prst="rect">
            <a:avLst/>
          </a:prstGeom>
        </p:spPr>
        <p:txBody>
          <a:bodyPr wrap="none">
            <a:spAutoFit/>
          </a:bodyPr>
          <a:lstStyle/>
          <a:p>
            <a:pPr marL="0" indent="0" defTabSz="2438339">
              <a:lnSpc>
                <a:spcPct val="120000"/>
              </a:lnSpc>
              <a:spcBef>
                <a:spcPts val="0"/>
              </a:spcBef>
              <a:buClrTx/>
              <a:buSzTx/>
              <a:buNone/>
              <a:defRPr spc="-42" sz="2100">
                <a:solidFill>
                  <a:srgbClr val="FFFFFF"/>
                </a:solidFill>
              </a:defRPr>
            </a:pPr>
            <a:r>
              <a:rPr b="1"/>
              <a:t>Iterate</a:t>
            </a:r>
            <a:r>
              <a:t> | xx</a:t>
            </a:r>
          </a:p>
        </p:txBody>
      </p:sp>
      <p:sp>
        <p:nvSpPr>
          <p:cNvPr id="300" name="What are challenges that you or others face in your daily lives?"/>
          <p:cNvSpPr txBox="1"/>
          <p:nvPr>
            <p:ph type="body" sz="quarter" idx="24"/>
          </p:nvPr>
        </p:nvSpPr>
        <p:spPr>
          <a:xfrm>
            <a:off x="8928100" y="4413617"/>
            <a:ext cx="12859881" cy="411634"/>
          </a:xfrm>
          <a:prstGeom prst="rect">
            <a:avLst/>
          </a:prstGeom>
        </p:spPr>
        <p:txBody>
          <a:bodyPr lIns="50800" tIns="50800" rIns="50800" bIns="50800" anchor="ctr">
            <a:spAutoFit/>
          </a:bodyPr>
          <a:lstStyle>
            <a:lvl1pPr marL="0" indent="0">
              <a:lnSpc>
                <a:spcPct val="110000"/>
              </a:lnSpc>
              <a:spcBef>
                <a:spcPts val="0"/>
              </a:spcBef>
              <a:buClrTx/>
              <a:buSzTx/>
              <a:buNone/>
              <a:defRPr sz="2100"/>
            </a:lvl1pPr>
          </a:lstStyle>
          <a:p>
            <a:pPr/>
            <a:r>
              <a:t>What are challenges that you or others face in your daily lives?</a:t>
            </a:r>
          </a:p>
        </p:txBody>
      </p:sp>
      <p:sp>
        <p:nvSpPr>
          <p:cNvPr id="301" name="Have you or others used workarounds in existing apps? Are there apps that partially address a challenge, but that require you to use them in unintended ways or augment their capabilities using other apps or activities?"/>
          <p:cNvSpPr txBox="1"/>
          <p:nvPr>
            <p:ph type="body" sz="quarter" idx="25"/>
          </p:nvPr>
        </p:nvSpPr>
        <p:spPr>
          <a:xfrm>
            <a:off x="8928100" y="7938895"/>
            <a:ext cx="13280822" cy="760137"/>
          </a:xfrm>
          <a:prstGeom prst="rect">
            <a:avLst/>
          </a:prstGeom>
        </p:spPr>
        <p:txBody>
          <a:bodyPr lIns="50800" tIns="50800" rIns="50800" bIns="50800" anchor="ctr">
            <a:spAutoFit/>
          </a:bodyPr>
          <a:lstStyle>
            <a:lvl1pPr marL="0" indent="0">
              <a:lnSpc>
                <a:spcPct val="110000"/>
              </a:lnSpc>
              <a:buClrTx/>
              <a:buSzTx/>
              <a:buNone/>
              <a:defRPr sz="2100"/>
            </a:lvl1pPr>
          </a:lstStyle>
          <a:p>
            <a:pPr/>
            <a:r>
              <a:t>Have you or others used workarounds in existing apps? Are there apps that partially address a challenge, but that require you to use them in unintended ways or augment their capabilities using other apps or activities?</a:t>
            </a:r>
          </a:p>
        </p:txBody>
      </p:sp>
      <p:sp>
        <p:nvSpPr>
          <p:cNvPr id="302" name="Your response here"/>
          <p:cNvSpPr/>
          <p:nvPr>
            <p:ph type="body" sz="quarter" idx="26"/>
          </p:nvPr>
        </p:nvSpPr>
        <p:spPr>
          <a:xfrm>
            <a:off x="8991600" y="1593663"/>
            <a:ext cx="13255422" cy="2202231"/>
          </a:xfrm>
          <a:prstGeom prst="rect">
            <a:avLst/>
          </a:prstGeom>
          <a:ln w="25400">
            <a:solidFill>
              <a:srgbClr val="87939D"/>
            </a:solidFill>
            <a:prstDash val="sysDot"/>
          </a:ln>
        </p:spPr>
        <p:txBody>
          <a:bodyPr lIns="304800" tIns="304800" rIns="304800" bIns="304800" anchor="ctr">
            <a:noAutofit/>
          </a:bodyPr>
          <a:lstStyle>
            <a:lvl1pPr marL="0" indent="0">
              <a:lnSpc>
                <a:spcPct val="110000"/>
              </a:lnSpc>
              <a:spcBef>
                <a:spcPts val="0"/>
              </a:spcBef>
              <a:buClrTx/>
              <a:buSzTx/>
              <a:buNone/>
              <a:defRPr sz="2100">
                <a:solidFill>
                  <a:srgbClr val="5E5E5E"/>
                </a:solidFill>
              </a:defRPr>
            </a:lvl1pPr>
          </a:lstStyle>
          <a:p>
            <a:pPr/>
            <a:r>
              <a:t>Your response here</a:t>
            </a:r>
          </a:p>
        </p:txBody>
      </p:sp>
      <p:sp>
        <p:nvSpPr>
          <p:cNvPr id="303" name="Your response here"/>
          <p:cNvSpPr/>
          <p:nvPr>
            <p:ph type="body" sz="quarter" idx="27"/>
          </p:nvPr>
        </p:nvSpPr>
        <p:spPr>
          <a:xfrm>
            <a:off x="8991600" y="4912597"/>
            <a:ext cx="13255422" cy="2202231"/>
          </a:xfrm>
          <a:prstGeom prst="rect">
            <a:avLst/>
          </a:prstGeom>
          <a:ln w="25400">
            <a:solidFill>
              <a:srgbClr val="87939D"/>
            </a:solidFill>
            <a:prstDash val="sysDot"/>
          </a:ln>
        </p:spPr>
        <p:txBody>
          <a:bodyPr lIns="304800" tIns="304800" rIns="304800" bIns="304800" anchor="ctr">
            <a:noAutofit/>
          </a:bodyPr>
          <a:lstStyle>
            <a:lvl1pPr marL="0" indent="0">
              <a:lnSpc>
                <a:spcPct val="110000"/>
              </a:lnSpc>
              <a:spcBef>
                <a:spcPts val="0"/>
              </a:spcBef>
              <a:buClrTx/>
              <a:buSzTx/>
              <a:buNone/>
              <a:defRPr sz="2100">
                <a:solidFill>
                  <a:srgbClr val="5E5E5E"/>
                </a:solidFill>
              </a:defRPr>
            </a:lvl1pPr>
          </a:lstStyle>
          <a:p>
            <a:pPr/>
            <a:r>
              <a:t>Your response here</a:t>
            </a:r>
          </a:p>
        </p:txBody>
      </p:sp>
      <p:sp>
        <p:nvSpPr>
          <p:cNvPr id="304" name="Your response here"/>
          <p:cNvSpPr/>
          <p:nvPr>
            <p:ph type="body" sz="quarter" idx="28"/>
          </p:nvPr>
        </p:nvSpPr>
        <p:spPr>
          <a:xfrm>
            <a:off x="8991600" y="9010463"/>
            <a:ext cx="13255422" cy="3020901"/>
          </a:xfrm>
          <a:prstGeom prst="rect">
            <a:avLst/>
          </a:prstGeom>
          <a:ln w="25400">
            <a:solidFill>
              <a:srgbClr val="87939D"/>
            </a:solidFill>
            <a:prstDash val="sysDot"/>
          </a:ln>
        </p:spPr>
        <p:txBody>
          <a:bodyPr lIns="304800" tIns="304800" rIns="304800" bIns="304800" anchor="ctr">
            <a:noAutofit/>
          </a:bodyPr>
          <a:lstStyle>
            <a:lvl1pPr marL="0" indent="0">
              <a:lnSpc>
                <a:spcPct val="110000"/>
              </a:lnSpc>
              <a:spcBef>
                <a:spcPts val="0"/>
              </a:spcBef>
              <a:buClrTx/>
              <a:buSzTx/>
              <a:buNone/>
              <a:defRPr sz="2100">
                <a:solidFill>
                  <a:srgbClr val="5E5E5E"/>
                </a:solidFill>
              </a:defRPr>
            </a:lvl1pPr>
          </a:lstStyle>
          <a:p>
            <a:pPr/>
            <a:r>
              <a:t>Your response here</a:t>
            </a:r>
          </a:p>
        </p:txBody>
      </p:sp>
      <p:sp>
        <p:nvSpPr>
          <p:cNvPr id="305" name="Slide Number"/>
          <p:cNvSpPr txBox="1"/>
          <p:nvPr>
            <p:ph type="sldNum" sz="quarter" idx="2"/>
          </p:nvPr>
        </p:nvSpPr>
        <p:spPr>
          <a:xfrm>
            <a:off x="23124464" y="12446953"/>
            <a:ext cx="452147" cy="452908"/>
          </a:xfrm>
          <a:prstGeom prst="rect">
            <a:avLst/>
          </a:prstGeom>
        </p:spPr>
        <p:txBody>
          <a:bodyPr/>
          <a:lstStyle/>
          <a:p>
            <a:pPr/>
            <a:fld id="{86CB4B4D-7CA3-9044-876B-883B54F8677D}" type="slidenum"/>
          </a:p>
        </p:txBody>
      </p:sp>
      <p:pic>
        <p:nvPicPr>
          <p:cNvPr id="306" name="Image" descr="Image"/>
          <p:cNvPicPr>
            <a:picLocks noChangeAspect="1"/>
          </p:cNvPicPr>
          <p:nvPr/>
        </p:nvPicPr>
        <p:blipFill>
          <a:blip r:embed="rId2">
            <a:extLst/>
          </a:blip>
          <a:stretch>
            <a:fillRect/>
          </a:stretch>
        </p:blipFill>
        <p:spPr>
          <a:xfrm>
            <a:off x="6303402" y="12189786"/>
            <a:ext cx="612833" cy="606614"/>
          </a:xfrm>
          <a:prstGeom prst="rect">
            <a:avLst/>
          </a:prstGeom>
          <a:ln w="12700">
            <a:miter lim="400000"/>
          </a:ln>
        </p:spPr>
      </p:pic>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alidate 4 copy">
    <p:spTree>
      <p:nvGrpSpPr>
        <p:cNvPr id="1" name=""/>
        <p:cNvGrpSpPr/>
        <p:nvPr/>
      </p:nvGrpSpPr>
      <p:grpSpPr>
        <a:xfrm>
          <a:off x="0" y="0"/>
          <a:ext cx="0" cy="0"/>
          <a:chOff x="0" y="0"/>
          <a:chExt cx="0" cy="0"/>
        </a:xfrm>
      </p:grpSpPr>
      <p:sp>
        <p:nvSpPr>
          <p:cNvPr id="313" name="Rectangle"/>
          <p:cNvSpPr/>
          <p:nvPr/>
        </p:nvSpPr>
        <p:spPr>
          <a:xfrm>
            <a:off x="-10981" y="-8467"/>
            <a:ext cx="7705360" cy="13732934"/>
          </a:xfrm>
          <a:prstGeom prst="rect">
            <a:avLst/>
          </a:prstGeom>
          <a:solidFill>
            <a:srgbClr val="666666"/>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14" name="Lorem ipsum dolor sit amet, consectetuer adipiscing elit, sed diam nonummy nibh euismod tincidunt ut laoreet dolore magna aliquam erat volutpat. Ut"/>
          <p:cNvSpPr txBox="1"/>
          <p:nvPr>
            <p:ph type="body" sz="quarter" idx="21"/>
          </p:nvPr>
        </p:nvSpPr>
        <p:spPr>
          <a:xfrm>
            <a:off x="8928100" y="1062591"/>
            <a:ext cx="12859881" cy="760137"/>
          </a:xfrm>
          <a:prstGeom prst="rect">
            <a:avLst/>
          </a:prstGeom>
        </p:spPr>
        <p:txBody>
          <a:bodyPr lIns="50800" tIns="50800" rIns="50800" bIns="50800">
            <a:spAutoFit/>
          </a:bodyPr>
          <a:lstStyle>
            <a:lvl1pPr marL="0" indent="0">
              <a:lnSpc>
                <a:spcPct val="110000"/>
              </a:lnSpc>
              <a:spcBef>
                <a:spcPts val="1500"/>
              </a:spcBef>
              <a:buClrTx/>
              <a:buSzTx/>
              <a:buNone/>
              <a:defRPr sz="2100"/>
            </a:lvl1pPr>
          </a:lstStyle>
          <a:p>
            <a:pPr/>
            <a:r>
              <a:t>Lorem ipsum dolor sit amet, consectetuer adipiscing elit, sed diam nonummy nibh euismod tincidunt ut laoreet dolore magna aliquam erat volutpat. Ut </a:t>
            </a:r>
          </a:p>
        </p:txBody>
      </p:sp>
      <p:sp>
        <p:nvSpPr>
          <p:cNvPr id="315" name="Iterate | xx"/>
          <p:cNvSpPr txBox="1"/>
          <p:nvPr>
            <p:ph type="body" sz="quarter" idx="22"/>
          </p:nvPr>
        </p:nvSpPr>
        <p:spPr>
          <a:xfrm>
            <a:off x="1269305" y="12421154"/>
            <a:ext cx="1404799" cy="465340"/>
          </a:xfrm>
          <a:prstGeom prst="rect">
            <a:avLst/>
          </a:prstGeom>
        </p:spPr>
        <p:txBody>
          <a:bodyPr wrap="none">
            <a:spAutoFit/>
          </a:bodyPr>
          <a:lstStyle/>
          <a:p>
            <a:pPr marL="0" indent="0" defTabSz="2438339">
              <a:lnSpc>
                <a:spcPct val="120000"/>
              </a:lnSpc>
              <a:spcBef>
                <a:spcPts val="0"/>
              </a:spcBef>
              <a:buClrTx/>
              <a:buSzTx/>
              <a:buNone/>
              <a:defRPr spc="-42" sz="2100">
                <a:solidFill>
                  <a:srgbClr val="FFFFFF"/>
                </a:solidFill>
              </a:defRPr>
            </a:pPr>
            <a:r>
              <a:rPr b="1"/>
              <a:t>Iterate</a:t>
            </a:r>
            <a:r>
              <a:t> | xx</a:t>
            </a:r>
          </a:p>
        </p:txBody>
      </p:sp>
      <p:sp>
        <p:nvSpPr>
          <p:cNvPr id="316" name="Prototype"/>
          <p:cNvSpPr txBox="1"/>
          <p:nvPr/>
        </p:nvSpPr>
        <p:spPr>
          <a:xfrm>
            <a:off x="1268734" y="3417191"/>
            <a:ext cx="2777465" cy="8371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lnSpc>
                <a:spcPct val="120000"/>
              </a:lnSpc>
              <a:defRPr b="1" spc="-91" sz="4600">
                <a:solidFill>
                  <a:srgbClr val="FFFFFF"/>
                </a:solidFill>
              </a:defRPr>
            </a:lvl1pPr>
          </a:lstStyle>
          <a:p>
            <a:pPr/>
            <a:r>
              <a:t>Prototype</a:t>
            </a:r>
          </a:p>
        </p:txBody>
      </p:sp>
      <p:sp>
        <p:nvSpPr>
          <p:cNvPr id="317" name="Lorem ipsum dolor sit amet, consectetuer adipiscing elit, sed diam nonummy nibh euismod tincidunt ut laoreet dolore magna aliquam erat volutpat. Ut"/>
          <p:cNvSpPr txBox="1"/>
          <p:nvPr/>
        </p:nvSpPr>
        <p:spPr>
          <a:xfrm>
            <a:off x="1266761" y="4364835"/>
            <a:ext cx="5398537" cy="1507944"/>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spAutoFit/>
          </a:bodyPr>
          <a:lstStyle>
            <a:lvl1pPr algn="l" defTabSz="825500">
              <a:lnSpc>
                <a:spcPct val="110000"/>
              </a:lnSpc>
              <a:spcBef>
                <a:spcPts val="1200"/>
              </a:spcBef>
              <a:defRPr sz="2100">
                <a:solidFill>
                  <a:srgbClr val="FFFFFF"/>
                </a:solidFill>
              </a:defRPr>
            </a:lvl1pPr>
          </a:lstStyle>
          <a:p>
            <a:pPr/>
            <a:r>
              <a:t>Lorem ipsum dolor sit amet, consectetuer adipiscing elit, sed diam nonummy nibh euismod tincidunt ut laoreet dolore magna aliquam erat volutpat. Ut </a:t>
            </a:r>
          </a:p>
        </p:txBody>
      </p:sp>
      <p:pic>
        <p:nvPicPr>
          <p:cNvPr id="318" name="Image" descr="Image"/>
          <p:cNvPicPr>
            <a:picLocks noChangeAspect="1"/>
          </p:cNvPicPr>
          <p:nvPr/>
        </p:nvPicPr>
        <p:blipFill>
          <a:blip r:embed="rId2">
            <a:extLst/>
          </a:blip>
          <a:stretch>
            <a:fillRect/>
          </a:stretch>
        </p:blipFill>
        <p:spPr>
          <a:xfrm>
            <a:off x="1362721" y="1058419"/>
            <a:ext cx="2048991" cy="2095857"/>
          </a:xfrm>
          <a:prstGeom prst="rect">
            <a:avLst/>
          </a:prstGeom>
          <a:ln w="12700">
            <a:miter lim="400000"/>
          </a:ln>
        </p:spPr>
      </p:pic>
      <p:sp>
        <p:nvSpPr>
          <p:cNvPr id="319" name="Slide Number"/>
          <p:cNvSpPr txBox="1"/>
          <p:nvPr>
            <p:ph type="sldNum" sz="quarter" idx="2"/>
          </p:nvPr>
        </p:nvSpPr>
        <p:spPr>
          <a:prstGeom prst="rect">
            <a:avLst/>
          </a:prstGeom>
        </p:spPr>
        <p:txBody>
          <a:bodyPr/>
          <a:lstStyle/>
          <a:p>
            <a:pPr/>
            <a:fld id="{86CB4B4D-7CA3-9044-876B-883B54F8677D}" type="slidenum"/>
          </a:p>
        </p:txBody>
      </p:sp>
      <p:pic>
        <p:nvPicPr>
          <p:cNvPr id="320" name="Image" descr="Image"/>
          <p:cNvPicPr>
            <a:picLocks noChangeAspect="1"/>
          </p:cNvPicPr>
          <p:nvPr/>
        </p:nvPicPr>
        <p:blipFill>
          <a:blip r:embed="rId3">
            <a:extLst/>
          </a:blip>
          <a:stretch>
            <a:fillRect/>
          </a:stretch>
        </p:blipFill>
        <p:spPr>
          <a:xfrm>
            <a:off x="6303402" y="12189786"/>
            <a:ext cx="612833" cy="606614"/>
          </a:xfrm>
          <a:prstGeom prst="rect">
            <a:avLst/>
          </a:prstGeom>
          <a:ln w="12700">
            <a:miter lim="400000"/>
          </a:ln>
        </p:spPr>
      </p:pic>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Explore Code 1">
    <p:spTree>
      <p:nvGrpSpPr>
        <p:cNvPr id="1" name=""/>
        <p:cNvGrpSpPr/>
        <p:nvPr/>
      </p:nvGrpSpPr>
      <p:grpSpPr>
        <a:xfrm>
          <a:off x="0" y="0"/>
          <a:ext cx="0" cy="0"/>
          <a:chOff x="0" y="0"/>
          <a:chExt cx="0" cy="0"/>
        </a:xfrm>
      </p:grpSpPr>
      <p:sp>
        <p:nvSpPr>
          <p:cNvPr id="327" name="Rectangle"/>
          <p:cNvSpPr/>
          <p:nvPr/>
        </p:nvSpPr>
        <p:spPr>
          <a:xfrm>
            <a:off x="-1" y="-14288"/>
            <a:ext cx="24384001" cy="2071013"/>
          </a:xfrm>
          <a:prstGeom prst="rect">
            <a:avLst/>
          </a:prstGeom>
          <a:solidFill>
            <a:srgbClr val="D5D5D5"/>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28" name="Explore Code"/>
          <p:cNvSpPr txBox="1"/>
          <p:nvPr/>
        </p:nvSpPr>
        <p:spPr>
          <a:xfrm>
            <a:off x="1268734" y="602653"/>
            <a:ext cx="3768853" cy="8371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lnSpc>
                <a:spcPct val="120000"/>
              </a:lnSpc>
              <a:defRPr b="1" spc="-91" sz="4600">
                <a:solidFill>
                  <a:srgbClr val="000000"/>
                </a:solidFill>
              </a:defRPr>
            </a:lvl1pPr>
          </a:lstStyle>
          <a:p>
            <a:pPr/>
            <a:r>
              <a:t>Explore Code</a:t>
            </a:r>
          </a:p>
        </p:txBody>
      </p:sp>
      <p:sp>
        <p:nvSpPr>
          <p:cNvPr id="329" name="In this exercise, you’ll:…"/>
          <p:cNvSpPr txBox="1"/>
          <p:nvPr>
            <p:ph type="body" sz="quarter" idx="21"/>
          </p:nvPr>
        </p:nvSpPr>
        <p:spPr>
          <a:xfrm>
            <a:off x="1297872" y="7448178"/>
            <a:ext cx="5145727" cy="1159440"/>
          </a:xfrm>
          <a:prstGeom prst="rect">
            <a:avLst/>
          </a:prstGeom>
        </p:spPr>
        <p:txBody>
          <a:bodyPr lIns="0" tIns="0" rIns="0" bIns="0">
            <a:spAutoFit/>
          </a:bodyPr>
          <a:lstStyle/>
          <a:p>
            <a:pPr marL="0" indent="0">
              <a:lnSpc>
                <a:spcPct val="110000"/>
              </a:lnSpc>
              <a:spcBef>
                <a:spcPts val="600"/>
              </a:spcBef>
              <a:buClrTx/>
              <a:buSzTx/>
              <a:buNone/>
              <a:defRPr sz="2100"/>
            </a:pPr>
            <a:r>
              <a:t>In this exercise, you’ll:</a:t>
            </a:r>
          </a:p>
          <a:p>
            <a:pPr marL="279400" indent="-279400">
              <a:lnSpc>
                <a:spcPct val="110000"/>
              </a:lnSpc>
              <a:spcBef>
                <a:spcPts val="600"/>
              </a:spcBef>
              <a:defRPr sz="2100"/>
            </a:pPr>
            <a:r>
              <a:t>Write your first line of code</a:t>
            </a:r>
          </a:p>
          <a:p>
            <a:pPr marL="279400" indent="-279400">
              <a:lnSpc>
                <a:spcPct val="110000"/>
              </a:lnSpc>
              <a:spcBef>
                <a:spcPts val="600"/>
              </a:spcBef>
              <a:defRPr sz="2100"/>
            </a:pPr>
            <a:r>
              <a:t>Print a message to the console</a:t>
            </a:r>
          </a:p>
        </p:txBody>
      </p:sp>
      <p:sp>
        <p:nvSpPr>
          <p:cNvPr id="330" name="Hello World!…"/>
          <p:cNvSpPr txBox="1"/>
          <p:nvPr>
            <p:ph type="body" sz="quarter" idx="22"/>
          </p:nvPr>
        </p:nvSpPr>
        <p:spPr>
          <a:xfrm>
            <a:off x="8928100" y="4085857"/>
            <a:ext cx="12859881" cy="1869571"/>
          </a:xfrm>
          <a:prstGeom prst="rect">
            <a:avLst/>
          </a:prstGeom>
        </p:spPr>
        <p:txBody>
          <a:bodyPr lIns="50800" tIns="50800" rIns="50800" bIns="50800">
            <a:spAutoFit/>
          </a:bodyPr>
          <a:lstStyle/>
          <a:p>
            <a:pPr marL="0" indent="0" defTabSz="2438339">
              <a:lnSpc>
                <a:spcPct val="120000"/>
              </a:lnSpc>
              <a:spcBef>
                <a:spcPts val="0"/>
              </a:spcBef>
              <a:buClrTx/>
              <a:buSzTx/>
              <a:buNone/>
              <a:defRPr b="1" spc="-104" sz="5200"/>
            </a:pPr>
            <a:r>
              <a:t>Hello World!</a:t>
            </a:r>
          </a:p>
          <a:p>
            <a:pPr marL="0" indent="0">
              <a:buClrTx/>
              <a:buSzTx/>
              <a:buNone/>
            </a:pPr>
            <a:r>
              <a:t>Lorem ipsum dolor sit amet, consectetuer adipiscing elit, sed diam nonummy nibh euismod tincidunt ut laoreet dolore magna aliquam erat volutpat. Ut </a:t>
            </a:r>
          </a:p>
        </p:txBody>
      </p:sp>
      <p:pic>
        <p:nvPicPr>
          <p:cNvPr id="331" name="Image" descr="Image"/>
          <p:cNvPicPr>
            <a:picLocks noChangeAspect="1"/>
          </p:cNvPicPr>
          <p:nvPr/>
        </p:nvPicPr>
        <p:blipFill>
          <a:blip r:embed="rId2">
            <a:extLst/>
          </a:blip>
          <a:stretch>
            <a:fillRect/>
          </a:stretch>
        </p:blipFill>
        <p:spPr>
          <a:xfrm>
            <a:off x="1068085" y="4035532"/>
            <a:ext cx="2888855" cy="2888854"/>
          </a:xfrm>
          <a:prstGeom prst="rect">
            <a:avLst/>
          </a:prstGeom>
          <a:ln w="12700">
            <a:miter lim="400000"/>
          </a:ln>
        </p:spPr>
      </p:pic>
      <p:sp>
        <p:nvSpPr>
          <p:cNvPr id="332" name="Line"/>
          <p:cNvSpPr/>
          <p:nvPr/>
        </p:nvSpPr>
        <p:spPr>
          <a:xfrm flipV="1">
            <a:off x="7660053" y="3127175"/>
            <a:ext cx="1" cy="9514635"/>
          </a:xfrm>
          <a:prstGeom prst="line">
            <a:avLst/>
          </a:prstGeom>
          <a:ln w="12700">
            <a:solidFill>
              <a:srgbClr val="929292"/>
            </a:solidFill>
            <a:miter lim="400000"/>
          </a:ln>
        </p:spPr>
        <p:txBody>
          <a:bodyPr lIns="71437" tIns="71437" rIns="71437" bIns="71437" anchor="ctr"/>
          <a:lstStyle/>
          <a:p>
            <a:pPr/>
          </a:p>
        </p:txBody>
      </p:sp>
      <p:sp>
        <p:nvSpPr>
          <p:cNvPr id="3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Explore Code 2">
    <p:spTree>
      <p:nvGrpSpPr>
        <p:cNvPr id="1" name=""/>
        <p:cNvGrpSpPr/>
        <p:nvPr/>
      </p:nvGrpSpPr>
      <p:grpSpPr>
        <a:xfrm>
          <a:off x="0" y="0"/>
          <a:ext cx="0" cy="0"/>
          <a:chOff x="0" y="0"/>
          <a:chExt cx="0" cy="0"/>
        </a:xfrm>
      </p:grpSpPr>
      <p:sp>
        <p:nvSpPr>
          <p:cNvPr id="340" name="Rectangle"/>
          <p:cNvSpPr/>
          <p:nvPr/>
        </p:nvSpPr>
        <p:spPr>
          <a:xfrm>
            <a:off x="-10981" y="-8467"/>
            <a:ext cx="7705360" cy="13732934"/>
          </a:xfrm>
          <a:prstGeom prst="rect">
            <a:avLst/>
          </a:prstGeom>
          <a:solidFill>
            <a:srgbClr val="D5D5D5"/>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41" name="Title…"/>
          <p:cNvSpPr txBox="1"/>
          <p:nvPr>
            <p:ph type="body" sz="quarter" idx="21"/>
          </p:nvPr>
        </p:nvSpPr>
        <p:spPr>
          <a:xfrm>
            <a:off x="1266761" y="970751"/>
            <a:ext cx="5398537" cy="2155643"/>
          </a:xfrm>
          <a:prstGeom prst="rect">
            <a:avLst/>
          </a:prstGeom>
        </p:spPr>
        <p:txBody>
          <a:bodyPr lIns="76200" tIns="76200" rIns="76200" bIns="76200">
            <a:spAutoFit/>
          </a:bodyPr>
          <a:lstStyle/>
          <a:p>
            <a:pPr marL="0" indent="0" defTabSz="457200">
              <a:lnSpc>
                <a:spcPct val="100000"/>
              </a:lnSpc>
              <a:spcBef>
                <a:spcPts val="1200"/>
              </a:spcBef>
              <a:buClrTx/>
              <a:buSzTx/>
              <a:buNone/>
              <a:defRPr b="1" sz="3200"/>
            </a:pPr>
            <a:r>
              <a:t>Title</a:t>
            </a:r>
          </a:p>
          <a:p>
            <a:pPr marL="0" indent="0">
              <a:lnSpc>
                <a:spcPct val="110000"/>
              </a:lnSpc>
              <a:spcBef>
                <a:spcPts val="1200"/>
              </a:spcBef>
              <a:buClrTx/>
              <a:buSzTx/>
              <a:buNone/>
              <a:defRPr sz="2100"/>
            </a:pPr>
            <a:r>
              <a:t>Lorem ipsum dolor sit amet, consectetuer adipiscing elit, sed diam nonummy nibh euismod tincidunt ut laoreet dolore magna aliquam erat volutpat. Ut </a:t>
            </a:r>
          </a:p>
        </p:txBody>
      </p:sp>
      <p:sp>
        <p:nvSpPr>
          <p:cNvPr id="342" name="Lorem ipsum dolor sit amet, consectetuer adipiscing elit, sed diam nonummy nibh euismod tincidunt ut laoreet dolore magna aliquam erat volutpat. Ut"/>
          <p:cNvSpPr txBox="1"/>
          <p:nvPr>
            <p:ph type="body" sz="quarter" idx="22"/>
          </p:nvPr>
        </p:nvSpPr>
        <p:spPr>
          <a:xfrm>
            <a:off x="8928100" y="1062591"/>
            <a:ext cx="12859881" cy="760137"/>
          </a:xfrm>
          <a:prstGeom prst="rect">
            <a:avLst/>
          </a:prstGeom>
        </p:spPr>
        <p:txBody>
          <a:bodyPr lIns="50800" tIns="50800" rIns="50800" bIns="50800">
            <a:spAutoFit/>
          </a:bodyPr>
          <a:lstStyle>
            <a:lvl1pPr marL="0" indent="0">
              <a:lnSpc>
                <a:spcPct val="110000"/>
              </a:lnSpc>
              <a:spcBef>
                <a:spcPts val="1500"/>
              </a:spcBef>
              <a:buClrTx/>
              <a:buSzTx/>
              <a:buNone/>
              <a:defRPr sz="2100"/>
            </a:lvl1pPr>
          </a:lstStyle>
          <a:p>
            <a:pPr/>
            <a:r>
              <a:t>Lorem ipsum dolor sit amet, consectetuer adipiscing elit, sed diam nonummy nibh euismod tincidunt ut laoreet dolore magna aliquam erat volutpat. Ut </a:t>
            </a:r>
          </a:p>
        </p:txBody>
      </p:sp>
      <p:sp>
        <p:nvSpPr>
          <p:cNvPr id="343" name="Explore Code"/>
          <p:cNvSpPr txBox="1"/>
          <p:nvPr>
            <p:ph type="body" sz="quarter" idx="23"/>
          </p:nvPr>
        </p:nvSpPr>
        <p:spPr>
          <a:xfrm>
            <a:off x="1269305" y="12421154"/>
            <a:ext cx="1805116" cy="465340"/>
          </a:xfrm>
          <a:prstGeom prst="rect">
            <a:avLst/>
          </a:prstGeom>
        </p:spPr>
        <p:txBody>
          <a:bodyPr wrap="none">
            <a:spAutoFit/>
          </a:bodyPr>
          <a:lstStyle>
            <a:lvl1pPr marL="0" indent="0" defTabSz="2438339">
              <a:lnSpc>
                <a:spcPct val="120000"/>
              </a:lnSpc>
              <a:spcBef>
                <a:spcPts val="0"/>
              </a:spcBef>
              <a:buClrTx/>
              <a:buSzTx/>
              <a:buNone/>
              <a:defRPr b="1" spc="-42" sz="2100"/>
            </a:lvl1pPr>
          </a:lstStyle>
          <a:p>
            <a:pPr>
              <a:defRPr b="0"/>
            </a:pPr>
            <a:r>
              <a:rPr b="1"/>
              <a:t>Explore Code</a:t>
            </a:r>
          </a:p>
        </p:txBody>
      </p:sp>
      <p:sp>
        <p:nvSpPr>
          <p:cNvPr id="34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351" name="Slide Number"/>
          <p:cNvSpPr txBox="1"/>
          <p:nvPr>
            <p:ph type="sldNum" sz="quarter" idx="2"/>
          </p:nvPr>
        </p:nvSpPr>
        <p:spPr>
          <a:xfrm>
            <a:off x="11961164" y="12917264"/>
            <a:ext cx="452147" cy="452908"/>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ine 1">
    <p:spTree>
      <p:nvGrpSpPr>
        <p:cNvPr id="1" name=""/>
        <p:cNvGrpSpPr/>
        <p:nvPr/>
      </p:nvGrpSpPr>
      <p:grpSpPr>
        <a:xfrm>
          <a:off x="0" y="0"/>
          <a:ext cx="0" cy="0"/>
          <a:chOff x="0" y="0"/>
          <a:chExt cx="0" cy="0"/>
        </a:xfrm>
      </p:grpSpPr>
      <p:sp>
        <p:nvSpPr>
          <p:cNvPr id="47" name="Rectangle"/>
          <p:cNvSpPr/>
          <p:nvPr/>
        </p:nvSpPr>
        <p:spPr>
          <a:xfrm>
            <a:off x="0" y="-87299"/>
            <a:ext cx="24384001" cy="13890598"/>
          </a:xfrm>
          <a:prstGeom prst="rect">
            <a:avLst/>
          </a:prstGeom>
          <a:solidFill>
            <a:srgbClr val="FE7D00"/>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8" name="Slide Subtitle"/>
          <p:cNvSpPr txBox="1"/>
          <p:nvPr>
            <p:ph type="body" sz="half" idx="21" hasCustomPrompt="1"/>
          </p:nvPr>
        </p:nvSpPr>
        <p:spPr>
          <a:xfrm>
            <a:off x="1270000" y="5559933"/>
            <a:ext cx="13000200" cy="6131745"/>
          </a:xfrm>
          <a:prstGeom prst="rect">
            <a:avLst/>
          </a:prstGeom>
        </p:spPr>
        <p:txBody>
          <a:bodyPr/>
          <a:lstStyle>
            <a:lvl1pPr marL="0" indent="0">
              <a:lnSpc>
                <a:spcPts val="4200"/>
              </a:lnSpc>
              <a:spcBef>
                <a:spcPts val="0"/>
              </a:spcBef>
              <a:buClrTx/>
              <a:buSzTx/>
              <a:buNone/>
              <a:defRPr sz="3200">
                <a:solidFill>
                  <a:srgbClr val="FFFFFF"/>
                </a:solidFill>
              </a:defRPr>
            </a:lvl1pPr>
          </a:lstStyle>
          <a:p>
            <a:pPr/>
            <a:r>
              <a:t>Slide Subtitle</a:t>
            </a:r>
          </a:p>
        </p:txBody>
      </p:sp>
      <p:sp>
        <p:nvSpPr>
          <p:cNvPr id="49" name="Slide Title"/>
          <p:cNvSpPr txBox="1"/>
          <p:nvPr>
            <p:ph type="title" hasCustomPrompt="1"/>
          </p:nvPr>
        </p:nvSpPr>
        <p:spPr>
          <a:xfrm>
            <a:off x="1270000" y="4242858"/>
            <a:ext cx="13000200" cy="1428751"/>
          </a:xfrm>
          <a:prstGeom prst="rect">
            <a:avLst/>
          </a:prstGeom>
        </p:spPr>
        <p:txBody>
          <a:bodyPr/>
          <a:lstStyle>
            <a:lvl1pPr>
              <a:defRPr>
                <a:solidFill>
                  <a:srgbClr val="FFFFFF"/>
                </a:solidFill>
              </a:defRPr>
            </a:lvl1pPr>
          </a:lstStyle>
          <a:p>
            <a:pPr/>
            <a:r>
              <a:t>Slide Title</a:t>
            </a:r>
          </a:p>
        </p:txBody>
      </p:sp>
      <p:sp>
        <p:nvSpPr>
          <p:cNvPr id="50"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pic>
        <p:nvPicPr>
          <p:cNvPr id="51" name="Image" descr="Image"/>
          <p:cNvPicPr>
            <a:picLocks noChangeAspect="1"/>
          </p:cNvPicPr>
          <p:nvPr/>
        </p:nvPicPr>
        <p:blipFill>
          <a:blip r:embed="rId2">
            <a:extLst/>
          </a:blip>
          <a:stretch>
            <a:fillRect/>
          </a:stretch>
        </p:blipFill>
        <p:spPr>
          <a:xfrm>
            <a:off x="19330148" y="5110427"/>
            <a:ext cx="2320536" cy="3495146"/>
          </a:xfrm>
          <a:prstGeom prst="rect">
            <a:avLst/>
          </a:prstGeom>
          <a:ln w="12700">
            <a:miter lim="400000"/>
          </a:ln>
        </p:spPr>
      </p:pic>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ine 2">
    <p:spTree>
      <p:nvGrpSpPr>
        <p:cNvPr id="1" name=""/>
        <p:cNvGrpSpPr/>
        <p:nvPr/>
      </p:nvGrpSpPr>
      <p:grpSpPr>
        <a:xfrm>
          <a:off x="0" y="0"/>
          <a:ext cx="0" cy="0"/>
          <a:chOff x="0" y="0"/>
          <a:chExt cx="0" cy="0"/>
        </a:xfrm>
      </p:grpSpPr>
      <p:sp>
        <p:nvSpPr>
          <p:cNvPr id="58" name="Slide Subtitle"/>
          <p:cNvSpPr txBox="1"/>
          <p:nvPr>
            <p:ph type="body" sz="half" idx="21" hasCustomPrompt="1"/>
          </p:nvPr>
        </p:nvSpPr>
        <p:spPr>
          <a:xfrm>
            <a:off x="8928100" y="5830867"/>
            <a:ext cx="12706779" cy="6131745"/>
          </a:xfrm>
          <a:prstGeom prst="rect">
            <a:avLst/>
          </a:prstGeom>
        </p:spPr>
        <p:txBody>
          <a:bodyPr/>
          <a:lstStyle>
            <a:lvl1pPr marL="0" indent="0">
              <a:lnSpc>
                <a:spcPts val="4200"/>
              </a:lnSpc>
              <a:spcBef>
                <a:spcPts val="0"/>
              </a:spcBef>
              <a:buClrTx/>
              <a:buSzTx/>
              <a:buNone/>
              <a:defRPr sz="3200">
                <a:solidFill>
                  <a:srgbClr val="5E5E5E"/>
                </a:solidFill>
              </a:defRPr>
            </a:lvl1pPr>
          </a:lstStyle>
          <a:p>
            <a:pPr/>
            <a:r>
              <a:t>Slide Subtitle</a:t>
            </a:r>
          </a:p>
        </p:txBody>
      </p:sp>
      <p:sp>
        <p:nvSpPr>
          <p:cNvPr id="59" name="Slide Title"/>
          <p:cNvSpPr txBox="1"/>
          <p:nvPr>
            <p:ph type="title" hasCustomPrompt="1"/>
          </p:nvPr>
        </p:nvSpPr>
        <p:spPr>
          <a:xfrm>
            <a:off x="8928100" y="4513791"/>
            <a:ext cx="12476957" cy="1428751"/>
          </a:xfrm>
          <a:prstGeom prst="rect">
            <a:avLst/>
          </a:prstGeom>
        </p:spPr>
        <p:txBody>
          <a:bodyPr/>
          <a:lstStyle>
            <a:lvl1pPr>
              <a:defRPr>
                <a:solidFill>
                  <a:srgbClr val="FE7D00"/>
                </a:solidFill>
              </a:defRPr>
            </a:lvl1pPr>
          </a:lstStyle>
          <a:p>
            <a:pPr/>
            <a:r>
              <a:t>Slide Title</a:t>
            </a:r>
          </a:p>
        </p:txBody>
      </p:sp>
      <p:sp>
        <p:nvSpPr>
          <p:cNvPr id="60" name="Rectangle"/>
          <p:cNvSpPr/>
          <p:nvPr/>
        </p:nvSpPr>
        <p:spPr>
          <a:xfrm>
            <a:off x="0" y="-14288"/>
            <a:ext cx="24384001" cy="2071013"/>
          </a:xfrm>
          <a:prstGeom prst="rect">
            <a:avLst/>
          </a:prstGeom>
          <a:solidFill>
            <a:srgbClr val="FE7D00"/>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pic>
        <p:nvPicPr>
          <p:cNvPr id="61" name="Image" descr="Image"/>
          <p:cNvPicPr>
            <a:picLocks noChangeAspect="1"/>
          </p:cNvPicPr>
          <p:nvPr/>
        </p:nvPicPr>
        <p:blipFill>
          <a:blip r:embed="rId2">
            <a:extLst/>
          </a:blip>
          <a:stretch>
            <a:fillRect/>
          </a:stretch>
        </p:blipFill>
        <p:spPr>
          <a:xfrm>
            <a:off x="22601558" y="454420"/>
            <a:ext cx="1205009" cy="1607730"/>
          </a:xfrm>
          <a:prstGeom prst="rect">
            <a:avLst/>
          </a:prstGeom>
          <a:ln w="12700">
            <a:miter lim="400000"/>
          </a:ln>
        </p:spPr>
      </p:pic>
      <p:sp>
        <p:nvSpPr>
          <p:cNvPr id="62" name="Define"/>
          <p:cNvSpPr txBox="1"/>
          <p:nvPr/>
        </p:nvSpPr>
        <p:spPr>
          <a:xfrm>
            <a:off x="1268734" y="602653"/>
            <a:ext cx="1880718" cy="8371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lnSpc>
                <a:spcPct val="120000"/>
              </a:lnSpc>
              <a:defRPr b="1" spc="-91" sz="4600">
                <a:solidFill>
                  <a:srgbClr val="FFFFFF"/>
                </a:solidFill>
              </a:defRPr>
            </a:lvl1pPr>
          </a:lstStyle>
          <a:p>
            <a:pPr/>
            <a:r>
              <a:t>Define</a:t>
            </a:r>
          </a:p>
        </p:txBody>
      </p:sp>
      <p:sp>
        <p:nvSpPr>
          <p:cNvPr id="63" name="Observe…"/>
          <p:cNvSpPr txBox="1"/>
          <p:nvPr>
            <p:ph type="body" sz="quarter" idx="22"/>
          </p:nvPr>
        </p:nvSpPr>
        <p:spPr>
          <a:xfrm>
            <a:off x="1272967" y="4647653"/>
            <a:ext cx="5860793" cy="3303368"/>
          </a:xfrm>
          <a:prstGeom prst="rect">
            <a:avLst/>
          </a:prstGeom>
        </p:spPr>
        <p:txBody>
          <a:bodyPr lIns="50800" tIns="50800" rIns="50800" bIns="50800">
            <a:spAutoFit/>
          </a:bodyPr>
          <a:lstStyle/>
          <a:p>
            <a:pPr marL="0" indent="0">
              <a:lnSpc>
                <a:spcPct val="110000"/>
              </a:lnSpc>
              <a:spcBef>
                <a:spcPts val="0"/>
              </a:spcBef>
              <a:buClrTx/>
              <a:buSzTx/>
              <a:buNone/>
              <a:defRPr b="1" sz="3200">
                <a:solidFill>
                  <a:srgbClr val="5E5E5E"/>
                </a:solidFill>
              </a:defRPr>
            </a:pPr>
            <a:r>
              <a:t>Observe</a:t>
            </a:r>
          </a:p>
          <a:p>
            <a:pPr marL="0" indent="0">
              <a:lnSpc>
                <a:spcPct val="110000"/>
              </a:lnSpc>
              <a:spcBef>
                <a:spcPts val="0"/>
              </a:spcBef>
              <a:buClrTx/>
              <a:buSzTx/>
              <a:buNone/>
              <a:defRPr b="1" sz="3200">
                <a:solidFill>
                  <a:srgbClr val="5E5E5E"/>
                </a:solidFill>
              </a:defRPr>
            </a:pPr>
            <a:r>
              <a:t>Explore Your Users</a:t>
            </a:r>
          </a:p>
          <a:p>
            <a:pPr marL="0" indent="0">
              <a:lnSpc>
                <a:spcPct val="110000"/>
              </a:lnSpc>
              <a:spcBef>
                <a:spcPts val="0"/>
              </a:spcBef>
              <a:buClrTx/>
              <a:buSzTx/>
              <a:buNone/>
              <a:defRPr b="1" sz="3200">
                <a:solidFill>
                  <a:srgbClr val="5E5E5E"/>
                </a:solidFill>
              </a:defRPr>
            </a:pPr>
            <a:r>
              <a:t>Consider Diversity</a:t>
            </a:r>
            <a:br/>
            <a:r>
              <a:t>Summarize Your Audience</a:t>
            </a:r>
          </a:p>
          <a:p>
            <a:pPr marL="0" indent="0">
              <a:lnSpc>
                <a:spcPct val="110000"/>
              </a:lnSpc>
              <a:spcBef>
                <a:spcPts val="0"/>
              </a:spcBef>
              <a:buClrTx/>
              <a:buSzTx/>
              <a:buNone/>
              <a:defRPr b="1" sz="3200">
                <a:solidFill>
                  <a:srgbClr val="5E5E5E"/>
                </a:solidFill>
              </a:defRPr>
            </a:pPr>
          </a:p>
        </p:txBody>
      </p:sp>
      <p:sp>
        <p:nvSpPr>
          <p:cNvPr id="64" name="Slide Number"/>
          <p:cNvSpPr txBox="1"/>
          <p:nvPr>
            <p:ph type="sldNum" sz="quarter" idx="2"/>
          </p:nvPr>
        </p:nvSpPr>
        <p:spPr>
          <a:prstGeom prst="rect">
            <a:avLst/>
          </a:prstGeom>
        </p:spPr>
        <p:txBody>
          <a:bodyPr/>
          <a:lstStyle/>
          <a:p>
            <a:pPr/>
            <a:fld id="{86CB4B4D-7CA3-9044-876B-883B54F8677D}" type="slidenum"/>
          </a:p>
        </p:txBody>
      </p:sp>
      <p:sp>
        <p:nvSpPr>
          <p:cNvPr id="65" name="Line"/>
          <p:cNvSpPr/>
          <p:nvPr/>
        </p:nvSpPr>
        <p:spPr>
          <a:xfrm flipV="1">
            <a:off x="7660053" y="3127175"/>
            <a:ext cx="1" cy="9514635"/>
          </a:xfrm>
          <a:prstGeom prst="line">
            <a:avLst/>
          </a:prstGeom>
          <a:ln w="12700">
            <a:solidFill>
              <a:srgbClr val="929292"/>
            </a:solidFill>
            <a:miter lim="400000"/>
          </a:ln>
        </p:spPr>
        <p:txBody>
          <a:bodyPr lIns="71437" tIns="71437" rIns="71437" bIns="71437" anchor="ctr"/>
          <a:lstStyle/>
          <a:p>
            <a:pPr/>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ine 3">
    <p:spTree>
      <p:nvGrpSpPr>
        <p:cNvPr id="1" name=""/>
        <p:cNvGrpSpPr/>
        <p:nvPr/>
      </p:nvGrpSpPr>
      <p:grpSpPr>
        <a:xfrm>
          <a:off x="0" y="0"/>
          <a:ext cx="0" cy="0"/>
          <a:chOff x="0" y="0"/>
          <a:chExt cx="0" cy="0"/>
        </a:xfrm>
      </p:grpSpPr>
      <p:sp>
        <p:nvSpPr>
          <p:cNvPr id="72" name="Rectangle"/>
          <p:cNvSpPr/>
          <p:nvPr/>
        </p:nvSpPr>
        <p:spPr>
          <a:xfrm>
            <a:off x="-10981" y="-8467"/>
            <a:ext cx="7705360" cy="13732934"/>
          </a:xfrm>
          <a:prstGeom prst="rect">
            <a:avLst/>
          </a:prstGeom>
          <a:solidFill>
            <a:srgbClr val="FE7D00"/>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73" name="Title…"/>
          <p:cNvSpPr txBox="1"/>
          <p:nvPr>
            <p:ph type="body" sz="quarter" idx="21"/>
          </p:nvPr>
        </p:nvSpPr>
        <p:spPr>
          <a:xfrm>
            <a:off x="1266761" y="970751"/>
            <a:ext cx="5398537" cy="2852649"/>
          </a:xfrm>
          <a:prstGeom prst="rect">
            <a:avLst/>
          </a:prstGeom>
        </p:spPr>
        <p:txBody>
          <a:bodyPr lIns="76200" tIns="76200" rIns="76200" bIns="76200">
            <a:spAutoFit/>
          </a:bodyPr>
          <a:lstStyle/>
          <a:p>
            <a:pPr marL="0" indent="0" defTabSz="457200">
              <a:lnSpc>
                <a:spcPct val="100000"/>
              </a:lnSpc>
              <a:spcBef>
                <a:spcPts val="1200"/>
              </a:spcBef>
              <a:buClrTx/>
              <a:buSzTx/>
              <a:buNone/>
              <a:defRPr b="1" sz="3200">
                <a:solidFill>
                  <a:srgbClr val="FFFFFF"/>
                </a:solidFill>
              </a:defRPr>
            </a:pPr>
            <a:r>
              <a:t>Title</a:t>
            </a:r>
          </a:p>
          <a:p>
            <a:pPr marL="0" indent="0">
              <a:lnSpc>
                <a:spcPct val="110000"/>
              </a:lnSpc>
              <a:spcBef>
                <a:spcPts val="1200"/>
              </a:spcBef>
              <a:buClrTx/>
              <a:buSzTx/>
              <a:buNone/>
              <a:defRPr sz="2100">
                <a:solidFill>
                  <a:srgbClr val="FFFFFF"/>
                </a:solidFill>
              </a:defRPr>
            </a:pPr>
            <a:r>
              <a:t>Lorem ipsum dolor sit amet, consectetuer adipiscing elit, sed diam nonummy nibh euismod tincidunt ut laoreet dolore magna aliquam erat volutpat. Ut wisi enim ad minim veniam, quis nostrud exerci tation ullamcorper suscipit lobortis nisl ut aliquip </a:t>
            </a:r>
          </a:p>
        </p:txBody>
      </p:sp>
      <p:sp>
        <p:nvSpPr>
          <p:cNvPr id="74" name="Lorem ipsum dolor sit amet, consectetuer adipiscing"/>
          <p:cNvSpPr txBox="1"/>
          <p:nvPr>
            <p:ph type="body" sz="quarter" idx="22"/>
          </p:nvPr>
        </p:nvSpPr>
        <p:spPr>
          <a:xfrm>
            <a:off x="8928100" y="1062591"/>
            <a:ext cx="12859881" cy="411634"/>
          </a:xfrm>
          <a:prstGeom prst="rect">
            <a:avLst/>
          </a:prstGeom>
        </p:spPr>
        <p:txBody>
          <a:bodyPr lIns="50800" tIns="50800" rIns="50800" bIns="50800" anchor="ctr">
            <a:spAutoFit/>
          </a:bodyPr>
          <a:lstStyle>
            <a:lvl1pPr marL="0" indent="0">
              <a:lnSpc>
                <a:spcPct val="110000"/>
              </a:lnSpc>
              <a:spcBef>
                <a:spcPts val="1500"/>
              </a:spcBef>
              <a:buClrTx/>
              <a:buSzTx/>
              <a:buNone/>
              <a:defRPr sz="2100"/>
            </a:lvl1pPr>
          </a:lstStyle>
          <a:p>
            <a:pPr/>
            <a:r>
              <a:t>Lorem ipsum dolor sit amet, consectetuer adipiscing </a:t>
            </a:r>
          </a:p>
        </p:txBody>
      </p:sp>
      <p:sp>
        <p:nvSpPr>
          <p:cNvPr id="75" name="Define | Discover"/>
          <p:cNvSpPr txBox="1"/>
          <p:nvPr>
            <p:ph type="body" sz="quarter" idx="23"/>
          </p:nvPr>
        </p:nvSpPr>
        <p:spPr>
          <a:xfrm>
            <a:off x="1269305" y="12421154"/>
            <a:ext cx="2133957" cy="465340"/>
          </a:xfrm>
          <a:prstGeom prst="rect">
            <a:avLst/>
          </a:prstGeom>
        </p:spPr>
        <p:txBody>
          <a:bodyPr wrap="none">
            <a:spAutoFit/>
          </a:bodyPr>
          <a:lstStyle/>
          <a:p>
            <a:pPr marL="0" indent="0" defTabSz="2438339">
              <a:lnSpc>
                <a:spcPct val="120000"/>
              </a:lnSpc>
              <a:spcBef>
                <a:spcPts val="0"/>
              </a:spcBef>
              <a:buClrTx/>
              <a:buSzTx/>
              <a:buNone/>
              <a:defRPr spc="-42" sz="2100">
                <a:solidFill>
                  <a:srgbClr val="FFFFFF"/>
                </a:solidFill>
              </a:defRPr>
            </a:pPr>
            <a:r>
              <a:rPr b="1"/>
              <a:t>Define</a:t>
            </a:r>
            <a:r>
              <a:t> | Discover</a:t>
            </a:r>
          </a:p>
        </p:txBody>
      </p:sp>
      <p:sp>
        <p:nvSpPr>
          <p:cNvPr id="76" name="Lorem ipsum dolor sit amet, consectetuer adipiscing"/>
          <p:cNvSpPr txBox="1"/>
          <p:nvPr>
            <p:ph type="body" sz="quarter" idx="24"/>
          </p:nvPr>
        </p:nvSpPr>
        <p:spPr>
          <a:xfrm>
            <a:off x="8928100" y="4413617"/>
            <a:ext cx="12859881" cy="411634"/>
          </a:xfrm>
          <a:prstGeom prst="rect">
            <a:avLst/>
          </a:prstGeom>
        </p:spPr>
        <p:txBody>
          <a:bodyPr lIns="50800" tIns="50800" rIns="50800" bIns="50800" anchor="ctr">
            <a:spAutoFit/>
          </a:bodyPr>
          <a:lstStyle>
            <a:lvl1pPr marL="0" indent="0">
              <a:lnSpc>
                <a:spcPct val="110000"/>
              </a:lnSpc>
              <a:spcBef>
                <a:spcPts val="0"/>
              </a:spcBef>
              <a:buClrTx/>
              <a:buSzTx/>
              <a:buNone/>
              <a:defRPr sz="2100"/>
            </a:lvl1pPr>
          </a:lstStyle>
          <a:p>
            <a:pPr/>
            <a:r>
              <a:t>Lorem ipsum dolor sit amet, consectetuer adipiscing </a:t>
            </a:r>
          </a:p>
        </p:txBody>
      </p:sp>
      <p:sp>
        <p:nvSpPr>
          <p:cNvPr id="77" name="Lorem ipsum dolor sit amet, consectetuer adipiscing  Lorem ipsum dolor sit amet, consectetuer adipiscing  Lorem ipsum dolor sit amet, consectetuer adipiscing"/>
          <p:cNvSpPr txBox="1"/>
          <p:nvPr>
            <p:ph type="body" sz="quarter" idx="25"/>
          </p:nvPr>
        </p:nvSpPr>
        <p:spPr>
          <a:xfrm>
            <a:off x="8928100" y="7764644"/>
            <a:ext cx="12859881" cy="1108639"/>
          </a:xfrm>
          <a:prstGeom prst="rect">
            <a:avLst/>
          </a:prstGeom>
        </p:spPr>
        <p:txBody>
          <a:bodyPr lIns="50800" tIns="50800" rIns="50800" bIns="50800" anchor="ctr">
            <a:spAutoFit/>
          </a:bodyPr>
          <a:lstStyle/>
          <a:p>
            <a:pPr marL="0" indent="0">
              <a:lnSpc>
                <a:spcPct val="110000"/>
              </a:lnSpc>
              <a:buClrTx/>
              <a:buSzTx/>
              <a:buNone/>
              <a:defRPr sz="2100"/>
            </a:pPr>
            <a:r>
              <a:t>Lorem ipsum dolor sit amet, consectetuer adipiscing </a:t>
            </a:r>
            <a:br/>
            <a:r>
              <a:t>Lorem ipsum dolor sit amet, consectetuer adipiscing </a:t>
            </a:r>
            <a:br/>
            <a:r>
              <a:t>Lorem ipsum dolor sit amet, consectetuer adipiscing </a:t>
            </a:r>
          </a:p>
        </p:txBody>
      </p:sp>
      <p:sp>
        <p:nvSpPr>
          <p:cNvPr id="78" name="Your response here"/>
          <p:cNvSpPr/>
          <p:nvPr>
            <p:ph type="body" sz="quarter" idx="26"/>
          </p:nvPr>
        </p:nvSpPr>
        <p:spPr>
          <a:xfrm>
            <a:off x="8991600" y="1593663"/>
            <a:ext cx="13258800" cy="2202231"/>
          </a:xfrm>
          <a:prstGeom prst="rect">
            <a:avLst/>
          </a:prstGeom>
          <a:ln w="25400">
            <a:solidFill>
              <a:srgbClr val="87939D"/>
            </a:solidFill>
            <a:prstDash val="sysDot"/>
          </a:ln>
        </p:spPr>
        <p:txBody>
          <a:bodyPr lIns="304800" tIns="304800" rIns="304800" bIns="304800" anchor="ctr">
            <a:noAutofit/>
          </a:bodyPr>
          <a:lstStyle>
            <a:lvl1pPr marL="0" indent="0">
              <a:lnSpc>
                <a:spcPct val="110000"/>
              </a:lnSpc>
              <a:spcBef>
                <a:spcPts val="0"/>
              </a:spcBef>
              <a:buClrTx/>
              <a:buSzTx/>
              <a:buNone/>
              <a:defRPr sz="2100">
                <a:solidFill>
                  <a:srgbClr val="5E5E5E"/>
                </a:solidFill>
              </a:defRPr>
            </a:lvl1pPr>
          </a:lstStyle>
          <a:p>
            <a:pPr/>
            <a:r>
              <a:t>Your response here</a:t>
            </a:r>
          </a:p>
        </p:txBody>
      </p:sp>
      <p:sp>
        <p:nvSpPr>
          <p:cNvPr id="79" name="Your response here"/>
          <p:cNvSpPr/>
          <p:nvPr>
            <p:ph type="body" sz="quarter" idx="27"/>
          </p:nvPr>
        </p:nvSpPr>
        <p:spPr>
          <a:xfrm>
            <a:off x="8991600" y="4912597"/>
            <a:ext cx="13258800" cy="2202231"/>
          </a:xfrm>
          <a:prstGeom prst="rect">
            <a:avLst/>
          </a:prstGeom>
          <a:ln w="25400">
            <a:solidFill>
              <a:srgbClr val="87939D"/>
            </a:solidFill>
            <a:prstDash val="sysDot"/>
          </a:ln>
        </p:spPr>
        <p:txBody>
          <a:bodyPr lIns="304800" tIns="304800" rIns="304800" bIns="304800" anchor="ctr">
            <a:noAutofit/>
          </a:bodyPr>
          <a:lstStyle>
            <a:lvl1pPr marL="0" indent="0">
              <a:lnSpc>
                <a:spcPct val="110000"/>
              </a:lnSpc>
              <a:spcBef>
                <a:spcPts val="0"/>
              </a:spcBef>
              <a:buClrTx/>
              <a:buSzTx/>
              <a:buNone/>
              <a:defRPr sz="2100">
                <a:solidFill>
                  <a:srgbClr val="5E5E5E"/>
                </a:solidFill>
              </a:defRPr>
            </a:lvl1pPr>
          </a:lstStyle>
          <a:p>
            <a:pPr/>
            <a:r>
              <a:t>Your response here</a:t>
            </a:r>
          </a:p>
        </p:txBody>
      </p:sp>
      <p:sp>
        <p:nvSpPr>
          <p:cNvPr id="80" name="Your response here"/>
          <p:cNvSpPr/>
          <p:nvPr>
            <p:ph type="body" sz="quarter" idx="28"/>
          </p:nvPr>
        </p:nvSpPr>
        <p:spPr>
          <a:xfrm>
            <a:off x="8991600" y="9010463"/>
            <a:ext cx="13258800" cy="3020901"/>
          </a:xfrm>
          <a:prstGeom prst="rect">
            <a:avLst/>
          </a:prstGeom>
          <a:ln w="25400">
            <a:solidFill>
              <a:srgbClr val="87939D"/>
            </a:solidFill>
            <a:prstDash val="sysDot"/>
          </a:ln>
        </p:spPr>
        <p:txBody>
          <a:bodyPr lIns="304800" tIns="304800" rIns="304800" bIns="304800" anchor="ctr">
            <a:noAutofit/>
          </a:bodyPr>
          <a:lstStyle>
            <a:lvl1pPr marL="0" indent="0">
              <a:lnSpc>
                <a:spcPct val="110000"/>
              </a:lnSpc>
              <a:spcBef>
                <a:spcPts val="0"/>
              </a:spcBef>
              <a:buClrTx/>
              <a:buSzTx/>
              <a:buNone/>
              <a:defRPr sz="2100">
                <a:solidFill>
                  <a:srgbClr val="5E5E5E"/>
                </a:solidFill>
              </a:defRPr>
            </a:lvl1pPr>
          </a:lstStyle>
          <a:p>
            <a:pPr/>
            <a:r>
              <a:t>Your response here</a:t>
            </a:r>
          </a:p>
        </p:txBody>
      </p:sp>
      <p:pic>
        <p:nvPicPr>
          <p:cNvPr id="81" name="Image" descr="Image"/>
          <p:cNvPicPr>
            <a:picLocks noChangeAspect="1"/>
          </p:cNvPicPr>
          <p:nvPr/>
        </p:nvPicPr>
        <p:blipFill>
          <a:blip r:embed="rId2">
            <a:extLst/>
          </a:blip>
          <a:stretch>
            <a:fillRect/>
          </a:stretch>
        </p:blipFill>
        <p:spPr>
          <a:xfrm>
            <a:off x="6451351" y="12143757"/>
            <a:ext cx="463870" cy="698672"/>
          </a:xfrm>
          <a:prstGeom prst="rect">
            <a:avLst/>
          </a:prstGeom>
          <a:ln w="12700">
            <a:miter lim="400000"/>
          </a:ln>
        </p:spPr>
      </p:pic>
      <p:sp>
        <p:nvSpPr>
          <p:cNvPr id="82" name="Slide Number"/>
          <p:cNvSpPr txBox="1"/>
          <p:nvPr>
            <p:ph type="sldNum" sz="quarter" idx="2"/>
          </p:nvPr>
        </p:nvSpPr>
        <p:spPr>
          <a:xfrm>
            <a:off x="23124464" y="12446953"/>
            <a:ext cx="452147" cy="452908"/>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ine 4 Protoype">
    <p:spTree>
      <p:nvGrpSpPr>
        <p:cNvPr id="1" name=""/>
        <p:cNvGrpSpPr/>
        <p:nvPr/>
      </p:nvGrpSpPr>
      <p:grpSpPr>
        <a:xfrm>
          <a:off x="0" y="0"/>
          <a:ext cx="0" cy="0"/>
          <a:chOff x="0" y="0"/>
          <a:chExt cx="0" cy="0"/>
        </a:xfrm>
      </p:grpSpPr>
      <p:sp>
        <p:nvSpPr>
          <p:cNvPr id="89" name="Rectangle"/>
          <p:cNvSpPr/>
          <p:nvPr/>
        </p:nvSpPr>
        <p:spPr>
          <a:xfrm>
            <a:off x="-10981" y="-8467"/>
            <a:ext cx="7705360" cy="13732934"/>
          </a:xfrm>
          <a:prstGeom prst="rect">
            <a:avLst/>
          </a:prstGeom>
          <a:solidFill>
            <a:srgbClr val="FE7D00"/>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90" name="Are there persistent questions you or others think about often?"/>
          <p:cNvSpPr txBox="1"/>
          <p:nvPr>
            <p:ph type="body" sz="quarter" idx="21"/>
          </p:nvPr>
        </p:nvSpPr>
        <p:spPr>
          <a:xfrm>
            <a:off x="8928100" y="1062591"/>
            <a:ext cx="12859881" cy="411634"/>
          </a:xfrm>
          <a:prstGeom prst="rect">
            <a:avLst/>
          </a:prstGeom>
        </p:spPr>
        <p:txBody>
          <a:bodyPr lIns="50800" tIns="50800" rIns="50800" bIns="50800" anchor="ctr">
            <a:spAutoFit/>
          </a:bodyPr>
          <a:lstStyle>
            <a:lvl1pPr marL="0" indent="0">
              <a:lnSpc>
                <a:spcPct val="110000"/>
              </a:lnSpc>
              <a:spcBef>
                <a:spcPts val="1500"/>
              </a:spcBef>
              <a:buClrTx/>
              <a:buSzTx/>
              <a:buNone/>
              <a:defRPr sz="2100"/>
            </a:lvl1pPr>
          </a:lstStyle>
          <a:p>
            <a:pPr/>
            <a:r>
              <a:t>Are there persistent questions you or others think about often?</a:t>
            </a:r>
          </a:p>
        </p:txBody>
      </p:sp>
      <p:sp>
        <p:nvSpPr>
          <p:cNvPr id="91" name="Define | Discover"/>
          <p:cNvSpPr txBox="1"/>
          <p:nvPr>
            <p:ph type="body" sz="quarter" idx="22"/>
          </p:nvPr>
        </p:nvSpPr>
        <p:spPr>
          <a:xfrm>
            <a:off x="1269305" y="12421154"/>
            <a:ext cx="2133957" cy="465340"/>
          </a:xfrm>
          <a:prstGeom prst="rect">
            <a:avLst/>
          </a:prstGeom>
        </p:spPr>
        <p:txBody>
          <a:bodyPr wrap="none">
            <a:spAutoFit/>
          </a:bodyPr>
          <a:lstStyle/>
          <a:p>
            <a:pPr marL="0" indent="0" defTabSz="2438339">
              <a:lnSpc>
                <a:spcPct val="120000"/>
              </a:lnSpc>
              <a:spcBef>
                <a:spcPts val="0"/>
              </a:spcBef>
              <a:buClrTx/>
              <a:buSzTx/>
              <a:buNone/>
              <a:defRPr spc="-42" sz="2100">
                <a:solidFill>
                  <a:srgbClr val="FFFFFF"/>
                </a:solidFill>
              </a:defRPr>
            </a:pPr>
            <a:r>
              <a:rPr b="1"/>
              <a:t>Define</a:t>
            </a:r>
            <a:r>
              <a:t> | Discover</a:t>
            </a:r>
          </a:p>
        </p:txBody>
      </p:sp>
      <p:pic>
        <p:nvPicPr>
          <p:cNvPr id="92" name="Image" descr="Image"/>
          <p:cNvPicPr>
            <a:picLocks noChangeAspect="1"/>
          </p:cNvPicPr>
          <p:nvPr/>
        </p:nvPicPr>
        <p:blipFill>
          <a:blip r:embed="rId2">
            <a:extLst/>
          </a:blip>
          <a:stretch>
            <a:fillRect/>
          </a:stretch>
        </p:blipFill>
        <p:spPr>
          <a:xfrm>
            <a:off x="6451351" y="12143757"/>
            <a:ext cx="463870" cy="698672"/>
          </a:xfrm>
          <a:prstGeom prst="rect">
            <a:avLst/>
          </a:prstGeom>
          <a:ln w="12700">
            <a:miter lim="400000"/>
          </a:ln>
        </p:spPr>
      </p:pic>
      <p:sp>
        <p:nvSpPr>
          <p:cNvPr id="93" name="Prototype"/>
          <p:cNvSpPr txBox="1"/>
          <p:nvPr/>
        </p:nvSpPr>
        <p:spPr>
          <a:xfrm>
            <a:off x="1268734" y="3417191"/>
            <a:ext cx="2777465" cy="8371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lnSpc>
                <a:spcPct val="120000"/>
              </a:lnSpc>
              <a:defRPr b="1" spc="-91" sz="4600">
                <a:solidFill>
                  <a:srgbClr val="FFFFFF"/>
                </a:solidFill>
              </a:defRPr>
            </a:lvl1pPr>
          </a:lstStyle>
          <a:p>
            <a:pPr/>
            <a:r>
              <a:t>Prototype</a:t>
            </a:r>
          </a:p>
        </p:txBody>
      </p:sp>
      <p:sp>
        <p:nvSpPr>
          <p:cNvPr id="94" name="Spark your imagination. People who  create great apps are often motivated by addressing a challenge that they or their community experience.…"/>
          <p:cNvSpPr txBox="1"/>
          <p:nvPr/>
        </p:nvSpPr>
        <p:spPr>
          <a:xfrm>
            <a:off x="1266761" y="4364835"/>
            <a:ext cx="5398537" cy="3402860"/>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spAutoFit/>
          </a:bodyPr>
          <a:lstStyle/>
          <a:p>
            <a:pPr algn="l" defTabSz="825500">
              <a:lnSpc>
                <a:spcPct val="110000"/>
              </a:lnSpc>
              <a:spcBef>
                <a:spcPts val="1200"/>
              </a:spcBef>
              <a:defRPr sz="2100">
                <a:solidFill>
                  <a:srgbClr val="FFFFFF"/>
                </a:solidFill>
              </a:defRPr>
            </a:pPr>
            <a:r>
              <a:t>Spark your imagination. People who </a:t>
            </a:r>
            <a:br/>
            <a:r>
              <a:t>create great apps are often motivated</a:t>
            </a:r>
            <a:br/>
            <a:r>
              <a:t>by addressing a challenge that they</a:t>
            </a:r>
            <a:br/>
            <a:r>
              <a:t>or their community experience.</a:t>
            </a:r>
          </a:p>
          <a:p>
            <a:pPr algn="l" defTabSz="825500">
              <a:lnSpc>
                <a:spcPct val="110000"/>
              </a:lnSpc>
              <a:spcBef>
                <a:spcPts val="1200"/>
              </a:spcBef>
              <a:defRPr sz="2100">
                <a:solidFill>
                  <a:srgbClr val="FFFFFF"/>
                </a:solidFill>
              </a:defRPr>
            </a:pPr>
            <a:r>
              <a:t>Create as many copies of this slide as necessary to capture your thoughts. </a:t>
            </a:r>
            <a:br/>
            <a:r>
              <a:t>Don’t try to filter them too much! You </a:t>
            </a:r>
            <a:br/>
            <a:r>
              <a:t>never know which one will lead you to</a:t>
            </a:r>
            <a:br/>
            <a:r>
              <a:t>a great app idea.</a:t>
            </a:r>
          </a:p>
        </p:txBody>
      </p:sp>
      <p:pic>
        <p:nvPicPr>
          <p:cNvPr id="95" name="Image" descr="Image"/>
          <p:cNvPicPr>
            <a:picLocks noChangeAspect="1"/>
          </p:cNvPicPr>
          <p:nvPr/>
        </p:nvPicPr>
        <p:blipFill>
          <a:blip r:embed="rId3">
            <a:extLst/>
          </a:blip>
          <a:stretch>
            <a:fillRect/>
          </a:stretch>
        </p:blipFill>
        <p:spPr>
          <a:xfrm>
            <a:off x="1362721" y="1058419"/>
            <a:ext cx="2048991" cy="2095857"/>
          </a:xfrm>
          <a:prstGeom prst="rect">
            <a:avLst/>
          </a:prstGeom>
          <a:ln w="12700">
            <a:miter lim="400000"/>
          </a:ln>
        </p:spPr>
      </p:pic>
      <p:sp>
        <p:nvSpPr>
          <p:cNvPr id="9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rototype 1">
    <p:spTree>
      <p:nvGrpSpPr>
        <p:cNvPr id="1" name=""/>
        <p:cNvGrpSpPr/>
        <p:nvPr/>
      </p:nvGrpSpPr>
      <p:grpSpPr>
        <a:xfrm>
          <a:off x="0" y="0"/>
          <a:ext cx="0" cy="0"/>
          <a:chOff x="0" y="0"/>
          <a:chExt cx="0" cy="0"/>
        </a:xfrm>
      </p:grpSpPr>
      <p:sp>
        <p:nvSpPr>
          <p:cNvPr id="103" name="Rectangle"/>
          <p:cNvSpPr/>
          <p:nvPr/>
        </p:nvSpPr>
        <p:spPr>
          <a:xfrm>
            <a:off x="0" y="-87299"/>
            <a:ext cx="24384001" cy="13890598"/>
          </a:xfrm>
          <a:prstGeom prst="rect">
            <a:avLst/>
          </a:prstGeom>
          <a:solidFill>
            <a:srgbClr val="D2262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104" name="Slide Subtitle"/>
          <p:cNvSpPr txBox="1"/>
          <p:nvPr>
            <p:ph type="body" sz="half" idx="21" hasCustomPrompt="1"/>
          </p:nvPr>
        </p:nvSpPr>
        <p:spPr>
          <a:xfrm>
            <a:off x="1270000" y="5559933"/>
            <a:ext cx="13000200" cy="6131745"/>
          </a:xfrm>
          <a:prstGeom prst="rect">
            <a:avLst/>
          </a:prstGeom>
        </p:spPr>
        <p:txBody>
          <a:bodyPr/>
          <a:lstStyle>
            <a:lvl1pPr marL="0" indent="0">
              <a:lnSpc>
                <a:spcPts val="4200"/>
              </a:lnSpc>
              <a:spcBef>
                <a:spcPts val="0"/>
              </a:spcBef>
              <a:buClrTx/>
              <a:buSzTx/>
              <a:buNone/>
              <a:defRPr sz="3200">
                <a:solidFill>
                  <a:srgbClr val="FFFFFF"/>
                </a:solidFill>
              </a:defRPr>
            </a:lvl1pPr>
          </a:lstStyle>
          <a:p>
            <a:pPr/>
            <a:r>
              <a:t>Slide Subtitle</a:t>
            </a:r>
          </a:p>
        </p:txBody>
      </p:sp>
      <p:sp>
        <p:nvSpPr>
          <p:cNvPr id="105" name="Slide Title"/>
          <p:cNvSpPr txBox="1"/>
          <p:nvPr>
            <p:ph type="title" hasCustomPrompt="1"/>
          </p:nvPr>
        </p:nvSpPr>
        <p:spPr>
          <a:xfrm>
            <a:off x="1270000" y="4242858"/>
            <a:ext cx="13000200" cy="1428751"/>
          </a:xfrm>
          <a:prstGeom prst="rect">
            <a:avLst/>
          </a:prstGeom>
        </p:spPr>
        <p:txBody>
          <a:bodyPr/>
          <a:lstStyle>
            <a:lvl1pPr>
              <a:defRPr>
                <a:solidFill>
                  <a:srgbClr val="FFFFFF"/>
                </a:solidFill>
              </a:defRPr>
            </a:lvl1pPr>
          </a:lstStyle>
          <a:p>
            <a:pPr/>
            <a:r>
              <a:t>Slide Title</a:t>
            </a:r>
          </a:p>
        </p:txBody>
      </p:sp>
      <p:sp>
        <p:nvSpPr>
          <p:cNvPr id="106"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pic>
        <p:nvPicPr>
          <p:cNvPr id="107" name="Image" descr="Image"/>
          <p:cNvPicPr>
            <a:picLocks noChangeAspect="1"/>
          </p:cNvPicPr>
          <p:nvPr/>
        </p:nvPicPr>
        <p:blipFill>
          <a:blip r:embed="rId2">
            <a:extLst/>
          </a:blip>
          <a:stretch>
            <a:fillRect/>
          </a:stretch>
        </p:blipFill>
        <p:spPr>
          <a:xfrm>
            <a:off x="18167994" y="5106695"/>
            <a:ext cx="3428029" cy="3502611"/>
          </a:xfrm>
          <a:prstGeom prst="rect">
            <a:avLst/>
          </a:prstGeom>
          <a:ln w="12700">
            <a:miter lim="400000"/>
          </a:ln>
        </p:spPr>
      </p:pic>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rototype 2">
    <p:spTree>
      <p:nvGrpSpPr>
        <p:cNvPr id="1" name=""/>
        <p:cNvGrpSpPr/>
        <p:nvPr/>
      </p:nvGrpSpPr>
      <p:grpSpPr>
        <a:xfrm>
          <a:off x="0" y="0"/>
          <a:ext cx="0" cy="0"/>
          <a:chOff x="0" y="0"/>
          <a:chExt cx="0" cy="0"/>
        </a:xfrm>
      </p:grpSpPr>
      <p:sp>
        <p:nvSpPr>
          <p:cNvPr id="114" name="Slide Subtitle"/>
          <p:cNvSpPr txBox="1"/>
          <p:nvPr>
            <p:ph type="body" sz="half" idx="21" hasCustomPrompt="1"/>
          </p:nvPr>
        </p:nvSpPr>
        <p:spPr>
          <a:xfrm>
            <a:off x="8928100" y="5830867"/>
            <a:ext cx="12706779" cy="6131745"/>
          </a:xfrm>
          <a:prstGeom prst="rect">
            <a:avLst/>
          </a:prstGeom>
        </p:spPr>
        <p:txBody>
          <a:bodyPr/>
          <a:lstStyle>
            <a:lvl1pPr marL="0" indent="0">
              <a:lnSpc>
                <a:spcPts val="4200"/>
              </a:lnSpc>
              <a:spcBef>
                <a:spcPts val="0"/>
              </a:spcBef>
              <a:buClrTx/>
              <a:buSzTx/>
              <a:buNone/>
              <a:defRPr sz="3200">
                <a:solidFill>
                  <a:srgbClr val="5E5E5E"/>
                </a:solidFill>
              </a:defRPr>
            </a:lvl1pPr>
          </a:lstStyle>
          <a:p>
            <a:pPr/>
            <a:r>
              <a:t>Slide Subtitle</a:t>
            </a:r>
          </a:p>
        </p:txBody>
      </p:sp>
      <p:sp>
        <p:nvSpPr>
          <p:cNvPr id="115" name="Slide Title"/>
          <p:cNvSpPr txBox="1"/>
          <p:nvPr>
            <p:ph type="title" hasCustomPrompt="1"/>
          </p:nvPr>
        </p:nvSpPr>
        <p:spPr>
          <a:xfrm>
            <a:off x="8928100" y="4513791"/>
            <a:ext cx="12476957" cy="1428751"/>
          </a:xfrm>
          <a:prstGeom prst="rect">
            <a:avLst/>
          </a:prstGeom>
        </p:spPr>
        <p:txBody>
          <a:bodyPr/>
          <a:lstStyle>
            <a:lvl1pPr>
              <a:defRPr>
                <a:solidFill>
                  <a:srgbClr val="D2262F"/>
                </a:solidFill>
              </a:defRPr>
            </a:lvl1pPr>
          </a:lstStyle>
          <a:p>
            <a:pPr/>
            <a:r>
              <a:t>Slide Title</a:t>
            </a:r>
          </a:p>
        </p:txBody>
      </p:sp>
      <p:sp>
        <p:nvSpPr>
          <p:cNvPr id="116" name="Rectangle"/>
          <p:cNvSpPr/>
          <p:nvPr/>
        </p:nvSpPr>
        <p:spPr>
          <a:xfrm>
            <a:off x="0" y="-14288"/>
            <a:ext cx="24384001" cy="2071013"/>
          </a:xfrm>
          <a:prstGeom prst="rect">
            <a:avLst/>
          </a:prstGeom>
          <a:solidFill>
            <a:srgbClr val="D2262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117" name="Prototype"/>
          <p:cNvSpPr txBox="1"/>
          <p:nvPr/>
        </p:nvSpPr>
        <p:spPr>
          <a:xfrm>
            <a:off x="1268734" y="602653"/>
            <a:ext cx="2777465" cy="8371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lnSpc>
                <a:spcPct val="120000"/>
              </a:lnSpc>
              <a:defRPr b="1" spc="-91" sz="4600">
                <a:solidFill>
                  <a:srgbClr val="FFFFFF"/>
                </a:solidFill>
              </a:defRPr>
            </a:lvl1pPr>
          </a:lstStyle>
          <a:p>
            <a:pPr/>
            <a:r>
              <a:t>Prototype</a:t>
            </a:r>
          </a:p>
        </p:txBody>
      </p:sp>
      <p:sp>
        <p:nvSpPr>
          <p:cNvPr id="118" name="Observe…"/>
          <p:cNvSpPr txBox="1"/>
          <p:nvPr>
            <p:ph type="body" sz="quarter" idx="22"/>
          </p:nvPr>
        </p:nvSpPr>
        <p:spPr>
          <a:xfrm>
            <a:off x="1272967" y="4647653"/>
            <a:ext cx="5860793" cy="3303368"/>
          </a:xfrm>
          <a:prstGeom prst="rect">
            <a:avLst/>
          </a:prstGeom>
        </p:spPr>
        <p:txBody>
          <a:bodyPr lIns="50800" tIns="50800" rIns="50800" bIns="50800">
            <a:spAutoFit/>
          </a:bodyPr>
          <a:lstStyle/>
          <a:p>
            <a:pPr marL="0" indent="0">
              <a:lnSpc>
                <a:spcPct val="110000"/>
              </a:lnSpc>
              <a:spcBef>
                <a:spcPts val="0"/>
              </a:spcBef>
              <a:buClrTx/>
              <a:buSzTx/>
              <a:buNone/>
              <a:defRPr b="1" sz="3200">
                <a:solidFill>
                  <a:srgbClr val="5E5E5E"/>
                </a:solidFill>
              </a:defRPr>
            </a:pPr>
            <a:r>
              <a:t>Observe</a:t>
            </a:r>
          </a:p>
          <a:p>
            <a:pPr marL="0" indent="0">
              <a:lnSpc>
                <a:spcPct val="110000"/>
              </a:lnSpc>
              <a:spcBef>
                <a:spcPts val="0"/>
              </a:spcBef>
              <a:buClrTx/>
              <a:buSzTx/>
              <a:buNone/>
              <a:defRPr b="1" sz="3200">
                <a:solidFill>
                  <a:srgbClr val="5E5E5E"/>
                </a:solidFill>
              </a:defRPr>
            </a:pPr>
            <a:r>
              <a:t>Explore Your Users</a:t>
            </a:r>
          </a:p>
          <a:p>
            <a:pPr marL="0" indent="0">
              <a:lnSpc>
                <a:spcPct val="110000"/>
              </a:lnSpc>
              <a:spcBef>
                <a:spcPts val="0"/>
              </a:spcBef>
              <a:buClrTx/>
              <a:buSzTx/>
              <a:buNone/>
              <a:defRPr b="1" sz="3200">
                <a:solidFill>
                  <a:srgbClr val="5E5E5E"/>
                </a:solidFill>
              </a:defRPr>
            </a:pPr>
            <a:r>
              <a:t>Consider Diversity</a:t>
            </a:r>
            <a:br/>
            <a:r>
              <a:t>Summarize Your Audience</a:t>
            </a:r>
          </a:p>
          <a:p>
            <a:pPr marL="0" indent="0">
              <a:lnSpc>
                <a:spcPct val="110000"/>
              </a:lnSpc>
              <a:spcBef>
                <a:spcPts val="0"/>
              </a:spcBef>
              <a:buClrTx/>
              <a:buSzTx/>
              <a:buNone/>
              <a:defRPr b="1" sz="3200">
                <a:solidFill>
                  <a:srgbClr val="5E5E5E"/>
                </a:solidFill>
              </a:defRPr>
            </a:pPr>
          </a:p>
        </p:txBody>
      </p:sp>
      <p:sp>
        <p:nvSpPr>
          <p:cNvPr id="119" name="Slide Number"/>
          <p:cNvSpPr txBox="1"/>
          <p:nvPr>
            <p:ph type="sldNum" sz="quarter" idx="2"/>
          </p:nvPr>
        </p:nvSpPr>
        <p:spPr>
          <a:prstGeom prst="rect">
            <a:avLst/>
          </a:prstGeom>
        </p:spPr>
        <p:txBody>
          <a:bodyPr/>
          <a:lstStyle/>
          <a:p>
            <a:pPr/>
            <a:fld id="{86CB4B4D-7CA3-9044-876B-883B54F8677D}" type="slidenum"/>
          </a:p>
        </p:txBody>
      </p:sp>
      <p:pic>
        <p:nvPicPr>
          <p:cNvPr id="120" name="Image" descr="Image"/>
          <p:cNvPicPr>
            <a:picLocks noChangeAspect="1"/>
          </p:cNvPicPr>
          <p:nvPr/>
        </p:nvPicPr>
        <p:blipFill>
          <a:blip r:embed="rId2">
            <a:extLst/>
          </a:blip>
          <a:stretch>
            <a:fillRect/>
          </a:stretch>
        </p:blipFill>
        <p:spPr>
          <a:xfrm>
            <a:off x="22438098" y="452436"/>
            <a:ext cx="1205009" cy="1231226"/>
          </a:xfrm>
          <a:prstGeom prst="rect">
            <a:avLst/>
          </a:prstGeom>
          <a:ln w="12700">
            <a:miter lim="400000"/>
          </a:ln>
        </p:spPr>
      </p:pic>
      <p:sp>
        <p:nvSpPr>
          <p:cNvPr id="121" name="Line"/>
          <p:cNvSpPr/>
          <p:nvPr/>
        </p:nvSpPr>
        <p:spPr>
          <a:xfrm flipV="1">
            <a:off x="7660053" y="3127175"/>
            <a:ext cx="1" cy="9514635"/>
          </a:xfrm>
          <a:prstGeom prst="line">
            <a:avLst/>
          </a:prstGeom>
          <a:ln w="12700">
            <a:solidFill>
              <a:srgbClr val="929292"/>
            </a:solidFill>
            <a:miter lim="400000"/>
          </a:ln>
        </p:spPr>
        <p:txBody>
          <a:bodyPr lIns="71437" tIns="71437" rIns="71437" bIns="71437" anchor="ctr"/>
          <a:lstStyle/>
          <a:p>
            <a:pPr/>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rototype 3">
    <p:spTree>
      <p:nvGrpSpPr>
        <p:cNvPr id="1" name=""/>
        <p:cNvGrpSpPr/>
        <p:nvPr/>
      </p:nvGrpSpPr>
      <p:grpSpPr>
        <a:xfrm>
          <a:off x="0" y="0"/>
          <a:ext cx="0" cy="0"/>
          <a:chOff x="0" y="0"/>
          <a:chExt cx="0" cy="0"/>
        </a:xfrm>
      </p:grpSpPr>
      <p:sp>
        <p:nvSpPr>
          <p:cNvPr id="128" name="Rectangle"/>
          <p:cNvSpPr/>
          <p:nvPr/>
        </p:nvSpPr>
        <p:spPr>
          <a:xfrm>
            <a:off x="-10981" y="-8467"/>
            <a:ext cx="7705360" cy="13732934"/>
          </a:xfrm>
          <a:prstGeom prst="rect">
            <a:avLst/>
          </a:prstGeom>
          <a:solidFill>
            <a:srgbClr val="D2262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129" name="Observe…"/>
          <p:cNvSpPr txBox="1"/>
          <p:nvPr>
            <p:ph type="body" sz="quarter" idx="21"/>
          </p:nvPr>
        </p:nvSpPr>
        <p:spPr>
          <a:xfrm>
            <a:off x="1266761" y="970751"/>
            <a:ext cx="5398537" cy="2155643"/>
          </a:xfrm>
          <a:prstGeom prst="rect">
            <a:avLst/>
          </a:prstGeom>
        </p:spPr>
        <p:txBody>
          <a:bodyPr lIns="76200" tIns="76200" rIns="76200" bIns="76200">
            <a:spAutoFit/>
          </a:bodyPr>
          <a:lstStyle/>
          <a:p>
            <a:pPr marL="0" indent="0" defTabSz="457200">
              <a:lnSpc>
                <a:spcPct val="100000"/>
              </a:lnSpc>
              <a:spcBef>
                <a:spcPts val="1200"/>
              </a:spcBef>
              <a:buClrTx/>
              <a:buSzTx/>
              <a:buNone/>
              <a:defRPr b="1" sz="3200">
                <a:solidFill>
                  <a:srgbClr val="FFFFFF"/>
                </a:solidFill>
              </a:defRPr>
            </a:pPr>
            <a:r>
              <a:t>Observe</a:t>
            </a:r>
          </a:p>
          <a:p>
            <a:pPr marL="0" indent="0">
              <a:lnSpc>
                <a:spcPct val="110000"/>
              </a:lnSpc>
              <a:spcBef>
                <a:spcPts val="1200"/>
              </a:spcBef>
              <a:buClrTx/>
              <a:buSzTx/>
              <a:buNone/>
              <a:defRPr sz="2100">
                <a:solidFill>
                  <a:srgbClr val="FFFFFF"/>
                </a:solidFill>
              </a:defRPr>
            </a:pPr>
            <a:r>
              <a:t>Lorem ipsum dolor sit amet, consectetuer adipiscing elit, sed diam nonummy nibh euismod tincidunt ut laoreet dolore magna aliquam erat volutpat. Ut </a:t>
            </a:r>
          </a:p>
        </p:txBody>
      </p:sp>
      <p:sp>
        <p:nvSpPr>
          <p:cNvPr id="130" name="Are there persistent questions you or others think about often?"/>
          <p:cNvSpPr txBox="1"/>
          <p:nvPr>
            <p:ph type="body" sz="quarter" idx="22"/>
          </p:nvPr>
        </p:nvSpPr>
        <p:spPr>
          <a:xfrm>
            <a:off x="8928100" y="1062591"/>
            <a:ext cx="12859881" cy="411634"/>
          </a:xfrm>
          <a:prstGeom prst="rect">
            <a:avLst/>
          </a:prstGeom>
        </p:spPr>
        <p:txBody>
          <a:bodyPr lIns="50800" tIns="50800" rIns="50800" bIns="50800" anchor="ctr">
            <a:spAutoFit/>
          </a:bodyPr>
          <a:lstStyle>
            <a:lvl1pPr marL="0" indent="0">
              <a:lnSpc>
                <a:spcPct val="110000"/>
              </a:lnSpc>
              <a:spcBef>
                <a:spcPts val="1500"/>
              </a:spcBef>
              <a:buClrTx/>
              <a:buSzTx/>
              <a:buNone/>
              <a:defRPr sz="2100"/>
            </a:lvl1pPr>
          </a:lstStyle>
          <a:p>
            <a:pPr/>
            <a:r>
              <a:t>Are there persistent questions you or others think about often?</a:t>
            </a:r>
          </a:p>
        </p:txBody>
      </p:sp>
      <p:sp>
        <p:nvSpPr>
          <p:cNvPr id="131" name="Prototype | Discover"/>
          <p:cNvSpPr txBox="1"/>
          <p:nvPr>
            <p:ph type="body" sz="quarter" idx="23"/>
          </p:nvPr>
        </p:nvSpPr>
        <p:spPr>
          <a:xfrm>
            <a:off x="1269305" y="12421154"/>
            <a:ext cx="2543341" cy="465340"/>
          </a:xfrm>
          <a:prstGeom prst="rect">
            <a:avLst/>
          </a:prstGeom>
        </p:spPr>
        <p:txBody>
          <a:bodyPr wrap="none">
            <a:spAutoFit/>
          </a:bodyPr>
          <a:lstStyle/>
          <a:p>
            <a:pPr marL="0" indent="0" defTabSz="2438339">
              <a:lnSpc>
                <a:spcPct val="120000"/>
              </a:lnSpc>
              <a:spcBef>
                <a:spcPts val="0"/>
              </a:spcBef>
              <a:buClrTx/>
              <a:buSzTx/>
              <a:buNone/>
              <a:defRPr spc="-42" sz="2100">
                <a:solidFill>
                  <a:srgbClr val="FFFFFF"/>
                </a:solidFill>
              </a:defRPr>
            </a:pPr>
            <a:r>
              <a:rPr b="1"/>
              <a:t>Prototype</a:t>
            </a:r>
            <a:r>
              <a:t> | Discover</a:t>
            </a:r>
          </a:p>
        </p:txBody>
      </p:sp>
      <p:sp>
        <p:nvSpPr>
          <p:cNvPr id="132" name="What are challenges that you or others face in your daily lives?"/>
          <p:cNvSpPr txBox="1"/>
          <p:nvPr>
            <p:ph type="body" sz="quarter" idx="24"/>
          </p:nvPr>
        </p:nvSpPr>
        <p:spPr>
          <a:xfrm>
            <a:off x="8928100" y="4413617"/>
            <a:ext cx="12859881" cy="411634"/>
          </a:xfrm>
          <a:prstGeom prst="rect">
            <a:avLst/>
          </a:prstGeom>
        </p:spPr>
        <p:txBody>
          <a:bodyPr lIns="50800" tIns="50800" rIns="50800" bIns="50800" anchor="ctr">
            <a:spAutoFit/>
          </a:bodyPr>
          <a:lstStyle>
            <a:lvl1pPr marL="0" indent="0">
              <a:lnSpc>
                <a:spcPct val="110000"/>
              </a:lnSpc>
              <a:spcBef>
                <a:spcPts val="0"/>
              </a:spcBef>
              <a:buClrTx/>
              <a:buSzTx/>
              <a:buNone/>
              <a:defRPr sz="2100"/>
            </a:lvl1pPr>
          </a:lstStyle>
          <a:p>
            <a:pPr/>
            <a:r>
              <a:t>What are challenges that you or others face in your daily lives?</a:t>
            </a:r>
          </a:p>
        </p:txBody>
      </p:sp>
      <p:sp>
        <p:nvSpPr>
          <p:cNvPr id="133" name="Have you or others used workarounds in existing apps? Are there apps that partially address a challenge, but that require you to use them in unintended ways or augment their capabilities using other apps or activities?"/>
          <p:cNvSpPr txBox="1"/>
          <p:nvPr>
            <p:ph type="body" sz="quarter" idx="25"/>
          </p:nvPr>
        </p:nvSpPr>
        <p:spPr>
          <a:xfrm>
            <a:off x="8928100" y="7938895"/>
            <a:ext cx="13280822" cy="760137"/>
          </a:xfrm>
          <a:prstGeom prst="rect">
            <a:avLst/>
          </a:prstGeom>
        </p:spPr>
        <p:txBody>
          <a:bodyPr lIns="50800" tIns="50800" rIns="50800" bIns="50800" anchor="ctr">
            <a:spAutoFit/>
          </a:bodyPr>
          <a:lstStyle>
            <a:lvl1pPr marL="0" indent="0">
              <a:lnSpc>
                <a:spcPct val="110000"/>
              </a:lnSpc>
              <a:buClrTx/>
              <a:buSzTx/>
              <a:buNone/>
              <a:defRPr sz="2100"/>
            </a:lvl1pPr>
          </a:lstStyle>
          <a:p>
            <a:pPr/>
            <a:r>
              <a:t>Have you or others used workarounds in existing apps? Are there apps that partially address a challenge, but that require you to use them in unintended ways or augment their capabilities using other apps or activities?</a:t>
            </a:r>
          </a:p>
        </p:txBody>
      </p:sp>
      <p:sp>
        <p:nvSpPr>
          <p:cNvPr id="134" name="Your response here"/>
          <p:cNvSpPr/>
          <p:nvPr>
            <p:ph type="body" sz="quarter" idx="26"/>
          </p:nvPr>
        </p:nvSpPr>
        <p:spPr>
          <a:xfrm>
            <a:off x="9004300" y="1593663"/>
            <a:ext cx="13255422" cy="2202231"/>
          </a:xfrm>
          <a:prstGeom prst="rect">
            <a:avLst/>
          </a:prstGeom>
          <a:ln w="25400">
            <a:solidFill>
              <a:srgbClr val="87939D"/>
            </a:solidFill>
            <a:prstDash val="sysDot"/>
          </a:ln>
        </p:spPr>
        <p:txBody>
          <a:bodyPr lIns="304800" tIns="304800" rIns="304800" bIns="304800" anchor="ctr">
            <a:noAutofit/>
          </a:bodyPr>
          <a:lstStyle>
            <a:lvl1pPr marL="0" indent="0">
              <a:lnSpc>
                <a:spcPct val="110000"/>
              </a:lnSpc>
              <a:spcBef>
                <a:spcPts val="0"/>
              </a:spcBef>
              <a:buClrTx/>
              <a:buSzTx/>
              <a:buNone/>
              <a:defRPr sz="2100">
                <a:solidFill>
                  <a:srgbClr val="5E5E5E"/>
                </a:solidFill>
              </a:defRPr>
            </a:lvl1pPr>
          </a:lstStyle>
          <a:p>
            <a:pPr/>
            <a:r>
              <a:t>Your response here</a:t>
            </a:r>
          </a:p>
        </p:txBody>
      </p:sp>
      <p:sp>
        <p:nvSpPr>
          <p:cNvPr id="135" name="Your response here"/>
          <p:cNvSpPr/>
          <p:nvPr>
            <p:ph type="body" sz="quarter" idx="27"/>
          </p:nvPr>
        </p:nvSpPr>
        <p:spPr>
          <a:xfrm>
            <a:off x="9004300" y="4912597"/>
            <a:ext cx="13255422" cy="2202231"/>
          </a:xfrm>
          <a:prstGeom prst="rect">
            <a:avLst/>
          </a:prstGeom>
          <a:ln w="25400">
            <a:solidFill>
              <a:srgbClr val="87939D"/>
            </a:solidFill>
            <a:prstDash val="sysDot"/>
          </a:ln>
        </p:spPr>
        <p:txBody>
          <a:bodyPr lIns="304800" tIns="304800" rIns="304800" bIns="304800" anchor="ctr">
            <a:noAutofit/>
          </a:bodyPr>
          <a:lstStyle>
            <a:lvl1pPr marL="0" indent="0">
              <a:lnSpc>
                <a:spcPct val="110000"/>
              </a:lnSpc>
              <a:spcBef>
                <a:spcPts val="0"/>
              </a:spcBef>
              <a:buClrTx/>
              <a:buSzTx/>
              <a:buNone/>
              <a:defRPr sz="2100">
                <a:solidFill>
                  <a:srgbClr val="5E5E5E"/>
                </a:solidFill>
              </a:defRPr>
            </a:lvl1pPr>
          </a:lstStyle>
          <a:p>
            <a:pPr/>
            <a:r>
              <a:t>Your response here</a:t>
            </a:r>
          </a:p>
        </p:txBody>
      </p:sp>
      <p:sp>
        <p:nvSpPr>
          <p:cNvPr id="136" name="Your response here"/>
          <p:cNvSpPr/>
          <p:nvPr>
            <p:ph type="body" sz="quarter" idx="28"/>
          </p:nvPr>
        </p:nvSpPr>
        <p:spPr>
          <a:xfrm>
            <a:off x="9004300" y="9010463"/>
            <a:ext cx="13255422" cy="3020901"/>
          </a:xfrm>
          <a:prstGeom prst="rect">
            <a:avLst/>
          </a:prstGeom>
          <a:ln w="25400">
            <a:solidFill>
              <a:srgbClr val="87939D"/>
            </a:solidFill>
            <a:prstDash val="sysDot"/>
          </a:ln>
        </p:spPr>
        <p:txBody>
          <a:bodyPr lIns="304800" tIns="304800" rIns="304800" bIns="304800" anchor="ctr">
            <a:noAutofit/>
          </a:bodyPr>
          <a:lstStyle>
            <a:lvl1pPr marL="0" indent="0">
              <a:lnSpc>
                <a:spcPct val="110000"/>
              </a:lnSpc>
              <a:spcBef>
                <a:spcPts val="0"/>
              </a:spcBef>
              <a:buClrTx/>
              <a:buSzTx/>
              <a:buNone/>
              <a:defRPr sz="2100">
                <a:solidFill>
                  <a:srgbClr val="5E5E5E"/>
                </a:solidFill>
              </a:defRPr>
            </a:lvl1pPr>
          </a:lstStyle>
          <a:p>
            <a:pPr/>
            <a:r>
              <a:t>Your response here</a:t>
            </a:r>
          </a:p>
        </p:txBody>
      </p:sp>
      <p:sp>
        <p:nvSpPr>
          <p:cNvPr id="137" name="Slide Number"/>
          <p:cNvSpPr txBox="1"/>
          <p:nvPr>
            <p:ph type="sldNum" sz="quarter" idx="2"/>
          </p:nvPr>
        </p:nvSpPr>
        <p:spPr>
          <a:xfrm>
            <a:off x="23124464" y="12446953"/>
            <a:ext cx="452147" cy="452908"/>
          </a:xfrm>
          <a:prstGeom prst="rect">
            <a:avLst/>
          </a:prstGeom>
        </p:spPr>
        <p:txBody>
          <a:bodyPr/>
          <a:lstStyle/>
          <a:p>
            <a:pPr/>
            <a:fld id="{86CB4B4D-7CA3-9044-876B-883B54F8677D}" type="slidenum"/>
          </a:p>
        </p:txBody>
      </p:sp>
      <p:pic>
        <p:nvPicPr>
          <p:cNvPr id="138" name="Image" descr="Image"/>
          <p:cNvPicPr>
            <a:picLocks noChangeAspect="1"/>
          </p:cNvPicPr>
          <p:nvPr/>
        </p:nvPicPr>
        <p:blipFill>
          <a:blip r:embed="rId2">
            <a:extLst/>
          </a:blip>
          <a:stretch>
            <a:fillRect/>
          </a:stretch>
        </p:blipFill>
        <p:spPr>
          <a:xfrm>
            <a:off x="6341389" y="12143757"/>
            <a:ext cx="683794" cy="698672"/>
          </a:xfrm>
          <a:prstGeom prst="rect">
            <a:avLst/>
          </a:prstGeom>
          <a:ln w="12700">
            <a:miter lim="400000"/>
          </a:ln>
        </p:spPr>
      </p:pic>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78466" y="2752725"/>
            <a:ext cx="16323470" cy="142875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rmAutofit fontScale="100000" lnSpcReduction="0"/>
          </a:bodyPr>
          <a:lstStyle/>
          <a:p>
            <a:pPr/>
            <a:r>
              <a:t>Slide Title</a:t>
            </a:r>
          </a:p>
        </p:txBody>
      </p:sp>
      <p:sp>
        <p:nvSpPr>
          <p:cNvPr id="3" name="Slide Number"/>
          <p:cNvSpPr txBox="1"/>
          <p:nvPr>
            <p:ph type="sldNum" sz="quarter" idx="2"/>
          </p:nvPr>
        </p:nvSpPr>
        <p:spPr>
          <a:xfrm>
            <a:off x="23126700" y="12445999"/>
            <a:ext cx="452146" cy="452909"/>
          </a:xfrm>
          <a:prstGeom prst="rect">
            <a:avLst/>
          </a:prstGeom>
          <a:ln w="12700">
            <a:miter lim="400000"/>
          </a:ln>
        </p:spPr>
        <p:txBody>
          <a:bodyPr wrap="none" lIns="71437" tIns="71437" rIns="71437" bIns="71437" anchor="b">
            <a:spAutoFit/>
          </a:bodyPr>
          <a:lstStyle>
            <a:lvl1pPr defTabSz="821531">
              <a:defRPr sz="2100"/>
            </a:lvl1pPr>
          </a:lstStyle>
          <a:p>
            <a:pPr/>
            <a:fld id="{86CB4B4D-7CA3-9044-876B-883B54F8677D}" type="slidenum"/>
          </a:p>
        </p:txBody>
      </p:sp>
      <p:sp>
        <p:nvSpPr>
          <p:cNvPr id="4" name="Body Level One…"/>
          <p:cNvSpPr txBox="1"/>
          <p:nvPr>
            <p:ph type="body" idx="1" hasCustomPrompt="1"/>
          </p:nvPr>
        </p:nvSpPr>
        <p:spPr>
          <a:xfrm>
            <a:off x="4030265" y="4161234"/>
            <a:ext cx="16323470" cy="85725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rmAutofit fontScale="100000" lnSpcReduction="0"/>
          </a:bodyPr>
          <a:lstStyle/>
          <a:p>
            <a:pPr/>
            <a:r>
              <a:t>Slide bullet text</a:t>
            </a:r>
          </a:p>
          <a:p>
            <a:pPr lvl="1"/>
            <a:r>
              <a:t/>
            </a:r>
          </a:p>
          <a:p>
            <a:pPr lvl="2"/>
            <a:r>
              <a:t/>
            </a:r>
          </a:p>
          <a:p>
            <a:pPr lvl="3"/>
            <a:r>
              <a:t/>
            </a:r>
          </a:p>
          <a:p>
            <a:pPr lvl="4"/>
            <a:r>
              <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transition xmlns:p14="http://schemas.microsoft.com/office/powerpoint/2010/main" spd="med" advClick="1"/>
  <p:txStyles>
    <p:titleStyle>
      <a:lvl1pPr marL="0" marR="0" indent="0" algn="l" defTabSz="2438339" rtl="0" latinLnBrk="0">
        <a:lnSpc>
          <a:spcPct val="120000"/>
        </a:lnSpc>
        <a:spcBef>
          <a:spcPts val="0"/>
        </a:spcBef>
        <a:spcAft>
          <a:spcPts val="0"/>
        </a:spcAft>
        <a:buClrTx/>
        <a:buSzTx/>
        <a:buFontTx/>
        <a:buNone/>
        <a:tabLst/>
        <a:defRPr b="1" baseline="0" cap="none" i="0" spc="-144" strike="noStrike" sz="7200" u="none">
          <a:solidFill>
            <a:srgbClr val="000000"/>
          </a:solidFill>
          <a:uFillTx/>
          <a:latin typeface="+mn-lt"/>
          <a:ea typeface="+mn-ea"/>
          <a:cs typeface="+mn-cs"/>
          <a:sym typeface="Helvetica Neue"/>
        </a:defRPr>
      </a:lvl1pPr>
      <a:lvl2pPr marL="0" marR="0" indent="457200" algn="l" defTabSz="2438339" rtl="0" latinLnBrk="0">
        <a:lnSpc>
          <a:spcPct val="120000"/>
        </a:lnSpc>
        <a:spcBef>
          <a:spcPts val="0"/>
        </a:spcBef>
        <a:spcAft>
          <a:spcPts val="0"/>
        </a:spcAft>
        <a:buClrTx/>
        <a:buSzTx/>
        <a:buFontTx/>
        <a:buNone/>
        <a:tabLst/>
        <a:defRPr b="1" baseline="0" cap="none" i="0" spc="-144" strike="noStrike" sz="7200" u="none">
          <a:solidFill>
            <a:srgbClr val="000000"/>
          </a:solidFill>
          <a:uFillTx/>
          <a:latin typeface="+mn-lt"/>
          <a:ea typeface="+mn-ea"/>
          <a:cs typeface="+mn-cs"/>
          <a:sym typeface="Helvetica Neue"/>
        </a:defRPr>
      </a:lvl2pPr>
      <a:lvl3pPr marL="0" marR="0" indent="914400" algn="l" defTabSz="2438339" rtl="0" latinLnBrk="0">
        <a:lnSpc>
          <a:spcPct val="120000"/>
        </a:lnSpc>
        <a:spcBef>
          <a:spcPts val="0"/>
        </a:spcBef>
        <a:spcAft>
          <a:spcPts val="0"/>
        </a:spcAft>
        <a:buClrTx/>
        <a:buSzTx/>
        <a:buFontTx/>
        <a:buNone/>
        <a:tabLst/>
        <a:defRPr b="1" baseline="0" cap="none" i="0" spc="-144" strike="noStrike" sz="7200" u="none">
          <a:solidFill>
            <a:srgbClr val="000000"/>
          </a:solidFill>
          <a:uFillTx/>
          <a:latin typeface="+mn-lt"/>
          <a:ea typeface="+mn-ea"/>
          <a:cs typeface="+mn-cs"/>
          <a:sym typeface="Helvetica Neue"/>
        </a:defRPr>
      </a:lvl3pPr>
      <a:lvl4pPr marL="0" marR="0" indent="1371600" algn="l" defTabSz="2438339" rtl="0" latinLnBrk="0">
        <a:lnSpc>
          <a:spcPct val="120000"/>
        </a:lnSpc>
        <a:spcBef>
          <a:spcPts val="0"/>
        </a:spcBef>
        <a:spcAft>
          <a:spcPts val="0"/>
        </a:spcAft>
        <a:buClrTx/>
        <a:buSzTx/>
        <a:buFontTx/>
        <a:buNone/>
        <a:tabLst/>
        <a:defRPr b="1" baseline="0" cap="none" i="0" spc="-144" strike="noStrike" sz="7200" u="none">
          <a:solidFill>
            <a:srgbClr val="000000"/>
          </a:solidFill>
          <a:uFillTx/>
          <a:latin typeface="+mn-lt"/>
          <a:ea typeface="+mn-ea"/>
          <a:cs typeface="+mn-cs"/>
          <a:sym typeface="Helvetica Neue"/>
        </a:defRPr>
      </a:lvl4pPr>
      <a:lvl5pPr marL="0" marR="0" indent="1828800" algn="l" defTabSz="2438339" rtl="0" latinLnBrk="0">
        <a:lnSpc>
          <a:spcPct val="120000"/>
        </a:lnSpc>
        <a:spcBef>
          <a:spcPts val="0"/>
        </a:spcBef>
        <a:spcAft>
          <a:spcPts val="0"/>
        </a:spcAft>
        <a:buClrTx/>
        <a:buSzTx/>
        <a:buFontTx/>
        <a:buNone/>
        <a:tabLst/>
        <a:defRPr b="1" baseline="0" cap="none" i="0" spc="-144" strike="noStrike" sz="7200" u="none">
          <a:solidFill>
            <a:srgbClr val="000000"/>
          </a:solidFill>
          <a:uFillTx/>
          <a:latin typeface="+mn-lt"/>
          <a:ea typeface="+mn-ea"/>
          <a:cs typeface="+mn-cs"/>
          <a:sym typeface="Helvetica Neue"/>
        </a:defRPr>
      </a:lvl5pPr>
      <a:lvl6pPr marL="0" marR="0" indent="2286000" algn="l" defTabSz="2438339" rtl="0" latinLnBrk="0">
        <a:lnSpc>
          <a:spcPct val="120000"/>
        </a:lnSpc>
        <a:spcBef>
          <a:spcPts val="0"/>
        </a:spcBef>
        <a:spcAft>
          <a:spcPts val="0"/>
        </a:spcAft>
        <a:buClrTx/>
        <a:buSzTx/>
        <a:buFontTx/>
        <a:buNone/>
        <a:tabLst/>
        <a:defRPr b="1" baseline="0" cap="none" i="0" spc="-144" strike="noStrike" sz="7200" u="none">
          <a:solidFill>
            <a:srgbClr val="000000"/>
          </a:solidFill>
          <a:uFillTx/>
          <a:latin typeface="+mn-lt"/>
          <a:ea typeface="+mn-ea"/>
          <a:cs typeface="+mn-cs"/>
          <a:sym typeface="Helvetica Neue"/>
        </a:defRPr>
      </a:lvl6pPr>
      <a:lvl7pPr marL="0" marR="0" indent="2743200" algn="l" defTabSz="2438339" rtl="0" latinLnBrk="0">
        <a:lnSpc>
          <a:spcPct val="120000"/>
        </a:lnSpc>
        <a:spcBef>
          <a:spcPts val="0"/>
        </a:spcBef>
        <a:spcAft>
          <a:spcPts val="0"/>
        </a:spcAft>
        <a:buClrTx/>
        <a:buSzTx/>
        <a:buFontTx/>
        <a:buNone/>
        <a:tabLst/>
        <a:defRPr b="1" baseline="0" cap="none" i="0" spc="-144" strike="noStrike" sz="7200" u="none">
          <a:solidFill>
            <a:srgbClr val="000000"/>
          </a:solidFill>
          <a:uFillTx/>
          <a:latin typeface="+mn-lt"/>
          <a:ea typeface="+mn-ea"/>
          <a:cs typeface="+mn-cs"/>
          <a:sym typeface="Helvetica Neue"/>
        </a:defRPr>
      </a:lvl7pPr>
      <a:lvl8pPr marL="0" marR="0" indent="3200400" algn="l" defTabSz="2438339" rtl="0" latinLnBrk="0">
        <a:lnSpc>
          <a:spcPct val="120000"/>
        </a:lnSpc>
        <a:spcBef>
          <a:spcPts val="0"/>
        </a:spcBef>
        <a:spcAft>
          <a:spcPts val="0"/>
        </a:spcAft>
        <a:buClrTx/>
        <a:buSzTx/>
        <a:buFontTx/>
        <a:buNone/>
        <a:tabLst/>
        <a:defRPr b="1" baseline="0" cap="none" i="0" spc="-144" strike="noStrike" sz="7200" u="none">
          <a:solidFill>
            <a:srgbClr val="000000"/>
          </a:solidFill>
          <a:uFillTx/>
          <a:latin typeface="+mn-lt"/>
          <a:ea typeface="+mn-ea"/>
          <a:cs typeface="+mn-cs"/>
          <a:sym typeface="Helvetica Neue"/>
        </a:defRPr>
      </a:lvl8pPr>
      <a:lvl9pPr marL="0" marR="0" indent="3657600" algn="l" defTabSz="2438339" rtl="0" latinLnBrk="0">
        <a:lnSpc>
          <a:spcPct val="120000"/>
        </a:lnSpc>
        <a:spcBef>
          <a:spcPts val="0"/>
        </a:spcBef>
        <a:spcAft>
          <a:spcPts val="0"/>
        </a:spcAft>
        <a:buClrTx/>
        <a:buSzTx/>
        <a:buFontTx/>
        <a:buNone/>
        <a:tabLst/>
        <a:defRPr b="1" baseline="0" cap="none" i="0" spc="-144" strike="noStrike" sz="7200" u="none">
          <a:solidFill>
            <a:srgbClr val="000000"/>
          </a:solidFill>
          <a:uFillTx/>
          <a:latin typeface="+mn-lt"/>
          <a:ea typeface="+mn-ea"/>
          <a:cs typeface="+mn-cs"/>
          <a:sym typeface="Helvetica Neue"/>
        </a:defRPr>
      </a:lvl9pPr>
    </p:titleStyle>
    <p:bodyStyle>
      <a:lvl1pPr marL="217714" marR="0" indent="-217714" algn="l" defTabSz="825500" rtl="0" latinLnBrk="0">
        <a:lnSpc>
          <a:spcPts val="3200"/>
        </a:lnSpc>
        <a:spcBef>
          <a:spcPts val="1700"/>
        </a:spcBef>
        <a:spcAft>
          <a:spcPts val="0"/>
        </a:spcAft>
        <a:buClr>
          <a:srgbClr val="000000"/>
        </a:buClr>
        <a:buSzPct val="100000"/>
        <a:buFontTx/>
        <a:buChar char="•"/>
        <a:tabLst/>
        <a:defRPr b="0" baseline="0" cap="none" i="0" spc="0" strike="noStrike" sz="2400" u="none">
          <a:solidFill>
            <a:srgbClr val="000000"/>
          </a:solidFill>
          <a:uFillTx/>
          <a:latin typeface="+mn-lt"/>
          <a:ea typeface="+mn-ea"/>
          <a:cs typeface="+mn-cs"/>
          <a:sym typeface="Helvetica Neue"/>
        </a:defRPr>
      </a:lvl1pPr>
      <a:lvl2pPr marL="838200" marR="0" indent="-279400" algn="l" defTabSz="825500" rtl="0" latinLnBrk="0">
        <a:lnSpc>
          <a:spcPts val="3200"/>
        </a:lnSpc>
        <a:spcBef>
          <a:spcPts val="1700"/>
        </a:spcBef>
        <a:spcAft>
          <a:spcPts val="0"/>
        </a:spcAft>
        <a:buClr>
          <a:srgbClr val="000000"/>
        </a:buClr>
        <a:buSzPct val="100000"/>
        <a:buFontTx/>
        <a:buChar char="•"/>
        <a:tabLst/>
        <a:defRPr b="0" baseline="0" cap="none" i="0" spc="0" strike="noStrike" sz="2400" u="none">
          <a:solidFill>
            <a:srgbClr val="000000"/>
          </a:solidFill>
          <a:uFillTx/>
          <a:latin typeface="+mn-lt"/>
          <a:ea typeface="+mn-ea"/>
          <a:cs typeface="+mn-cs"/>
          <a:sym typeface="Helvetica Neue"/>
        </a:defRPr>
      </a:lvl2pPr>
      <a:lvl3pPr marL="1397000" marR="0" indent="-279400" algn="l" defTabSz="825500" rtl="0" latinLnBrk="0">
        <a:lnSpc>
          <a:spcPts val="3200"/>
        </a:lnSpc>
        <a:spcBef>
          <a:spcPts val="1700"/>
        </a:spcBef>
        <a:spcAft>
          <a:spcPts val="0"/>
        </a:spcAft>
        <a:buClr>
          <a:srgbClr val="000000"/>
        </a:buClr>
        <a:buSzPct val="100000"/>
        <a:buFontTx/>
        <a:buChar char="•"/>
        <a:tabLst/>
        <a:defRPr b="0" baseline="0" cap="none" i="0" spc="0" strike="noStrike" sz="2400" u="none">
          <a:solidFill>
            <a:srgbClr val="000000"/>
          </a:solidFill>
          <a:uFillTx/>
          <a:latin typeface="+mn-lt"/>
          <a:ea typeface="+mn-ea"/>
          <a:cs typeface="+mn-cs"/>
          <a:sym typeface="Helvetica Neue"/>
        </a:defRPr>
      </a:lvl3pPr>
      <a:lvl4pPr marL="1955800" marR="0" indent="-279400" algn="l" defTabSz="825500" rtl="0" latinLnBrk="0">
        <a:lnSpc>
          <a:spcPts val="3200"/>
        </a:lnSpc>
        <a:spcBef>
          <a:spcPts val="1700"/>
        </a:spcBef>
        <a:spcAft>
          <a:spcPts val="0"/>
        </a:spcAft>
        <a:buClr>
          <a:srgbClr val="000000"/>
        </a:buClr>
        <a:buSzPct val="100000"/>
        <a:buFontTx/>
        <a:buChar char="•"/>
        <a:tabLst/>
        <a:defRPr b="0" baseline="0" cap="none" i="0" spc="0" strike="noStrike" sz="2400" u="none">
          <a:solidFill>
            <a:srgbClr val="000000"/>
          </a:solidFill>
          <a:uFillTx/>
          <a:latin typeface="+mn-lt"/>
          <a:ea typeface="+mn-ea"/>
          <a:cs typeface="+mn-cs"/>
          <a:sym typeface="Helvetica Neue"/>
        </a:defRPr>
      </a:lvl4pPr>
      <a:lvl5pPr marL="2514600" marR="0" indent="-279400" algn="l" defTabSz="825500" rtl="0" latinLnBrk="0">
        <a:lnSpc>
          <a:spcPts val="3200"/>
        </a:lnSpc>
        <a:spcBef>
          <a:spcPts val="1700"/>
        </a:spcBef>
        <a:spcAft>
          <a:spcPts val="0"/>
        </a:spcAft>
        <a:buClr>
          <a:srgbClr val="000000"/>
        </a:buClr>
        <a:buSzPct val="100000"/>
        <a:buFontTx/>
        <a:buChar char="•"/>
        <a:tabLst/>
        <a:defRPr b="0" baseline="0" cap="none" i="0" spc="0" strike="noStrike" sz="2400" u="none">
          <a:solidFill>
            <a:srgbClr val="000000"/>
          </a:solidFill>
          <a:uFillTx/>
          <a:latin typeface="+mn-lt"/>
          <a:ea typeface="+mn-ea"/>
          <a:cs typeface="+mn-cs"/>
          <a:sym typeface="Helvetica Neue"/>
        </a:defRPr>
      </a:lvl5pPr>
      <a:lvl6pPr marL="3073400" marR="0" indent="-279400" algn="l" defTabSz="825500" rtl="0" latinLnBrk="0">
        <a:lnSpc>
          <a:spcPts val="3200"/>
        </a:lnSpc>
        <a:spcBef>
          <a:spcPts val="1700"/>
        </a:spcBef>
        <a:spcAft>
          <a:spcPts val="0"/>
        </a:spcAft>
        <a:buClr>
          <a:srgbClr val="000000"/>
        </a:buClr>
        <a:buSzPct val="100000"/>
        <a:buFontTx/>
        <a:buChar char="•"/>
        <a:tabLst/>
        <a:defRPr b="0" baseline="0" cap="none" i="0" spc="0" strike="noStrike" sz="2400" u="none">
          <a:solidFill>
            <a:srgbClr val="000000"/>
          </a:solidFill>
          <a:uFillTx/>
          <a:latin typeface="+mn-lt"/>
          <a:ea typeface="+mn-ea"/>
          <a:cs typeface="+mn-cs"/>
          <a:sym typeface="Helvetica Neue"/>
        </a:defRPr>
      </a:lvl6pPr>
      <a:lvl7pPr marL="3632200" marR="0" indent="-279400" algn="l" defTabSz="825500" rtl="0" latinLnBrk="0">
        <a:lnSpc>
          <a:spcPts val="3200"/>
        </a:lnSpc>
        <a:spcBef>
          <a:spcPts val="1700"/>
        </a:spcBef>
        <a:spcAft>
          <a:spcPts val="0"/>
        </a:spcAft>
        <a:buClr>
          <a:srgbClr val="000000"/>
        </a:buClr>
        <a:buSzPct val="100000"/>
        <a:buFontTx/>
        <a:buChar char="•"/>
        <a:tabLst/>
        <a:defRPr b="0" baseline="0" cap="none" i="0" spc="0" strike="noStrike" sz="2400" u="none">
          <a:solidFill>
            <a:srgbClr val="000000"/>
          </a:solidFill>
          <a:uFillTx/>
          <a:latin typeface="+mn-lt"/>
          <a:ea typeface="+mn-ea"/>
          <a:cs typeface="+mn-cs"/>
          <a:sym typeface="Helvetica Neue"/>
        </a:defRPr>
      </a:lvl7pPr>
      <a:lvl8pPr marL="4191000" marR="0" indent="-279400" algn="l" defTabSz="825500" rtl="0" latinLnBrk="0">
        <a:lnSpc>
          <a:spcPts val="3200"/>
        </a:lnSpc>
        <a:spcBef>
          <a:spcPts val="1700"/>
        </a:spcBef>
        <a:spcAft>
          <a:spcPts val="0"/>
        </a:spcAft>
        <a:buClr>
          <a:srgbClr val="000000"/>
        </a:buClr>
        <a:buSzPct val="100000"/>
        <a:buFontTx/>
        <a:buChar char="•"/>
        <a:tabLst/>
        <a:defRPr b="0" baseline="0" cap="none" i="0" spc="0" strike="noStrike" sz="2400" u="none">
          <a:solidFill>
            <a:srgbClr val="000000"/>
          </a:solidFill>
          <a:uFillTx/>
          <a:latin typeface="+mn-lt"/>
          <a:ea typeface="+mn-ea"/>
          <a:cs typeface="+mn-cs"/>
          <a:sym typeface="Helvetica Neue"/>
        </a:defRPr>
      </a:lvl8pPr>
      <a:lvl9pPr marL="4749800" marR="0" indent="-279400" algn="l" defTabSz="825500" rtl="0" latinLnBrk="0">
        <a:lnSpc>
          <a:spcPts val="3200"/>
        </a:lnSpc>
        <a:spcBef>
          <a:spcPts val="1700"/>
        </a:spcBef>
        <a:spcAft>
          <a:spcPts val="0"/>
        </a:spcAft>
        <a:buClr>
          <a:srgbClr val="000000"/>
        </a:buClr>
        <a:buSzPct val="100000"/>
        <a:buFontTx/>
        <a:buChar char="•"/>
        <a:tabLst/>
        <a:defRPr b="0" baseline="0" cap="none" i="0" spc="0" strike="noStrike" sz="2400" u="none">
          <a:solidFill>
            <a:srgbClr val="000000"/>
          </a:solidFill>
          <a:uFillTx/>
          <a:latin typeface="+mn-lt"/>
          <a:ea typeface="+mn-ea"/>
          <a:cs typeface="+mn-cs"/>
          <a:sym typeface="Helvetica Neue"/>
        </a:defRPr>
      </a:lvl9pPr>
    </p:bodyStyle>
    <p:otherStyle>
      <a:lvl1pPr marL="0" marR="0" indent="0" algn="ctr" defTabSz="821531" rtl="0" latinLnBrk="0">
        <a:lnSpc>
          <a:spcPct val="100000"/>
        </a:lnSpc>
        <a:spcBef>
          <a:spcPts val="0"/>
        </a:spcBef>
        <a:spcAft>
          <a:spcPts val="0"/>
        </a:spcAft>
        <a:buClrTx/>
        <a:buSzTx/>
        <a:buFontTx/>
        <a:buNone/>
        <a:tabLst/>
        <a:defRPr b="0" baseline="0" cap="none" i="0" spc="0" strike="noStrike" sz="2100" u="none">
          <a:solidFill>
            <a:schemeClr val="tx1"/>
          </a:solidFill>
          <a:uFillTx/>
          <a:latin typeface="+mn-lt"/>
          <a:ea typeface="+mn-ea"/>
          <a:cs typeface="+mn-cs"/>
          <a:sym typeface="Helvetica Neue"/>
        </a:defRPr>
      </a:lvl1pPr>
      <a:lvl2pPr marL="0" marR="0" indent="457200" algn="ctr" defTabSz="821531" rtl="0" latinLnBrk="0">
        <a:lnSpc>
          <a:spcPct val="100000"/>
        </a:lnSpc>
        <a:spcBef>
          <a:spcPts val="0"/>
        </a:spcBef>
        <a:spcAft>
          <a:spcPts val="0"/>
        </a:spcAft>
        <a:buClrTx/>
        <a:buSzTx/>
        <a:buFontTx/>
        <a:buNone/>
        <a:tabLst/>
        <a:defRPr b="0" baseline="0" cap="none" i="0" spc="0" strike="noStrike" sz="2100" u="none">
          <a:solidFill>
            <a:schemeClr val="tx1"/>
          </a:solidFill>
          <a:uFillTx/>
          <a:latin typeface="+mn-lt"/>
          <a:ea typeface="+mn-ea"/>
          <a:cs typeface="+mn-cs"/>
          <a:sym typeface="Helvetica Neue"/>
        </a:defRPr>
      </a:lvl2pPr>
      <a:lvl3pPr marL="0" marR="0" indent="914400" algn="ctr" defTabSz="821531" rtl="0" latinLnBrk="0">
        <a:lnSpc>
          <a:spcPct val="100000"/>
        </a:lnSpc>
        <a:spcBef>
          <a:spcPts val="0"/>
        </a:spcBef>
        <a:spcAft>
          <a:spcPts val="0"/>
        </a:spcAft>
        <a:buClrTx/>
        <a:buSzTx/>
        <a:buFontTx/>
        <a:buNone/>
        <a:tabLst/>
        <a:defRPr b="0" baseline="0" cap="none" i="0" spc="0" strike="noStrike" sz="2100" u="none">
          <a:solidFill>
            <a:schemeClr val="tx1"/>
          </a:solidFill>
          <a:uFillTx/>
          <a:latin typeface="+mn-lt"/>
          <a:ea typeface="+mn-ea"/>
          <a:cs typeface="+mn-cs"/>
          <a:sym typeface="Helvetica Neue"/>
        </a:defRPr>
      </a:lvl3pPr>
      <a:lvl4pPr marL="0" marR="0" indent="1371600" algn="ctr" defTabSz="821531" rtl="0" latinLnBrk="0">
        <a:lnSpc>
          <a:spcPct val="100000"/>
        </a:lnSpc>
        <a:spcBef>
          <a:spcPts val="0"/>
        </a:spcBef>
        <a:spcAft>
          <a:spcPts val="0"/>
        </a:spcAft>
        <a:buClrTx/>
        <a:buSzTx/>
        <a:buFontTx/>
        <a:buNone/>
        <a:tabLst/>
        <a:defRPr b="0" baseline="0" cap="none" i="0" spc="0" strike="noStrike" sz="2100" u="none">
          <a:solidFill>
            <a:schemeClr val="tx1"/>
          </a:solidFill>
          <a:uFillTx/>
          <a:latin typeface="+mn-lt"/>
          <a:ea typeface="+mn-ea"/>
          <a:cs typeface="+mn-cs"/>
          <a:sym typeface="Helvetica Neue"/>
        </a:defRPr>
      </a:lvl4pPr>
      <a:lvl5pPr marL="0" marR="0" indent="1828800" algn="ctr" defTabSz="821531" rtl="0" latinLnBrk="0">
        <a:lnSpc>
          <a:spcPct val="100000"/>
        </a:lnSpc>
        <a:spcBef>
          <a:spcPts val="0"/>
        </a:spcBef>
        <a:spcAft>
          <a:spcPts val="0"/>
        </a:spcAft>
        <a:buClrTx/>
        <a:buSzTx/>
        <a:buFontTx/>
        <a:buNone/>
        <a:tabLst/>
        <a:defRPr b="0" baseline="0" cap="none" i="0" spc="0" strike="noStrike" sz="2100" u="none">
          <a:solidFill>
            <a:schemeClr val="tx1"/>
          </a:solidFill>
          <a:uFillTx/>
          <a:latin typeface="+mn-lt"/>
          <a:ea typeface="+mn-ea"/>
          <a:cs typeface="+mn-cs"/>
          <a:sym typeface="Helvetica Neue"/>
        </a:defRPr>
      </a:lvl5pPr>
      <a:lvl6pPr marL="0" marR="0" indent="2286000" algn="ctr" defTabSz="821531" rtl="0" latinLnBrk="0">
        <a:lnSpc>
          <a:spcPct val="100000"/>
        </a:lnSpc>
        <a:spcBef>
          <a:spcPts val="0"/>
        </a:spcBef>
        <a:spcAft>
          <a:spcPts val="0"/>
        </a:spcAft>
        <a:buClrTx/>
        <a:buSzTx/>
        <a:buFontTx/>
        <a:buNone/>
        <a:tabLst/>
        <a:defRPr b="0" baseline="0" cap="none" i="0" spc="0" strike="noStrike" sz="2100" u="none">
          <a:solidFill>
            <a:schemeClr val="tx1"/>
          </a:solidFill>
          <a:uFillTx/>
          <a:latin typeface="+mn-lt"/>
          <a:ea typeface="+mn-ea"/>
          <a:cs typeface="+mn-cs"/>
          <a:sym typeface="Helvetica Neue"/>
        </a:defRPr>
      </a:lvl6pPr>
      <a:lvl7pPr marL="0" marR="0" indent="2743200" algn="ctr" defTabSz="821531" rtl="0" latinLnBrk="0">
        <a:lnSpc>
          <a:spcPct val="100000"/>
        </a:lnSpc>
        <a:spcBef>
          <a:spcPts val="0"/>
        </a:spcBef>
        <a:spcAft>
          <a:spcPts val="0"/>
        </a:spcAft>
        <a:buClrTx/>
        <a:buSzTx/>
        <a:buFontTx/>
        <a:buNone/>
        <a:tabLst/>
        <a:defRPr b="0" baseline="0" cap="none" i="0" spc="0" strike="noStrike" sz="2100" u="none">
          <a:solidFill>
            <a:schemeClr val="tx1"/>
          </a:solidFill>
          <a:uFillTx/>
          <a:latin typeface="+mn-lt"/>
          <a:ea typeface="+mn-ea"/>
          <a:cs typeface="+mn-cs"/>
          <a:sym typeface="Helvetica Neue"/>
        </a:defRPr>
      </a:lvl7pPr>
      <a:lvl8pPr marL="0" marR="0" indent="3200400" algn="ctr" defTabSz="821531" rtl="0" latinLnBrk="0">
        <a:lnSpc>
          <a:spcPct val="100000"/>
        </a:lnSpc>
        <a:spcBef>
          <a:spcPts val="0"/>
        </a:spcBef>
        <a:spcAft>
          <a:spcPts val="0"/>
        </a:spcAft>
        <a:buClrTx/>
        <a:buSzTx/>
        <a:buFontTx/>
        <a:buNone/>
        <a:tabLst/>
        <a:defRPr b="0" baseline="0" cap="none" i="0" spc="0" strike="noStrike" sz="2100" u="none">
          <a:solidFill>
            <a:schemeClr val="tx1"/>
          </a:solidFill>
          <a:uFillTx/>
          <a:latin typeface="+mn-lt"/>
          <a:ea typeface="+mn-ea"/>
          <a:cs typeface="+mn-cs"/>
          <a:sym typeface="Helvetica Neue"/>
        </a:defRPr>
      </a:lvl8pPr>
      <a:lvl9pPr marL="0" marR="0" indent="3657600" algn="ctr" defTabSz="821531" rtl="0" latinLnBrk="0">
        <a:lnSpc>
          <a:spcPct val="100000"/>
        </a:lnSpc>
        <a:spcBef>
          <a:spcPts val="0"/>
        </a:spcBef>
        <a:spcAft>
          <a:spcPts val="0"/>
        </a:spcAft>
        <a:buClrTx/>
        <a:buSzTx/>
        <a:buFontTx/>
        <a:buNone/>
        <a:tabLst/>
        <a:defRPr b="0" baseline="0" cap="none" i="0" spc="0" strike="noStrike" sz="21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5.png"/><Relationship Id="rId3" Type="http://schemas.openxmlformats.org/officeDocument/2006/relationships/image" Target="../media/image16.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3.xml"/></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5.png"/></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12.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117.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05.png"/></Relationships>

</file>

<file path=ppt/slides/_rels/slide118.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119.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06.png"/><Relationship Id="rId3" Type="http://schemas.openxmlformats.org/officeDocument/2006/relationships/image" Target="../media/image10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s>

</file>

<file path=ppt/slides/_rels/slide120.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121.xml.rels><?xml version="1.0" encoding="UTF-8"?>
<Relationships xmlns="http://schemas.openxmlformats.org/package/2006/relationships"><Relationship Id="rId1" Type="http://schemas.openxmlformats.org/officeDocument/2006/relationships/slideLayout" Target="../slideLayouts/slideLayout19.xml"/></Relationships>

</file>

<file path=ppt/slides/_rels/slide122.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07.png"/></Relationships>

</file>

<file path=ppt/slides/_rels/slide123.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08.png"/></Relationships>

</file>

<file path=ppt/slides/_rels/slide124.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08.png"/></Relationships>

</file>

<file path=ppt/slides/_rels/slide125.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08.png"/></Relationships>

</file>

<file path=ppt/slides/_rels/slide12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eveloper.apple.com/learn/curriculum" TargetMode="External"/><Relationship Id="rId3" Type="http://schemas.openxmlformats.org/officeDocument/2006/relationships/hyperlink" Target="http://apple.co/developinswiftappshowcaseguide" TargetMode="External"/><Relationship Id="rId4" Type="http://schemas.openxmlformats.org/officeDocument/2006/relationships/hyperlink" Target="http://apple.co/swiftcodingclubxcode" TargetMode="External"/><Relationship Id="rId5" Type="http://schemas.openxmlformats.org/officeDocument/2006/relationships/image" Target="../media/image109.png"/><Relationship Id="rId6" Type="http://schemas.openxmlformats.org/officeDocument/2006/relationships/image" Target="../media/image110.png"/></Relationships>

</file>

<file path=ppt/slides/_rels/slide12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Relationship Id="rId3" Type="http://schemas.openxmlformats.org/officeDocument/2006/relationships/image" Target="../media/image2.tif"/></Relationships>

</file>

<file path=ppt/slides/_rels/slide2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1.jpeg"/><Relationship Id="rId5" Type="http://schemas.openxmlformats.org/officeDocument/2006/relationships/image" Target="../media/image38.png"/><Relationship Id="rId6" Type="http://schemas.openxmlformats.org/officeDocument/2006/relationships/image" Target="../media/image24.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5.png"/><Relationship Id="rId9" Type="http://schemas.openxmlformats.org/officeDocument/2006/relationships/image" Target="../media/image46.png"/><Relationship Id="rId10" Type="http://schemas.openxmlformats.org/officeDocument/2006/relationships/image" Target="../media/image47.png"/><Relationship Id="rId11" Type="http://schemas.openxmlformats.org/officeDocument/2006/relationships/image" Target="../media/image48.png"/><Relationship Id="rId12" Type="http://schemas.openxmlformats.org/officeDocument/2006/relationships/image" Target="../media/image49.png"/><Relationship Id="rId13" Type="http://schemas.openxmlformats.org/officeDocument/2006/relationships/image" Target="../media/image50.png"/><Relationship Id="rId14" Type="http://schemas.openxmlformats.org/officeDocument/2006/relationships/image" Target="../media/image51.png"/><Relationship Id="rId15" Type="http://schemas.openxmlformats.org/officeDocument/2006/relationships/image" Target="../media/image52.png"/><Relationship Id="rId16" Type="http://schemas.openxmlformats.org/officeDocument/2006/relationships/image" Target="../media/image53.png"/><Relationship Id="rId17" Type="http://schemas.openxmlformats.org/officeDocument/2006/relationships/image" Target="../media/image54.png"/><Relationship Id="rId18" Type="http://schemas.openxmlformats.org/officeDocument/2006/relationships/hyperlink" Target="https://developer.apple.com/design/human-interface-guidelines/ios" TargetMode="External"/></Relationships>

</file>

<file path=ppt/slides/_rels/slide24.xml.rels><?xml version="1.0" encoding="UTF-8"?>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60.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61.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62.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Relationship Id="rId3" Type="http://schemas.openxmlformats.org/officeDocument/2006/relationships/image" Target="../media/image17.png"/><Relationship Id="rId4" Type="http://schemas.openxmlformats.org/officeDocument/2006/relationships/image" Target="../media/image14.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23.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63.png"/><Relationship Id="rId3" Type="http://schemas.openxmlformats.org/officeDocument/2006/relationships/image" Target="../media/image64.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65.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65.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66.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23.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67.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Relationship Id="rId3" Type="http://schemas.openxmlformats.org/officeDocument/2006/relationships/hyperlink" Target="https://apps.apple.com/us/app/swift-playgrounds/id1496833156?mt=12" TargetMode="External"/><Relationship Id="rId4" Type="http://schemas.openxmlformats.org/officeDocument/2006/relationships/hyperlink" Target="mailto:education-static.apple.com/coding-club-kit/xcode-prototype.key" TargetMode="External"/><Relationship Id="rId5" Type="http://schemas.openxmlformats.org/officeDocument/2006/relationships/hyperlink" Target="mailto:https://devimages-cdn.apple.com/design/resources/download/iOS-13-Keynote.dmg" TargetMode="External"/><Relationship Id="rId6" Type="http://schemas.openxmlformats.org/officeDocument/2006/relationships/image" Target="../media/image3.tif"/><Relationship Id="rId7" Type="http://schemas.openxmlformats.org/officeDocument/2006/relationships/image" Target="../media/image14.png"/><Relationship Id="rId8" Type="http://schemas.openxmlformats.org/officeDocument/2006/relationships/image" Target="../media/image18.png"/><Relationship Id="rId9" Type="http://schemas.openxmlformats.org/officeDocument/2006/relationships/hyperlink" Target="http://education-static.apple.com/coding-club-kit/xcode-prototype.key" TargetMode="External"/><Relationship Id="rId10" Type="http://schemas.openxmlformats.org/officeDocument/2006/relationships/hyperlink" Target="https://devimages-cdn.apple.com/design/resources/download/iOS-13-Keynote.dmg" TargetMode="External"/><Relationship Id="rId11" Type="http://schemas.openxmlformats.org/officeDocument/2006/relationships/hyperlink" Target="https://apps.apple.com/us/app/swift-playgrounds/id1496833156?mt=12&amp;itscg=edu&amp;itsct=dis_xcode12app_sc22_na_enus" TargetMode="External"/></Relationships>

</file>

<file path=ppt/slides/_rels/slide40.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67.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68.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69.png"/><Relationship Id="rId3" Type="http://schemas.openxmlformats.org/officeDocument/2006/relationships/image" Target="../media/image70.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23.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24.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24.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71.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5.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76.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23.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slide" Target="slide8.xml"/><Relationship Id="rId8" Type="http://schemas.openxmlformats.org/officeDocument/2006/relationships/slide" Target="slide9.xml"/><Relationship Id="rId9" Type="http://schemas.openxmlformats.org/officeDocument/2006/relationships/slide" Target="slide14.xml"/><Relationship Id="rId10" Type="http://schemas.openxmlformats.org/officeDocument/2006/relationships/slide" Target="slide16.xml"/><Relationship Id="rId11" Type="http://schemas.openxmlformats.org/officeDocument/2006/relationships/slide" Target="slide17.xml"/><Relationship Id="rId12" Type="http://schemas.openxmlformats.org/officeDocument/2006/relationships/slide" Target="slide19.xml"/><Relationship Id="rId13" Type="http://schemas.openxmlformats.org/officeDocument/2006/relationships/slide" Target="slide20.xml"/><Relationship Id="rId14" Type="http://schemas.openxmlformats.org/officeDocument/2006/relationships/slide" Target="slide22.xml"/><Relationship Id="rId15" Type="http://schemas.openxmlformats.org/officeDocument/2006/relationships/slide" Target="slide23.xml"/><Relationship Id="rId16" Type="http://schemas.openxmlformats.org/officeDocument/2006/relationships/slide" Target="slide29.xml"/><Relationship Id="rId17" Type="http://schemas.openxmlformats.org/officeDocument/2006/relationships/slide" Target="slide30.xml"/><Relationship Id="rId18" Type="http://schemas.openxmlformats.org/officeDocument/2006/relationships/slide" Target="slide36.xml"/><Relationship Id="rId19" Type="http://schemas.openxmlformats.org/officeDocument/2006/relationships/slide" Target="slide42.xml"/><Relationship Id="rId20" Type="http://schemas.openxmlformats.org/officeDocument/2006/relationships/slide" Target="slide43.xml"/><Relationship Id="rId21" Type="http://schemas.openxmlformats.org/officeDocument/2006/relationships/slide" Target="slide45.xml"/><Relationship Id="rId22" Type="http://schemas.openxmlformats.org/officeDocument/2006/relationships/slide" Target="slide47.xml"/><Relationship Id="rId23" Type="http://schemas.openxmlformats.org/officeDocument/2006/relationships/slide" Target="slide48.xml"/><Relationship Id="rId24" Type="http://schemas.openxmlformats.org/officeDocument/2006/relationships/slide" Target="slide55.xml"/><Relationship Id="rId25" Type="http://schemas.openxmlformats.org/officeDocument/2006/relationships/slide" Target="slide63.xml"/><Relationship Id="rId26" Type="http://schemas.openxmlformats.org/officeDocument/2006/relationships/slide" Target="slide66.xml"/><Relationship Id="rId27" Type="http://schemas.openxmlformats.org/officeDocument/2006/relationships/slide" Target="slide67.xml"/><Relationship Id="rId28" Type="http://schemas.openxmlformats.org/officeDocument/2006/relationships/slide" Target="slide70.xml"/><Relationship Id="rId29" Type="http://schemas.openxmlformats.org/officeDocument/2006/relationships/slide" Target="slide72.xml"/><Relationship Id="rId30" Type="http://schemas.openxmlformats.org/officeDocument/2006/relationships/slide" Target="slide74.xml"/><Relationship Id="rId31" Type="http://schemas.openxmlformats.org/officeDocument/2006/relationships/slide" Target="slide82.xml"/><Relationship Id="rId32" Type="http://schemas.openxmlformats.org/officeDocument/2006/relationships/slide" Target="slide83.xml"/><Relationship Id="rId33" Type="http://schemas.openxmlformats.org/officeDocument/2006/relationships/slide" Target="slide84.xml"/><Relationship Id="rId34" Type="http://schemas.openxmlformats.org/officeDocument/2006/relationships/slide" Target="slide85.xml"/><Relationship Id="rId35" Type="http://schemas.openxmlformats.org/officeDocument/2006/relationships/slide" Target="slide91.xml"/><Relationship Id="rId36" Type="http://schemas.openxmlformats.org/officeDocument/2006/relationships/slide" Target="slide92.xml"/><Relationship Id="rId37" Type="http://schemas.openxmlformats.org/officeDocument/2006/relationships/slide" Target="slide93.xml"/><Relationship Id="rId38" Type="http://schemas.openxmlformats.org/officeDocument/2006/relationships/slide" Target="slide95.xml"/><Relationship Id="rId39" Type="http://schemas.openxmlformats.org/officeDocument/2006/relationships/slide" Target="slide46.xml"/><Relationship Id="rId40" Type="http://schemas.openxmlformats.org/officeDocument/2006/relationships/slide" Target="slide98.xml"/><Relationship Id="rId41" Type="http://schemas.openxmlformats.org/officeDocument/2006/relationships/slide" Target="slide99.xml"/><Relationship Id="rId42" Type="http://schemas.openxmlformats.org/officeDocument/2006/relationships/slide" Target="slide101.xml"/><Relationship Id="rId43" Type="http://schemas.openxmlformats.org/officeDocument/2006/relationships/slide" Target="slide102.xml"/><Relationship Id="rId44" Type="http://schemas.openxmlformats.org/officeDocument/2006/relationships/slide" Target="slide105.xml"/><Relationship Id="rId45" Type="http://schemas.openxmlformats.org/officeDocument/2006/relationships/slide" Target="slide106.xml"/><Relationship Id="rId46" Type="http://schemas.openxmlformats.org/officeDocument/2006/relationships/slide" Target="slide108.xml"/><Relationship Id="rId47" Type="http://schemas.openxmlformats.org/officeDocument/2006/relationships/slide" Target="slide110.xml"/><Relationship Id="rId48" Type="http://schemas.openxmlformats.org/officeDocument/2006/relationships/slide" Target="slide111.xml"/><Relationship Id="rId49" Type="http://schemas.openxmlformats.org/officeDocument/2006/relationships/slide" Target="slide112.xml"/><Relationship Id="rId50" Type="http://schemas.openxmlformats.org/officeDocument/2006/relationships/slide" Target="slide113.xml"/><Relationship Id="rId51" Type="http://schemas.openxmlformats.org/officeDocument/2006/relationships/slide" Target="slide97.xml"/><Relationship Id="rId52" Type="http://schemas.openxmlformats.org/officeDocument/2006/relationships/slide" Target="slide114.xml"/><Relationship Id="rId53" Type="http://schemas.openxmlformats.org/officeDocument/2006/relationships/slide" Target="slide115.xml"/><Relationship Id="rId54" Type="http://schemas.openxmlformats.org/officeDocument/2006/relationships/slide" Target="slide117.xml"/><Relationship Id="rId55" Type="http://schemas.openxmlformats.org/officeDocument/2006/relationships/slide" Target="slide119.xml"/><Relationship Id="rId56" Type="http://schemas.openxmlformats.org/officeDocument/2006/relationships/slide" Target="slide121.xml"/><Relationship Id="rId57" Type="http://schemas.openxmlformats.org/officeDocument/2006/relationships/slide" Target="slide122.xml"/><Relationship Id="rId58" Type="http://schemas.openxmlformats.org/officeDocument/2006/relationships/slide" Target="slide123.xml"/><Relationship Id="rId59" Type="http://schemas.openxmlformats.org/officeDocument/2006/relationships/slide" Target="slide124.xml"/><Relationship Id="rId60" Type="http://schemas.openxmlformats.org/officeDocument/2006/relationships/slide" Target="slide125.xml"/><Relationship Id="rId61" Type="http://schemas.openxmlformats.org/officeDocument/2006/relationships/slide" Target="slide7.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77.png"/><Relationship Id="rId3" Type="http://schemas.openxmlformats.org/officeDocument/2006/relationships/image" Target="../media/image78.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79.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80.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81.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2.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83.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8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2.png"/><Relationship Id="rId3" Type="http://schemas.openxmlformats.org/officeDocument/2006/relationships/image" Target="../media/image85.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86.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2.png"/><Relationship Id="rId3" Type="http://schemas.openxmlformats.org/officeDocument/2006/relationships/image" Target="../media/image85.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87.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chart" Target="../charts/chart1.xml"/><Relationship Id="rId3" Type="http://schemas.openxmlformats.org/officeDocument/2006/relationships/image" Target="../media/image82.png"/><Relationship Id="rId4" Type="http://schemas.openxmlformats.org/officeDocument/2006/relationships/image" Target="../media/image88.png"/></Relationships>

</file>

<file path=ppt/slides/_rels/slide7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89.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23.xml"/></Relationships>

</file>

<file path=ppt/slides/_rels/slide77.xml.rels><?xml version="1.0" encoding="UTF-8"?>
<Relationships xmlns="http://schemas.openxmlformats.org/package/2006/relationships"><Relationship Id="rId1" Type="http://schemas.openxmlformats.org/officeDocument/2006/relationships/slideLayout" Target="../slideLayouts/slideLayout24.xml"/></Relationships>

</file>

<file path=ppt/slides/_rels/slide78.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90.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91.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92.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3.png"/><Relationship Id="rId3" Type="http://schemas.openxmlformats.org/officeDocument/2006/relationships/image" Target="../media/image94.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4.png"/><Relationship Id="rId3" Type="http://schemas.openxmlformats.org/officeDocument/2006/relationships/image" Target="../media/image95.png"/></Relationships>

</file>

<file path=ppt/slides/_rels/slide8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jpeg"/></Relationships>

</file>

<file path=ppt/slides/_rels/slide86.xml.rels><?xml version="1.0" encoding="UTF-8"?>
<Relationships xmlns="http://schemas.openxmlformats.org/package/2006/relationships"><Relationship Id="rId1" Type="http://schemas.openxmlformats.org/officeDocument/2006/relationships/slideLayout" Target="../slideLayouts/slideLayout23.xml"/></Relationships>

</file>

<file path=ppt/slides/_rels/slide87.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96.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97.png"/><Relationship Id="rId3" Type="http://schemas.openxmlformats.org/officeDocument/2006/relationships/image" Target="../media/image98.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99.png"/><Relationship Id="rId3" Type="http://schemas.openxmlformats.org/officeDocument/2006/relationships/image" Target="../media/image100.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01.png"/></Relationships>

</file>

<file path=ppt/slides/_rels/slide9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2.png"/></Relationships>

</file>

<file path=ppt/slides/_rels/slide92.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9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3.png"/></Relationships>

</file>

<file path=ppt/slides/_rels/slide9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95.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9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04.png"/></Relationships>

</file>

<file path=ppt/slides/_rels/slide97.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98.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63" name="Group"/>
          <p:cNvGrpSpPr/>
          <p:nvPr/>
        </p:nvGrpSpPr>
        <p:grpSpPr>
          <a:xfrm>
            <a:off x="-1" y="0"/>
            <a:ext cx="24384001" cy="14388913"/>
            <a:chOff x="0" y="0"/>
            <a:chExt cx="24384000" cy="14388912"/>
          </a:xfrm>
        </p:grpSpPr>
        <p:pic>
          <p:nvPicPr>
            <p:cNvPr id="360" name="04_DIS_AppDesignWorkbook_Lockup_020921.pdf" descr="04_DIS_AppDesignWorkbook_Lockup_020921.pdf"/>
            <p:cNvPicPr>
              <a:picLocks noChangeAspect="1"/>
            </p:cNvPicPr>
            <p:nvPr/>
          </p:nvPicPr>
          <p:blipFill>
            <a:blip r:embed="rId2">
              <a:extLst/>
            </a:blip>
            <a:stretch>
              <a:fillRect/>
            </a:stretch>
          </p:blipFill>
          <p:spPr>
            <a:xfrm>
              <a:off x="1526457" y="1326019"/>
              <a:ext cx="9160981" cy="1706881"/>
            </a:xfrm>
            <a:prstGeom prst="rect">
              <a:avLst/>
            </a:prstGeom>
            <a:ln w="12700" cap="flat">
              <a:noFill/>
              <a:miter lim="400000"/>
            </a:ln>
            <a:effectLst/>
          </p:spPr>
        </p:pic>
        <p:pic>
          <p:nvPicPr>
            <p:cNvPr id="361" name="AppDesignWorkbook_Abstract_Final_030121.png" descr="AppDesignWorkbook_Abstract_Final_030121.png"/>
            <p:cNvPicPr>
              <a:picLocks noChangeAspect="1"/>
            </p:cNvPicPr>
            <p:nvPr/>
          </p:nvPicPr>
          <p:blipFill>
            <a:blip r:embed="rId3">
              <a:extLst/>
            </a:blip>
            <a:srcRect l="0" t="2175" r="0" b="2175"/>
            <a:stretch>
              <a:fillRect/>
            </a:stretch>
          </p:blipFill>
          <p:spPr>
            <a:xfrm>
              <a:off x="6362133" y="3236505"/>
              <a:ext cx="11659639" cy="11152408"/>
            </a:xfrm>
            <a:prstGeom prst="rect">
              <a:avLst/>
            </a:prstGeom>
            <a:ln w="12700" cap="flat">
              <a:noFill/>
              <a:miter lim="400000"/>
            </a:ln>
            <a:effectLst/>
          </p:spPr>
        </p:pic>
        <p:sp>
          <p:nvSpPr>
            <p:cNvPr id="362" name="Rectangle"/>
            <p:cNvSpPr/>
            <p:nvPr/>
          </p:nvSpPr>
          <p:spPr>
            <a:xfrm>
              <a:off x="-1" y="-1"/>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4" name="In this exercise, you’ll:…"/>
          <p:cNvSpPr txBox="1"/>
          <p:nvPr>
            <p:ph type="body" idx="21"/>
          </p:nvPr>
        </p:nvSpPr>
        <p:spPr>
          <a:prstGeom prst="rect">
            <a:avLst/>
          </a:prstGeom>
        </p:spPr>
        <p:txBody>
          <a:bodyPr/>
          <a:lstStyle/>
          <a:p>
            <a:pPr marL="0" indent="0">
              <a:lnSpc>
                <a:spcPct val="110000"/>
              </a:lnSpc>
              <a:spcBef>
                <a:spcPts val="600"/>
              </a:spcBef>
              <a:buClrTx/>
              <a:buSzTx/>
              <a:buNone/>
              <a:defRPr sz="2100"/>
            </a:pPr>
            <a:r>
              <a:t>In this exercise, you’ll:</a:t>
            </a:r>
          </a:p>
          <a:p>
            <a:pPr marL="279400" indent="-279400">
              <a:lnSpc>
                <a:spcPct val="110000"/>
              </a:lnSpc>
              <a:spcBef>
                <a:spcPts val="600"/>
              </a:spcBef>
              <a:defRPr sz="2100"/>
            </a:pPr>
            <a:r>
              <a:t>Write your first line of code.</a:t>
            </a:r>
          </a:p>
          <a:p>
            <a:pPr marL="279400" indent="-279400">
              <a:lnSpc>
                <a:spcPct val="110000"/>
              </a:lnSpc>
              <a:spcBef>
                <a:spcPts val="600"/>
              </a:spcBef>
              <a:defRPr sz="2100"/>
            </a:pPr>
            <a:r>
              <a:t>Print a message to the console.</a:t>
            </a:r>
          </a:p>
        </p:txBody>
      </p:sp>
      <p:sp>
        <p:nvSpPr>
          <p:cNvPr id="465" name="Hello World!…"/>
          <p:cNvSpPr txBox="1"/>
          <p:nvPr>
            <p:ph type="body" idx="22"/>
          </p:nvPr>
        </p:nvSpPr>
        <p:spPr>
          <a:xfrm>
            <a:off x="8928100" y="4085857"/>
            <a:ext cx="12859881" cy="7203571"/>
          </a:xfrm>
          <a:prstGeom prst="rect">
            <a:avLst/>
          </a:prstGeom>
        </p:spPr>
        <p:txBody>
          <a:bodyPr/>
          <a:lstStyle/>
          <a:p>
            <a:pPr marL="0" indent="0" defTabSz="2438339">
              <a:lnSpc>
                <a:spcPct val="120000"/>
              </a:lnSpc>
              <a:spcBef>
                <a:spcPts val="0"/>
              </a:spcBef>
              <a:buClrTx/>
              <a:buSzTx/>
              <a:buNone/>
              <a:defRPr b="1" spc="-104" sz="5200"/>
            </a:pPr>
            <a:r>
              <a:t>Hello World!</a:t>
            </a:r>
          </a:p>
          <a:p>
            <a:pPr marL="0" indent="0">
              <a:buClrTx/>
              <a:buSzTx/>
              <a:buNone/>
            </a:pPr>
            <a:r>
              <a:t>You’re using the App Design Workbook because you have an idea that you want to turn into an app. But design isn’t the whole story; every app is built with code. The design and code of an app are related — maybe more closely than you might imagine.</a:t>
            </a:r>
          </a:p>
          <a:p>
            <a:pPr marL="0" indent="0">
              <a:buClrTx/>
              <a:buSzTx/>
              <a:buNone/>
            </a:pPr>
            <a:r>
              <a:t>If you’re new to coding, it might seem mysterious and complex. While it takes some time</a:t>
            </a:r>
            <a:br/>
            <a:r>
              <a:t>to learn the skills necessary to build an app from top to bottom, the basic concepts and practices are easy to understand. The perspective you get from understanding even a little</a:t>
            </a:r>
            <a:br/>
            <a:r>
              <a:t>of the code behind an app will give you an advantage in the design process.</a:t>
            </a:r>
          </a:p>
          <a:p>
            <a:pPr marL="0" indent="0">
              <a:buClrTx/>
              <a:buSzTx/>
              <a:buNone/>
            </a:pPr>
            <a:r>
              <a:t>In this and future exercises, you’ll discover how Swift code — the same language used by professional app developers around the world — powers the features of an app.</a:t>
            </a:r>
          </a:p>
          <a:p>
            <a:pPr marL="0" indent="0">
              <a:buClrTx/>
              <a:buSzTx/>
              <a:buNone/>
            </a:pPr>
            <a:r>
              <a:t>One last thing: Don’t worry about mistakes. All coders get stuck — from the newest beginner to the most seasoned expert. You won’t need any of the code from these exercises, so use them to play, explore, and get curious.</a:t>
            </a:r>
          </a:p>
          <a:p>
            <a:pPr marL="0" indent="0">
              <a:buClrTx/>
              <a:buSzTx/>
              <a:buNone/>
            </a:pPr>
            <a:r>
              <a:t>Get ready to write your first lines of Swift!</a:t>
            </a:r>
          </a:p>
        </p:txBody>
      </p:sp>
      <p:sp>
        <p:nvSpPr>
          <p:cNvPr id="46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905" name="Group"/>
          <p:cNvGrpSpPr/>
          <p:nvPr/>
        </p:nvGrpSpPr>
        <p:grpSpPr>
          <a:xfrm>
            <a:off x="-1" y="0"/>
            <a:ext cx="24384001" cy="13716001"/>
            <a:chOff x="0" y="0"/>
            <a:chExt cx="24384000" cy="13716000"/>
          </a:xfrm>
        </p:grpSpPr>
        <p:sp>
          <p:nvSpPr>
            <p:cNvPr id="1902"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1903" name="The user will have needed to complete these steps first:"/>
            <p:cNvSpPr txBox="1"/>
            <p:nvPr/>
          </p:nvSpPr>
          <p:spPr>
            <a:xfrm>
              <a:off x="8928100" y="3509458"/>
              <a:ext cx="12859881" cy="4116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825500">
                <a:lnSpc>
                  <a:spcPct val="110000"/>
                </a:lnSpc>
                <a:spcBef>
                  <a:spcPts val="1500"/>
                </a:spcBef>
                <a:defRPr sz="2100">
                  <a:solidFill>
                    <a:srgbClr val="000000"/>
                  </a:solidFill>
                </a:defRPr>
              </a:lvl1pPr>
            </a:lstStyle>
            <a:p>
              <a:pPr/>
              <a:r>
                <a:t>The user will have needed to complete these steps first:</a:t>
              </a:r>
            </a:p>
          </p:txBody>
        </p:sp>
        <p:sp>
          <p:nvSpPr>
            <p:cNvPr id="1904" name="Users need to complete these critical tasks:"/>
            <p:cNvSpPr txBox="1"/>
            <p:nvPr/>
          </p:nvSpPr>
          <p:spPr>
            <a:xfrm>
              <a:off x="8928100" y="5952091"/>
              <a:ext cx="12859881" cy="4116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825500">
                <a:lnSpc>
                  <a:spcPct val="110000"/>
                </a:lnSpc>
                <a:spcBef>
                  <a:spcPts val="1500"/>
                </a:spcBef>
                <a:defRPr sz="2100">
                  <a:solidFill>
                    <a:srgbClr val="000000"/>
                  </a:solidFill>
                </a:defRPr>
              </a:lvl1pPr>
            </a:lstStyle>
            <a:p>
              <a:pPr/>
              <a:r>
                <a:t>Users need to complete these critical tasks:</a:t>
              </a:r>
            </a:p>
          </p:txBody>
        </p:sp>
      </p:grpSp>
      <p:sp>
        <p:nvSpPr>
          <p:cNvPr id="1906" name="Users want to do this with our app:"/>
          <p:cNvSpPr txBox="1"/>
          <p:nvPr>
            <p:ph type="body" idx="22"/>
          </p:nvPr>
        </p:nvSpPr>
        <p:spPr>
          <a:prstGeom prst="rect">
            <a:avLst/>
          </a:prstGeom>
        </p:spPr>
        <p:txBody>
          <a:bodyPr/>
          <a:lstStyle/>
          <a:p>
            <a:pPr/>
            <a:r>
              <a:t>Users want to do this with our app:</a:t>
            </a:r>
          </a:p>
        </p:txBody>
      </p:sp>
      <p:sp>
        <p:nvSpPr>
          <p:cNvPr id="1907" name="Test | Architect"/>
          <p:cNvSpPr txBox="1"/>
          <p:nvPr>
            <p:ph type="body" idx="23"/>
          </p:nvPr>
        </p:nvSpPr>
        <p:spPr>
          <a:xfrm>
            <a:off x="1269305" y="12421154"/>
            <a:ext cx="1863256" cy="465340"/>
          </a:xfrm>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Test</a:t>
            </a:r>
            <a:r>
              <a:t> | Architect</a:t>
            </a:r>
          </a:p>
        </p:txBody>
      </p:sp>
      <p:sp>
        <p:nvSpPr>
          <p:cNvPr id="1908" name="Rectangle"/>
          <p:cNvSpPr/>
          <p:nvPr>
            <p:ph type="body" idx="26"/>
          </p:nvPr>
        </p:nvSpPr>
        <p:spPr>
          <a:xfrm>
            <a:off x="8991600" y="1593663"/>
            <a:ext cx="13255422" cy="1334398"/>
          </a:xfrm>
          <a:prstGeom prst="rect">
            <a:avLst/>
          </a:prstGeom>
          <a:solidFill>
            <a:srgbClr val="FFFFFF"/>
          </a:solidFill>
        </p:spPr>
        <p:txBody>
          <a:bodyPr lIns="203200" tIns="203200" rIns="203200" bIns="203200">
            <a:normAutofit fontScale="100000" lnSpcReduction="0"/>
          </a:bodyPr>
          <a:lstStyle/>
          <a:p>
            <a:pPr/>
          </a:p>
        </p:txBody>
      </p:sp>
      <p:sp>
        <p:nvSpPr>
          <p:cNvPr id="1909" name="Slide Number"/>
          <p:cNvSpPr txBox="1"/>
          <p:nvPr>
            <p:ph type="sldNum" sz="quarter" idx="2"/>
          </p:nvPr>
        </p:nvSpPr>
        <p:spPr>
          <a:xfrm>
            <a:off x="23050322" y="12446953"/>
            <a:ext cx="600431" cy="452908"/>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10" name="Rectangle"/>
          <p:cNvSpPr/>
          <p:nvPr/>
        </p:nvSpPr>
        <p:spPr>
          <a:xfrm>
            <a:off x="8991600" y="4040530"/>
            <a:ext cx="13255422" cy="1334397"/>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1911" name="Rectangle"/>
          <p:cNvSpPr/>
          <p:nvPr/>
        </p:nvSpPr>
        <p:spPr>
          <a:xfrm>
            <a:off x="8991600" y="6483163"/>
            <a:ext cx="6299200" cy="1334398"/>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1912" name="Rectangle"/>
          <p:cNvSpPr/>
          <p:nvPr/>
        </p:nvSpPr>
        <p:spPr>
          <a:xfrm>
            <a:off x="8991600" y="8132752"/>
            <a:ext cx="6299200" cy="1334398"/>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1913" name="Rectangle"/>
          <p:cNvSpPr/>
          <p:nvPr/>
        </p:nvSpPr>
        <p:spPr>
          <a:xfrm>
            <a:off x="8991600" y="9782341"/>
            <a:ext cx="6299200" cy="1334398"/>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1914" name="Rectangle"/>
          <p:cNvSpPr/>
          <p:nvPr/>
        </p:nvSpPr>
        <p:spPr>
          <a:xfrm>
            <a:off x="8991600" y="11431930"/>
            <a:ext cx="6299200" cy="1334397"/>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1915" name="Rectangle"/>
          <p:cNvSpPr/>
          <p:nvPr/>
        </p:nvSpPr>
        <p:spPr>
          <a:xfrm>
            <a:off x="15938411" y="6483163"/>
            <a:ext cx="6299201" cy="1334398"/>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1916" name="Rectangle"/>
          <p:cNvSpPr/>
          <p:nvPr/>
        </p:nvSpPr>
        <p:spPr>
          <a:xfrm>
            <a:off x="15938411" y="8132752"/>
            <a:ext cx="6299201" cy="1334398"/>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1917" name="Rectangle"/>
          <p:cNvSpPr/>
          <p:nvPr/>
        </p:nvSpPr>
        <p:spPr>
          <a:xfrm>
            <a:off x="15938411" y="9782341"/>
            <a:ext cx="6299201" cy="1334398"/>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1918" name="Rectangle"/>
          <p:cNvSpPr/>
          <p:nvPr/>
        </p:nvSpPr>
        <p:spPr>
          <a:xfrm>
            <a:off x="15938411" y="11431930"/>
            <a:ext cx="6299201" cy="1334397"/>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1919" name="Define Tests…"/>
          <p:cNvSpPr txBox="1"/>
          <p:nvPr/>
        </p:nvSpPr>
        <p:spPr>
          <a:xfrm>
            <a:off x="1266761" y="970751"/>
            <a:ext cx="5398537" cy="6293979"/>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spAutoFit/>
          </a:bodyPr>
          <a:lstStyle/>
          <a:p>
            <a:pPr algn="l" defTabSz="457200">
              <a:spcBef>
                <a:spcPts val="1200"/>
              </a:spcBef>
              <a:defRPr b="1" sz="3200">
                <a:solidFill>
                  <a:srgbClr val="FFFFFF"/>
                </a:solidFill>
              </a:defRPr>
            </a:pPr>
            <a:r>
              <a:t>Define Tests</a:t>
            </a:r>
          </a:p>
          <a:p>
            <a:pPr algn="l" defTabSz="825500">
              <a:lnSpc>
                <a:spcPct val="110000"/>
              </a:lnSpc>
              <a:spcBef>
                <a:spcPts val="1200"/>
              </a:spcBef>
              <a:defRPr sz="2100">
                <a:solidFill>
                  <a:srgbClr val="FFFFFF"/>
                </a:solidFill>
              </a:defRPr>
            </a:pPr>
            <a:r>
              <a:rPr spc="-21"/>
              <a:t>For each goal that users want to accomplish </a:t>
            </a:r>
            <a:r>
              <a:t>with your app, define the steps they’ll take to accomplish it and describe any existing flow the user may be in.</a:t>
            </a:r>
          </a:p>
          <a:p>
            <a:pPr algn="l" defTabSz="825500">
              <a:lnSpc>
                <a:spcPct val="110000"/>
              </a:lnSpc>
              <a:spcBef>
                <a:spcPts val="1200"/>
              </a:spcBef>
              <a:defRPr sz="2100">
                <a:solidFill>
                  <a:srgbClr val="FFFFFF"/>
                </a:solidFill>
              </a:defRPr>
            </a:pPr>
            <a:r>
              <a:t>Before you design your tests, you need to decide what’s important to test. Your tests will teach you what users find useful, as well as how well you’ve designed your app. You’ll also learn about the assumptions you made along the way.</a:t>
            </a:r>
          </a:p>
          <a:p>
            <a:pPr algn="l" defTabSz="825500">
              <a:lnSpc>
                <a:spcPct val="110000"/>
              </a:lnSpc>
              <a:spcBef>
                <a:spcPts val="1200"/>
              </a:spcBef>
              <a:defRPr sz="2100">
                <a:solidFill>
                  <a:srgbClr val="FFFFFF"/>
                </a:solidFill>
              </a:defRPr>
            </a:pPr>
            <a:r>
              <a:t>If you select the right set of tests with your broad goals in mind, the results will help you draw clear conclusions about where you’re on track and where you need to correct course.</a:t>
            </a:r>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1" name="Create User Journeys…"/>
          <p:cNvSpPr txBox="1"/>
          <p:nvPr>
            <p:ph type="body" idx="21"/>
          </p:nvPr>
        </p:nvSpPr>
        <p:spPr>
          <a:xfrm>
            <a:off x="1266761" y="970751"/>
            <a:ext cx="5398537" cy="5945475"/>
          </a:xfrm>
          <a:prstGeom prst="rect">
            <a:avLst/>
          </a:prstGeom>
        </p:spPr>
        <p:txBody>
          <a:bodyPr/>
          <a:lstStyle/>
          <a:p>
            <a:pPr marL="0" indent="0" defTabSz="457200">
              <a:lnSpc>
                <a:spcPct val="100000"/>
              </a:lnSpc>
              <a:spcBef>
                <a:spcPts val="1200"/>
              </a:spcBef>
              <a:buClrTx/>
              <a:buSzTx/>
              <a:buNone/>
              <a:defRPr b="1" sz="3200">
                <a:solidFill>
                  <a:srgbClr val="FFFFFF"/>
                </a:solidFill>
              </a:defRPr>
            </a:pPr>
            <a:r>
              <a:t>Create User Journeys</a:t>
            </a:r>
          </a:p>
          <a:p>
            <a:pPr marL="0" indent="0">
              <a:lnSpc>
                <a:spcPct val="110000"/>
              </a:lnSpc>
              <a:spcBef>
                <a:spcPts val="1200"/>
              </a:spcBef>
              <a:buClrTx/>
              <a:buSzTx/>
              <a:buNone/>
              <a:defRPr sz="2100">
                <a:solidFill>
                  <a:srgbClr val="FFFFFF"/>
                </a:solidFill>
              </a:defRPr>
            </a:pPr>
            <a:r>
              <a:t>For each feature you want to test, use a copy of your screen outline map to create </a:t>
            </a:r>
            <a:br/>
            <a:r>
              <a:t>a user journey map. Number and label</a:t>
            </a:r>
            <a:br/>
            <a:r>
              <a:t>each step from your previous exercises, attaching each to the screen that the </a:t>
            </a:r>
            <a:br/>
            <a:r>
              <a:t>user will be on.</a:t>
            </a:r>
          </a:p>
          <a:p>
            <a:pPr marL="0" indent="0">
              <a:lnSpc>
                <a:spcPct val="110000"/>
              </a:lnSpc>
              <a:spcBef>
                <a:spcPts val="1200"/>
              </a:spcBef>
              <a:buClrTx/>
              <a:buSzTx/>
              <a:buNone/>
              <a:defRPr sz="2100">
                <a:solidFill>
                  <a:srgbClr val="FFFFFF"/>
                </a:solidFill>
              </a:defRPr>
            </a:pPr>
            <a:r>
              <a:t>A journey map visually represents what </a:t>
            </a:r>
            <a:br/>
            <a:r>
              <a:t>a user will need to do to complete a task. These might be interactions like taps or swipes, but they may also include taking </a:t>
            </a:r>
            <a:br/>
            <a:r>
              <a:t>a picture, speaking into the microphone, </a:t>
            </a:r>
            <a:br/>
            <a:r>
              <a:t>or bringing their device close to an object </a:t>
            </a:r>
            <a:br/>
            <a:r>
              <a:t>in the world (for example, an NFC reader).</a:t>
            </a:r>
          </a:p>
        </p:txBody>
      </p:sp>
      <p:sp>
        <p:nvSpPr>
          <p:cNvPr id="1922" name="Test | Architect"/>
          <p:cNvSpPr txBox="1"/>
          <p:nvPr>
            <p:ph type="body" idx="23"/>
          </p:nvPr>
        </p:nvSpPr>
        <p:spPr>
          <a:xfrm>
            <a:off x="1269305" y="12421154"/>
            <a:ext cx="1863256" cy="465340"/>
          </a:xfrm>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Test</a:t>
            </a:r>
            <a:r>
              <a:t> | Architect</a:t>
            </a:r>
          </a:p>
        </p:txBody>
      </p:sp>
      <p:sp>
        <p:nvSpPr>
          <p:cNvPr id="1923" name="Slide Number"/>
          <p:cNvSpPr txBox="1"/>
          <p:nvPr>
            <p:ph type="sldNum" sz="quarter" idx="2"/>
          </p:nvPr>
        </p:nvSpPr>
        <p:spPr>
          <a:xfrm>
            <a:off x="23050322" y="12446953"/>
            <a:ext cx="600431" cy="452908"/>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964" name="Group"/>
          <p:cNvGrpSpPr/>
          <p:nvPr/>
        </p:nvGrpSpPr>
        <p:grpSpPr>
          <a:xfrm>
            <a:off x="-1" y="0"/>
            <a:ext cx="24384001" cy="13716001"/>
            <a:chOff x="0" y="0"/>
            <a:chExt cx="24384000" cy="13716000"/>
          </a:xfrm>
        </p:grpSpPr>
        <p:grpSp>
          <p:nvGrpSpPr>
            <p:cNvPr id="1952" name="Group"/>
            <p:cNvGrpSpPr/>
            <p:nvPr/>
          </p:nvGrpSpPr>
          <p:grpSpPr>
            <a:xfrm>
              <a:off x="8975299" y="1752859"/>
              <a:ext cx="13320802" cy="9316405"/>
              <a:chOff x="0" y="0"/>
              <a:chExt cx="13320801" cy="9316403"/>
            </a:xfrm>
          </p:grpSpPr>
          <p:sp>
            <p:nvSpPr>
              <p:cNvPr id="1924" name="Rectangle"/>
              <p:cNvSpPr/>
              <p:nvPr/>
            </p:nvSpPr>
            <p:spPr>
              <a:xfrm>
                <a:off x="2748240" y="826"/>
                <a:ext cx="2328919" cy="5329135"/>
              </a:xfrm>
              <a:prstGeom prst="rect">
                <a:avLst/>
              </a:prstGeom>
              <a:solidFill>
                <a:srgbClr val="EBEBEB"/>
              </a:solidFill>
              <a:ln w="12700" cap="flat">
                <a:noFill/>
                <a:miter lim="400000"/>
              </a:ln>
              <a:effectLst>
                <a:outerShdw sx="100000" sy="100000" kx="0" ky="0" algn="b" rotWithShape="0" blurRad="241300" dist="0" dir="5400000">
                  <a:srgbClr val="000000">
                    <a:alpha val="32004"/>
                  </a:srgbClr>
                </a:outerShdw>
              </a:effectLst>
            </p:spPr>
            <p:txBody>
              <a:bodyPr wrap="square" lIns="190500" tIns="190500" rIns="190500" bIns="190500" numCol="1" anchor="ctr">
                <a:noAutofit/>
              </a:bodyPr>
              <a:lstStyle/>
              <a:p>
                <a:pPr algn="l" defTabSz="457200">
                  <a:defRPr sz="2000">
                    <a:solidFill>
                      <a:srgbClr val="000000"/>
                    </a:solidFill>
                    <a:latin typeface="Helvetica Neue Medium"/>
                    <a:ea typeface="Helvetica Neue Medium"/>
                    <a:cs typeface="Helvetica Neue Medium"/>
                    <a:sym typeface="Helvetica Neue Medium"/>
                  </a:defRPr>
                </a:pPr>
              </a:p>
            </p:txBody>
          </p:sp>
          <p:sp>
            <p:nvSpPr>
              <p:cNvPr id="1925" name="Day Summary"/>
              <p:cNvSpPr/>
              <p:nvPr/>
            </p:nvSpPr>
            <p:spPr>
              <a:xfrm>
                <a:off x="2749462" y="826"/>
                <a:ext cx="2326476" cy="781696"/>
              </a:xfrm>
              <a:prstGeom prst="rect">
                <a:avLst/>
              </a:prstGeom>
              <a:solidFill>
                <a:srgbClr val="FAFAFA"/>
              </a:solid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Autofit/>
              </a:bodyPr>
              <a:lstStyle>
                <a:lvl1pPr defTabSz="457200">
                  <a:defRPr b="1" sz="2100">
                    <a:solidFill>
                      <a:srgbClr val="00707D"/>
                    </a:solidFill>
                  </a:defRPr>
                </a:lvl1pPr>
              </a:lstStyle>
              <a:p>
                <a:pPr/>
                <a:r>
                  <a:t>Day Summary</a:t>
                </a:r>
              </a:p>
            </p:txBody>
          </p:sp>
          <p:sp>
            <p:nvSpPr>
              <p:cNvPr id="1926" name="Itemized list of today’s recycling"/>
              <p:cNvSpPr/>
              <p:nvPr/>
            </p:nvSpPr>
            <p:spPr>
              <a:xfrm>
                <a:off x="2832948" y="1591698"/>
                <a:ext cx="2159506" cy="65332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Itemized list of today’s recycling</a:t>
                </a:r>
              </a:p>
            </p:txBody>
          </p:sp>
          <p:sp>
            <p:nvSpPr>
              <p:cNvPr id="1927" name="View details for a logged item"/>
              <p:cNvSpPr/>
              <p:nvPr/>
            </p:nvSpPr>
            <p:spPr>
              <a:xfrm>
                <a:off x="2829355" y="2338730"/>
                <a:ext cx="2166691" cy="65332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View details for a logged item</a:t>
                </a:r>
              </a:p>
            </p:txBody>
          </p:sp>
          <p:sp>
            <p:nvSpPr>
              <p:cNvPr id="1928" name="Add new items to trash or recycling"/>
              <p:cNvSpPr/>
              <p:nvPr/>
            </p:nvSpPr>
            <p:spPr>
              <a:xfrm>
                <a:off x="2829355" y="3085762"/>
                <a:ext cx="2166691" cy="65332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Add new items to trash or recycling</a:t>
                </a:r>
              </a:p>
            </p:txBody>
          </p:sp>
          <p:sp>
            <p:nvSpPr>
              <p:cNvPr id="1929" name="Rectangle"/>
              <p:cNvSpPr/>
              <p:nvPr/>
            </p:nvSpPr>
            <p:spPr>
              <a:xfrm>
                <a:off x="10991883" y="826"/>
                <a:ext cx="2328919" cy="5329135"/>
              </a:xfrm>
              <a:prstGeom prst="rect">
                <a:avLst/>
              </a:prstGeom>
              <a:solidFill>
                <a:srgbClr val="EBEBEB"/>
              </a:solidFill>
              <a:ln w="12700" cap="flat">
                <a:noFill/>
                <a:miter lim="400000"/>
              </a:ln>
              <a:effectLst>
                <a:outerShdw sx="100000" sy="100000" kx="0" ky="0" algn="b" rotWithShape="0" blurRad="241300" dist="0" dir="5400000">
                  <a:srgbClr val="000000">
                    <a:alpha val="32004"/>
                  </a:srgbClr>
                </a:outerShdw>
              </a:effectLst>
            </p:spPr>
            <p:txBody>
              <a:bodyPr wrap="square" lIns="190500" tIns="190500" rIns="190500" bIns="190500" numCol="1" anchor="ctr">
                <a:noAutofit/>
              </a:bodyPr>
              <a:lstStyle/>
              <a:p>
                <a:pPr algn="l" defTabSz="457200">
                  <a:defRPr sz="2000">
                    <a:solidFill>
                      <a:srgbClr val="000000"/>
                    </a:solidFill>
                    <a:latin typeface="Helvetica Neue Medium"/>
                    <a:ea typeface="Helvetica Neue Medium"/>
                    <a:cs typeface="Helvetica Neue Medium"/>
                    <a:sym typeface="Helvetica Neue Medium"/>
                  </a:defRPr>
                </a:pPr>
              </a:p>
            </p:txBody>
          </p:sp>
          <p:sp>
            <p:nvSpPr>
              <p:cNvPr id="1930" name="Item Detail"/>
              <p:cNvSpPr/>
              <p:nvPr/>
            </p:nvSpPr>
            <p:spPr>
              <a:xfrm>
                <a:off x="10994433" y="10390"/>
                <a:ext cx="2323820" cy="780804"/>
              </a:xfrm>
              <a:prstGeom prst="rect">
                <a:avLst/>
              </a:prstGeom>
              <a:solidFill>
                <a:srgbClr val="FAFAFA"/>
              </a:solid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Autofit/>
              </a:bodyPr>
              <a:lstStyle>
                <a:lvl1pPr defTabSz="457200">
                  <a:defRPr b="1" sz="2100">
                    <a:solidFill>
                      <a:srgbClr val="00707D"/>
                    </a:solidFill>
                  </a:defRPr>
                </a:lvl1pPr>
              </a:lstStyle>
              <a:p>
                <a:pPr/>
                <a:r>
                  <a:t>Item Detail</a:t>
                </a:r>
              </a:p>
            </p:txBody>
          </p:sp>
          <p:sp>
            <p:nvSpPr>
              <p:cNvPr id="1931" name="Type of item"/>
              <p:cNvSpPr/>
              <p:nvPr/>
            </p:nvSpPr>
            <p:spPr>
              <a:xfrm>
                <a:off x="11076763" y="879707"/>
                <a:ext cx="2159161" cy="65332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Type of item</a:t>
                </a:r>
              </a:p>
            </p:txBody>
          </p:sp>
          <p:sp>
            <p:nvSpPr>
              <p:cNvPr id="1932" name="Weight"/>
              <p:cNvSpPr/>
              <p:nvPr/>
            </p:nvSpPr>
            <p:spPr>
              <a:xfrm>
                <a:off x="11076589" y="1626739"/>
                <a:ext cx="2159161" cy="65332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Weight</a:t>
                </a:r>
              </a:p>
            </p:txBody>
          </p:sp>
          <p:sp>
            <p:nvSpPr>
              <p:cNvPr id="1933" name="Date"/>
              <p:cNvSpPr/>
              <p:nvPr/>
            </p:nvSpPr>
            <p:spPr>
              <a:xfrm>
                <a:off x="11076589" y="2373771"/>
                <a:ext cx="2159161" cy="65332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Date</a:t>
                </a:r>
              </a:p>
            </p:txBody>
          </p:sp>
          <p:sp>
            <p:nvSpPr>
              <p:cNvPr id="1934" name="Rectangle"/>
              <p:cNvSpPr/>
              <p:nvPr/>
            </p:nvSpPr>
            <p:spPr>
              <a:xfrm>
                <a:off x="0" y="0"/>
                <a:ext cx="2329641" cy="5330787"/>
              </a:xfrm>
              <a:prstGeom prst="rect">
                <a:avLst/>
              </a:prstGeom>
              <a:solidFill>
                <a:srgbClr val="EBEBEB"/>
              </a:solidFill>
              <a:ln w="12700" cap="flat">
                <a:noFill/>
                <a:miter lim="400000"/>
              </a:ln>
              <a:effectLst>
                <a:outerShdw sx="100000" sy="100000" kx="0" ky="0" algn="b" rotWithShape="0" blurRad="241300" dist="0" dir="5400000">
                  <a:srgbClr val="000000">
                    <a:alpha val="32004"/>
                  </a:srgbClr>
                </a:outerShdw>
              </a:effectLst>
            </p:spPr>
            <p:txBody>
              <a:bodyPr wrap="square" lIns="190500" tIns="190500" rIns="190500" bIns="190500" numCol="1" anchor="ctr">
                <a:noAutofit/>
              </a:bodyPr>
              <a:lstStyle/>
              <a:p>
                <a:pPr algn="l" defTabSz="457200">
                  <a:defRPr sz="2000">
                    <a:solidFill>
                      <a:srgbClr val="000000"/>
                    </a:solidFill>
                    <a:latin typeface="Helvetica Neue Medium"/>
                    <a:ea typeface="Helvetica Neue Medium"/>
                    <a:cs typeface="Helvetica Neue Medium"/>
                    <a:sym typeface="Helvetica Neue Medium"/>
                  </a:defRPr>
                </a:pPr>
              </a:p>
            </p:txBody>
          </p:sp>
          <p:sp>
            <p:nvSpPr>
              <p:cNvPr id="1935" name="Calendar View"/>
              <p:cNvSpPr/>
              <p:nvPr/>
            </p:nvSpPr>
            <p:spPr>
              <a:xfrm>
                <a:off x="2549" y="446"/>
                <a:ext cx="2324541" cy="781046"/>
              </a:xfrm>
              <a:prstGeom prst="rect">
                <a:avLst/>
              </a:prstGeom>
              <a:solidFill>
                <a:srgbClr val="FAFAFA"/>
              </a:solid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Autofit/>
              </a:bodyPr>
              <a:lstStyle>
                <a:lvl1pPr defTabSz="457200">
                  <a:defRPr b="1" sz="2100">
                    <a:solidFill>
                      <a:srgbClr val="00707D"/>
                    </a:solidFill>
                  </a:defRPr>
                </a:lvl1pPr>
              </a:lstStyle>
              <a:p>
                <a:pPr/>
                <a:r>
                  <a:t>Calendar View</a:t>
                </a:r>
              </a:p>
            </p:txBody>
          </p:sp>
          <p:sp>
            <p:nvSpPr>
              <p:cNvPr id="1936" name="Calendar with current date"/>
              <p:cNvSpPr/>
              <p:nvPr/>
            </p:nvSpPr>
            <p:spPr>
              <a:xfrm>
                <a:off x="85076" y="872853"/>
                <a:ext cx="2159831" cy="653529"/>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Calendar with current date</a:t>
                </a:r>
              </a:p>
            </p:txBody>
          </p:sp>
          <p:sp>
            <p:nvSpPr>
              <p:cNvPr id="1937" name="Summary of the month’s items"/>
              <p:cNvSpPr/>
              <p:nvPr/>
            </p:nvSpPr>
            <p:spPr>
              <a:xfrm>
                <a:off x="85076" y="1617296"/>
                <a:ext cx="2159831" cy="653529"/>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Summary of the month’s items</a:t>
                </a:r>
              </a:p>
            </p:txBody>
          </p:sp>
          <p:sp>
            <p:nvSpPr>
              <p:cNvPr id="1938" name="View a day’s recycling log"/>
              <p:cNvSpPr/>
              <p:nvPr/>
            </p:nvSpPr>
            <p:spPr>
              <a:xfrm>
                <a:off x="85076" y="2364560"/>
                <a:ext cx="2159831" cy="653529"/>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View a day’s recycling log</a:t>
                </a:r>
              </a:p>
            </p:txBody>
          </p:sp>
          <p:sp>
            <p:nvSpPr>
              <p:cNvPr id="1939" name="Rectangle"/>
              <p:cNvSpPr/>
              <p:nvPr/>
            </p:nvSpPr>
            <p:spPr>
              <a:xfrm>
                <a:off x="5496121" y="3987269"/>
                <a:ext cx="2328919" cy="5329135"/>
              </a:xfrm>
              <a:prstGeom prst="rect">
                <a:avLst/>
              </a:prstGeom>
              <a:solidFill>
                <a:srgbClr val="EBEBEB"/>
              </a:solidFill>
              <a:ln w="12700" cap="flat">
                <a:noFill/>
                <a:miter lim="400000"/>
              </a:ln>
              <a:effectLst>
                <a:outerShdw sx="100000" sy="100000" kx="0" ky="0" algn="b" rotWithShape="0" blurRad="241300" dist="0" dir="5400000">
                  <a:srgbClr val="000000">
                    <a:alpha val="32004"/>
                  </a:srgbClr>
                </a:outerShdw>
              </a:effectLst>
            </p:spPr>
            <p:txBody>
              <a:bodyPr wrap="square" lIns="190500" tIns="190500" rIns="190500" bIns="190500" numCol="1" anchor="ctr">
                <a:noAutofit/>
              </a:bodyPr>
              <a:lstStyle/>
              <a:p>
                <a:pPr algn="l" defTabSz="457200">
                  <a:defRPr sz="2000">
                    <a:solidFill>
                      <a:srgbClr val="000000"/>
                    </a:solidFill>
                    <a:latin typeface="Helvetica Neue Medium"/>
                    <a:ea typeface="Helvetica Neue Medium"/>
                    <a:cs typeface="Helvetica Neue Medium"/>
                    <a:sym typeface="Helvetica Neue Medium"/>
                  </a:defRPr>
                </a:pPr>
              </a:p>
            </p:txBody>
          </p:sp>
          <p:sp>
            <p:nvSpPr>
              <p:cNvPr id="1940" name="Add Item"/>
              <p:cNvSpPr/>
              <p:nvPr/>
            </p:nvSpPr>
            <p:spPr>
              <a:xfrm>
                <a:off x="5498671" y="3996833"/>
                <a:ext cx="2323820" cy="780804"/>
              </a:xfrm>
              <a:prstGeom prst="rect">
                <a:avLst/>
              </a:prstGeom>
              <a:solidFill>
                <a:srgbClr val="FAFAFA"/>
              </a:solid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Autofit/>
              </a:bodyPr>
              <a:lstStyle>
                <a:lvl1pPr defTabSz="457200">
                  <a:defRPr b="1" sz="2100">
                    <a:solidFill>
                      <a:srgbClr val="00707D"/>
                    </a:solidFill>
                  </a:defRPr>
                </a:lvl1pPr>
              </a:lstStyle>
              <a:p>
                <a:pPr/>
                <a:r>
                  <a:t>Add Item</a:t>
                </a:r>
              </a:p>
            </p:txBody>
          </p:sp>
          <p:sp>
            <p:nvSpPr>
              <p:cNvPr id="1941" name="Submit items"/>
              <p:cNvSpPr/>
              <p:nvPr/>
            </p:nvSpPr>
            <p:spPr>
              <a:xfrm>
                <a:off x="5581001" y="7854278"/>
                <a:ext cx="2159161" cy="65332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Submit items</a:t>
                </a:r>
              </a:p>
            </p:txBody>
          </p:sp>
          <p:sp>
            <p:nvSpPr>
              <p:cNvPr id="1942" name="Select trash or recycling"/>
              <p:cNvSpPr/>
              <p:nvPr/>
            </p:nvSpPr>
            <p:spPr>
              <a:xfrm>
                <a:off x="5581001" y="4866151"/>
                <a:ext cx="2159161" cy="65332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Select trash or recycling</a:t>
                </a:r>
              </a:p>
            </p:txBody>
          </p:sp>
          <p:sp>
            <p:nvSpPr>
              <p:cNvPr id="1943" name="Select by weight or by item"/>
              <p:cNvSpPr/>
              <p:nvPr/>
            </p:nvSpPr>
            <p:spPr>
              <a:xfrm>
                <a:off x="5581001" y="5607543"/>
                <a:ext cx="2159161" cy="65332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Select by weight or by item</a:t>
                </a:r>
              </a:p>
            </p:txBody>
          </p:sp>
          <p:sp>
            <p:nvSpPr>
              <p:cNvPr id="1944" name="Input details: date, type, weight"/>
              <p:cNvSpPr/>
              <p:nvPr/>
            </p:nvSpPr>
            <p:spPr>
              <a:xfrm>
                <a:off x="5581001" y="6360214"/>
                <a:ext cx="2159161" cy="65332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Input details: date, type, weight</a:t>
                </a:r>
              </a:p>
            </p:txBody>
          </p:sp>
          <p:sp>
            <p:nvSpPr>
              <p:cNvPr id="1945" name="Recycling information"/>
              <p:cNvSpPr/>
              <p:nvPr/>
            </p:nvSpPr>
            <p:spPr>
              <a:xfrm>
                <a:off x="5581001" y="7107246"/>
                <a:ext cx="2159161" cy="65332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Recycling information</a:t>
                </a:r>
              </a:p>
            </p:txBody>
          </p:sp>
          <p:sp>
            <p:nvSpPr>
              <p:cNvPr id="1946" name="Cancel entry"/>
              <p:cNvSpPr/>
              <p:nvPr/>
            </p:nvSpPr>
            <p:spPr>
              <a:xfrm>
                <a:off x="5581001" y="8596117"/>
                <a:ext cx="2159161" cy="65332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Cancel entry</a:t>
                </a:r>
              </a:p>
            </p:txBody>
          </p:sp>
          <p:sp>
            <p:nvSpPr>
              <p:cNvPr id="1947" name="Rectangle"/>
              <p:cNvSpPr/>
              <p:nvPr/>
            </p:nvSpPr>
            <p:spPr>
              <a:xfrm>
                <a:off x="8244002" y="3987269"/>
                <a:ext cx="2328920" cy="5329135"/>
              </a:xfrm>
              <a:prstGeom prst="rect">
                <a:avLst/>
              </a:prstGeom>
              <a:solidFill>
                <a:srgbClr val="EBEBEB"/>
              </a:solidFill>
              <a:ln w="12700" cap="flat">
                <a:noFill/>
                <a:miter lim="400000"/>
              </a:ln>
              <a:effectLst>
                <a:outerShdw sx="100000" sy="100000" kx="0" ky="0" algn="b" rotWithShape="0" blurRad="241300" dist="0" dir="5400000">
                  <a:srgbClr val="000000">
                    <a:alpha val="32004"/>
                  </a:srgbClr>
                </a:outerShdw>
              </a:effectLst>
            </p:spPr>
            <p:txBody>
              <a:bodyPr wrap="square" lIns="190500" tIns="190500" rIns="190500" bIns="190500" numCol="1" anchor="ctr">
                <a:noAutofit/>
              </a:bodyPr>
              <a:lstStyle/>
              <a:p>
                <a:pPr algn="l" defTabSz="457200">
                  <a:defRPr sz="2000">
                    <a:solidFill>
                      <a:srgbClr val="000000"/>
                    </a:solidFill>
                    <a:latin typeface="Helvetica Neue Medium"/>
                    <a:ea typeface="Helvetica Neue Medium"/>
                    <a:cs typeface="Helvetica Neue Medium"/>
                    <a:sym typeface="Helvetica Neue Medium"/>
                  </a:defRPr>
                </a:pPr>
              </a:p>
            </p:txBody>
          </p:sp>
          <p:sp>
            <p:nvSpPr>
              <p:cNvPr id="1948" name="Recycling"/>
              <p:cNvSpPr/>
              <p:nvPr/>
            </p:nvSpPr>
            <p:spPr>
              <a:xfrm>
                <a:off x="8246553" y="3996833"/>
                <a:ext cx="2323820" cy="780804"/>
              </a:xfrm>
              <a:prstGeom prst="rect">
                <a:avLst/>
              </a:prstGeom>
              <a:solidFill>
                <a:srgbClr val="FAFAFA"/>
              </a:solid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Autofit/>
              </a:bodyPr>
              <a:lstStyle>
                <a:lvl1pPr defTabSz="457200">
                  <a:defRPr b="1" sz="2100">
                    <a:solidFill>
                      <a:srgbClr val="00707D"/>
                    </a:solidFill>
                  </a:defRPr>
                </a:lvl1pPr>
              </a:lstStyle>
              <a:p>
                <a:pPr/>
                <a:r>
                  <a:t>Recycling</a:t>
                </a:r>
              </a:p>
            </p:txBody>
          </p:sp>
          <p:sp>
            <p:nvSpPr>
              <p:cNvPr id="1949" name="Numbers and descriptions of commonly accepted recyclable plastics"/>
              <p:cNvSpPr/>
              <p:nvPr/>
            </p:nvSpPr>
            <p:spPr>
              <a:xfrm>
                <a:off x="8328881" y="4866151"/>
                <a:ext cx="2159161" cy="974555"/>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Numbers and descriptions of commonly accepted recyclable plastics</a:t>
                </a:r>
              </a:p>
            </p:txBody>
          </p:sp>
          <p:sp>
            <p:nvSpPr>
              <p:cNvPr id="1950" name="Summary of today’s recycling"/>
              <p:cNvSpPr/>
              <p:nvPr/>
            </p:nvSpPr>
            <p:spPr>
              <a:xfrm>
                <a:off x="2832797" y="846867"/>
                <a:ext cx="2159506" cy="65332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Summary of today’s recycling</a:t>
                </a:r>
              </a:p>
            </p:txBody>
          </p:sp>
          <p:sp>
            <p:nvSpPr>
              <p:cNvPr id="1951" name="Recycling instructions"/>
              <p:cNvSpPr/>
              <p:nvPr/>
            </p:nvSpPr>
            <p:spPr>
              <a:xfrm>
                <a:off x="8341135" y="5929276"/>
                <a:ext cx="2159161" cy="65332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Recycling instructions</a:t>
                </a:r>
              </a:p>
            </p:txBody>
          </p:sp>
        </p:grpSp>
        <p:sp>
          <p:nvSpPr>
            <p:cNvPr id="1953" name="Tap a date.…"/>
            <p:cNvSpPr txBox="1"/>
            <p:nvPr/>
          </p:nvSpPr>
          <p:spPr>
            <a:xfrm>
              <a:off x="8979272" y="8904333"/>
              <a:ext cx="4583749" cy="30289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marL="388937" indent="-388937" algn="l" defTabSz="825500">
                <a:lnSpc>
                  <a:spcPct val="110000"/>
                </a:lnSpc>
                <a:spcBef>
                  <a:spcPts val="200"/>
                </a:spcBef>
                <a:buSzPct val="100000"/>
                <a:buAutoNum type="arabicPeriod" startAt="1"/>
                <a:defRPr sz="2100">
                  <a:solidFill>
                    <a:srgbClr val="000000"/>
                  </a:solidFill>
                </a:defRPr>
              </a:pPr>
              <a:r>
                <a:t>Tap a date.</a:t>
              </a:r>
            </a:p>
            <a:p>
              <a:pPr marL="388937" indent="-388937" algn="l" defTabSz="825500">
                <a:lnSpc>
                  <a:spcPct val="110000"/>
                </a:lnSpc>
                <a:spcBef>
                  <a:spcPts val="200"/>
                </a:spcBef>
                <a:buSzPct val="100000"/>
                <a:buAutoNum type="arabicPeriod" startAt="1"/>
                <a:defRPr sz="2100">
                  <a:solidFill>
                    <a:srgbClr val="000000"/>
                  </a:solidFill>
                </a:defRPr>
              </a:pPr>
              <a:r>
                <a:t>Tap to add a new item.</a:t>
              </a:r>
            </a:p>
            <a:p>
              <a:pPr marL="388937" indent="-388937" algn="l" defTabSz="825500">
                <a:lnSpc>
                  <a:spcPct val="110000"/>
                </a:lnSpc>
                <a:spcBef>
                  <a:spcPts val="200"/>
                </a:spcBef>
                <a:buSzPct val="100000"/>
                <a:buAutoNum type="arabicPeriod" startAt="1"/>
                <a:defRPr sz="2100">
                  <a:solidFill>
                    <a:srgbClr val="000000"/>
                  </a:solidFill>
                </a:defRPr>
              </a:pPr>
              <a:r>
                <a:t>Select Recycling.</a:t>
              </a:r>
            </a:p>
            <a:p>
              <a:pPr marL="388937" indent="-388937" algn="l" defTabSz="825500">
                <a:lnSpc>
                  <a:spcPct val="110000"/>
                </a:lnSpc>
                <a:spcBef>
                  <a:spcPts val="200"/>
                </a:spcBef>
                <a:buSzPct val="100000"/>
                <a:buAutoNum type="arabicPeriod" startAt="1"/>
                <a:defRPr sz="2100">
                  <a:solidFill>
                    <a:srgbClr val="000000"/>
                  </a:solidFill>
                </a:defRPr>
              </a:pPr>
              <a:r>
                <a:t>Enter by item.</a:t>
              </a:r>
            </a:p>
            <a:p>
              <a:pPr marL="388937" indent="-388937" algn="l" defTabSz="825500">
                <a:lnSpc>
                  <a:spcPct val="110000"/>
                </a:lnSpc>
                <a:spcBef>
                  <a:spcPts val="200"/>
                </a:spcBef>
                <a:buSzPct val="100000"/>
                <a:buAutoNum type="arabicPeriod" startAt="1"/>
                <a:defRPr sz="2100">
                  <a:solidFill>
                    <a:srgbClr val="000000"/>
                  </a:solidFill>
                </a:defRPr>
              </a:pPr>
              <a:r>
                <a:t>Enter details.</a:t>
              </a:r>
            </a:p>
            <a:p>
              <a:pPr marL="388937" indent="-388937" algn="l" defTabSz="825500">
                <a:lnSpc>
                  <a:spcPct val="110000"/>
                </a:lnSpc>
                <a:spcBef>
                  <a:spcPts val="200"/>
                </a:spcBef>
                <a:buSzPct val="100000"/>
                <a:buAutoNum type="arabicPeriod" startAt="1"/>
                <a:defRPr sz="2100">
                  <a:solidFill>
                    <a:srgbClr val="000000"/>
                  </a:solidFill>
                </a:defRPr>
              </a:pPr>
              <a:r>
                <a:t>Submit.</a:t>
              </a:r>
            </a:p>
            <a:p>
              <a:pPr marL="388937" indent="-388937" algn="l" defTabSz="825500">
                <a:lnSpc>
                  <a:spcPct val="110000"/>
                </a:lnSpc>
                <a:spcBef>
                  <a:spcPts val="200"/>
                </a:spcBef>
                <a:buSzPct val="100000"/>
                <a:buAutoNum type="arabicPeriod" startAt="1"/>
                <a:defRPr sz="2100">
                  <a:solidFill>
                    <a:srgbClr val="000000"/>
                  </a:solidFill>
                </a:defRPr>
              </a:pPr>
              <a:r>
                <a:t>Choose the new item from the list.</a:t>
              </a:r>
            </a:p>
            <a:p>
              <a:pPr marL="388937" indent="-388937" algn="l" defTabSz="825500">
                <a:lnSpc>
                  <a:spcPct val="110000"/>
                </a:lnSpc>
                <a:spcBef>
                  <a:spcPts val="200"/>
                </a:spcBef>
                <a:buSzPct val="100000"/>
                <a:buAutoNum type="arabicPeriod" startAt="1"/>
                <a:defRPr sz="2100">
                  <a:solidFill>
                    <a:srgbClr val="000000"/>
                  </a:solidFill>
                </a:defRPr>
              </a:pPr>
              <a:r>
                <a:t>View the details.</a:t>
              </a:r>
            </a:p>
          </p:txBody>
        </p:sp>
        <p:sp>
          <p:nvSpPr>
            <p:cNvPr id="1954" name="Add and confirm a recycled item"/>
            <p:cNvSpPr txBox="1"/>
            <p:nvPr/>
          </p:nvSpPr>
          <p:spPr>
            <a:xfrm>
              <a:off x="8995088" y="8387159"/>
              <a:ext cx="4831995" cy="492861"/>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l" defTabSz="825500">
                <a:lnSpc>
                  <a:spcPts val="3200"/>
                </a:lnSpc>
                <a:spcBef>
                  <a:spcPts val="1700"/>
                </a:spcBef>
                <a:defRPr b="1" sz="2400">
                  <a:solidFill>
                    <a:srgbClr val="000000"/>
                  </a:solidFill>
                </a:defRPr>
              </a:lvl1pPr>
            </a:lstStyle>
            <a:p>
              <a:pPr/>
              <a:r>
                <a:t>Add and confirm a recycled item</a:t>
              </a:r>
            </a:p>
          </p:txBody>
        </p:sp>
        <p:sp>
          <p:nvSpPr>
            <p:cNvPr id="1955" name="1"/>
            <p:cNvSpPr/>
            <p:nvPr/>
          </p:nvSpPr>
          <p:spPr>
            <a:xfrm>
              <a:off x="10537687" y="4123651"/>
              <a:ext cx="635001" cy="635001"/>
            </a:xfrm>
            <a:prstGeom prst="ellipse">
              <a:avLst/>
            </a:prstGeom>
            <a:solidFill>
              <a:srgbClr val="153969"/>
            </a:solid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rmAutofit fontScale="100000" lnSpcReduction="0"/>
            </a:bodyPr>
            <a:lstStyle>
              <a:lvl1pPr defTabSz="224027">
                <a:defRPr b="1" sz="1470">
                  <a:solidFill>
                    <a:srgbClr val="FFFFFF"/>
                  </a:solidFill>
                </a:defRPr>
              </a:lvl1pPr>
            </a:lstStyle>
            <a:p>
              <a:pPr/>
              <a:r>
                <a:t>1</a:t>
              </a:r>
            </a:p>
          </p:txBody>
        </p:sp>
        <p:sp>
          <p:nvSpPr>
            <p:cNvPr id="1956" name="2"/>
            <p:cNvSpPr/>
            <p:nvPr/>
          </p:nvSpPr>
          <p:spPr>
            <a:xfrm>
              <a:off x="13267225" y="4850855"/>
              <a:ext cx="635001" cy="635001"/>
            </a:xfrm>
            <a:prstGeom prst="ellipse">
              <a:avLst/>
            </a:prstGeom>
            <a:solidFill>
              <a:srgbClr val="153969"/>
            </a:solid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rmAutofit fontScale="100000" lnSpcReduction="0"/>
            </a:bodyPr>
            <a:lstStyle>
              <a:lvl1pPr defTabSz="224027">
                <a:defRPr b="1" sz="1470">
                  <a:solidFill>
                    <a:srgbClr val="FFFFFF"/>
                  </a:solidFill>
                </a:defRPr>
              </a:lvl1pPr>
            </a:lstStyle>
            <a:p>
              <a:pPr/>
              <a:r>
                <a:t>2</a:t>
              </a:r>
            </a:p>
          </p:txBody>
        </p:sp>
        <p:sp>
          <p:nvSpPr>
            <p:cNvPr id="1957" name="3"/>
            <p:cNvSpPr/>
            <p:nvPr/>
          </p:nvSpPr>
          <p:spPr>
            <a:xfrm>
              <a:off x="16055824" y="6625055"/>
              <a:ext cx="635001" cy="635001"/>
            </a:xfrm>
            <a:prstGeom prst="ellipse">
              <a:avLst/>
            </a:prstGeom>
            <a:solidFill>
              <a:srgbClr val="153969"/>
            </a:solid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rmAutofit fontScale="100000" lnSpcReduction="0"/>
            </a:bodyPr>
            <a:lstStyle>
              <a:lvl1pPr defTabSz="224027">
                <a:defRPr b="1" sz="1470">
                  <a:solidFill>
                    <a:srgbClr val="FFFFFF"/>
                  </a:solidFill>
                </a:defRPr>
              </a:lvl1pPr>
            </a:lstStyle>
            <a:p>
              <a:pPr/>
              <a:r>
                <a:t>3</a:t>
              </a:r>
            </a:p>
          </p:txBody>
        </p:sp>
        <p:sp>
          <p:nvSpPr>
            <p:cNvPr id="1958" name="4"/>
            <p:cNvSpPr/>
            <p:nvPr/>
          </p:nvSpPr>
          <p:spPr>
            <a:xfrm>
              <a:off x="16055824" y="7379147"/>
              <a:ext cx="635001" cy="635001"/>
            </a:xfrm>
            <a:prstGeom prst="ellipse">
              <a:avLst/>
            </a:prstGeom>
            <a:solidFill>
              <a:srgbClr val="153969"/>
            </a:solid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rmAutofit fontScale="100000" lnSpcReduction="0"/>
            </a:bodyPr>
            <a:lstStyle>
              <a:lvl1pPr defTabSz="224027">
                <a:defRPr b="1" sz="1470">
                  <a:solidFill>
                    <a:srgbClr val="FFFFFF"/>
                  </a:solidFill>
                </a:defRPr>
              </a:lvl1pPr>
            </a:lstStyle>
            <a:p>
              <a:pPr/>
              <a:r>
                <a:t>4</a:t>
              </a:r>
            </a:p>
          </p:txBody>
        </p:sp>
        <p:sp>
          <p:nvSpPr>
            <p:cNvPr id="1959" name="5"/>
            <p:cNvSpPr/>
            <p:nvPr/>
          </p:nvSpPr>
          <p:spPr>
            <a:xfrm>
              <a:off x="16055824" y="8133239"/>
              <a:ext cx="635001" cy="635001"/>
            </a:xfrm>
            <a:prstGeom prst="ellipse">
              <a:avLst/>
            </a:prstGeom>
            <a:solidFill>
              <a:srgbClr val="153969"/>
            </a:solid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rmAutofit fontScale="100000" lnSpcReduction="0"/>
            </a:bodyPr>
            <a:lstStyle>
              <a:lvl1pPr defTabSz="224027">
                <a:defRPr b="1" sz="1470">
                  <a:solidFill>
                    <a:srgbClr val="FFFFFF"/>
                  </a:solidFill>
                </a:defRPr>
              </a:lvl1pPr>
            </a:lstStyle>
            <a:p>
              <a:pPr/>
              <a:r>
                <a:t>5</a:t>
              </a:r>
            </a:p>
          </p:txBody>
        </p:sp>
        <p:sp>
          <p:nvSpPr>
            <p:cNvPr id="1960" name="6"/>
            <p:cNvSpPr/>
            <p:nvPr/>
          </p:nvSpPr>
          <p:spPr>
            <a:xfrm>
              <a:off x="16055824" y="9624488"/>
              <a:ext cx="635001" cy="635001"/>
            </a:xfrm>
            <a:prstGeom prst="ellipse">
              <a:avLst/>
            </a:prstGeom>
            <a:solidFill>
              <a:srgbClr val="153969"/>
            </a:solid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rmAutofit fontScale="100000" lnSpcReduction="0"/>
            </a:bodyPr>
            <a:lstStyle>
              <a:lvl1pPr defTabSz="224027">
                <a:defRPr b="1" sz="1470">
                  <a:solidFill>
                    <a:srgbClr val="FFFFFF"/>
                  </a:solidFill>
                </a:defRPr>
              </a:lvl1pPr>
            </a:lstStyle>
            <a:p>
              <a:pPr/>
              <a:r>
                <a:t>6</a:t>
              </a:r>
            </a:p>
          </p:txBody>
        </p:sp>
        <p:sp>
          <p:nvSpPr>
            <p:cNvPr id="1961" name="7"/>
            <p:cNvSpPr/>
            <p:nvPr/>
          </p:nvSpPr>
          <p:spPr>
            <a:xfrm>
              <a:off x="13267225" y="4098251"/>
              <a:ext cx="635001" cy="635001"/>
            </a:xfrm>
            <a:prstGeom prst="ellipse">
              <a:avLst/>
            </a:prstGeom>
            <a:solidFill>
              <a:srgbClr val="153969"/>
            </a:solid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rmAutofit fontScale="100000" lnSpcReduction="0"/>
            </a:bodyPr>
            <a:lstStyle>
              <a:lvl1pPr defTabSz="224027">
                <a:defRPr b="1" sz="1470">
                  <a:solidFill>
                    <a:srgbClr val="FFFFFF"/>
                  </a:solidFill>
                </a:defRPr>
              </a:lvl1pPr>
            </a:lstStyle>
            <a:p>
              <a:pPr/>
              <a:r>
                <a:t>7</a:t>
              </a:r>
            </a:p>
          </p:txBody>
        </p:sp>
        <p:sp>
          <p:nvSpPr>
            <p:cNvPr id="1962" name="8"/>
            <p:cNvSpPr/>
            <p:nvPr/>
          </p:nvSpPr>
          <p:spPr>
            <a:xfrm>
              <a:off x="21596714" y="1825451"/>
              <a:ext cx="635001" cy="635001"/>
            </a:xfrm>
            <a:prstGeom prst="ellipse">
              <a:avLst/>
            </a:prstGeom>
            <a:solidFill>
              <a:srgbClr val="153969"/>
            </a:solid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rmAutofit fontScale="100000" lnSpcReduction="0"/>
            </a:bodyPr>
            <a:lstStyle>
              <a:lvl1pPr defTabSz="224027">
                <a:defRPr b="1" sz="1470">
                  <a:solidFill>
                    <a:srgbClr val="FFFFFF"/>
                  </a:solidFill>
                </a:defRPr>
              </a:lvl1pPr>
            </a:lstStyle>
            <a:p>
              <a:pPr/>
              <a:r>
                <a:t>8</a:t>
              </a:r>
            </a:p>
          </p:txBody>
        </p:sp>
        <p:sp>
          <p:nvSpPr>
            <p:cNvPr id="1963"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6" name="Define a Process…"/>
          <p:cNvSpPr txBox="1"/>
          <p:nvPr>
            <p:ph type="body" idx="21"/>
          </p:nvPr>
        </p:nvSpPr>
        <p:spPr>
          <a:xfrm>
            <a:off x="1266761" y="970751"/>
            <a:ext cx="5398537" cy="3353553"/>
          </a:xfrm>
          <a:prstGeom prst="rect">
            <a:avLst/>
          </a:prstGeom>
        </p:spPr>
        <p:txBody>
          <a:bodyPr/>
          <a:lstStyle/>
          <a:p>
            <a:pPr marL="0" indent="0" defTabSz="457200">
              <a:lnSpc>
                <a:spcPct val="100000"/>
              </a:lnSpc>
              <a:spcBef>
                <a:spcPts val="1200"/>
              </a:spcBef>
              <a:buClrTx/>
              <a:buSzTx/>
              <a:buNone/>
              <a:defRPr b="1" sz="3200">
                <a:solidFill>
                  <a:srgbClr val="FFFFFF"/>
                </a:solidFill>
              </a:defRPr>
            </a:pPr>
            <a:r>
              <a:t>Define a Process</a:t>
            </a:r>
          </a:p>
          <a:p>
            <a:pPr marL="0" indent="0">
              <a:lnSpc>
                <a:spcPct val="110000"/>
              </a:lnSpc>
              <a:spcBef>
                <a:spcPts val="1200"/>
              </a:spcBef>
              <a:buClrTx/>
              <a:buSzTx/>
              <a:buNone/>
              <a:defRPr sz="2100">
                <a:solidFill>
                  <a:srgbClr val="FFFFFF"/>
                </a:solidFill>
              </a:defRPr>
            </a:pPr>
            <a:r>
              <a:t>Summarize the requirements and parameters of your test. </a:t>
            </a:r>
          </a:p>
          <a:p>
            <a:pPr marL="0" indent="0">
              <a:lnSpc>
                <a:spcPct val="110000"/>
              </a:lnSpc>
              <a:spcBef>
                <a:spcPts val="1200"/>
              </a:spcBef>
              <a:buClrTx/>
              <a:buSzTx/>
              <a:buNone/>
              <a:defRPr sz="2100">
                <a:solidFill>
                  <a:srgbClr val="FFFFFF"/>
                </a:solidFill>
              </a:defRPr>
            </a:pPr>
            <a:r>
              <a:t>Before you build the tests themselves, </a:t>
            </a:r>
            <a:br/>
            <a:r>
              <a:t>you should create a standardized process for how you’ll test individual users. Having consistent data is critical to a successful analysis of the test results.</a:t>
            </a:r>
          </a:p>
        </p:txBody>
      </p:sp>
      <p:sp>
        <p:nvSpPr>
          <p:cNvPr id="1967" name="We plan on testing these user journeys:"/>
          <p:cNvSpPr txBox="1"/>
          <p:nvPr>
            <p:ph type="body" idx="22"/>
          </p:nvPr>
        </p:nvSpPr>
        <p:spPr>
          <a:prstGeom prst="rect">
            <a:avLst/>
          </a:prstGeom>
        </p:spPr>
        <p:txBody>
          <a:bodyPr/>
          <a:lstStyle/>
          <a:p>
            <a:pPr/>
            <a:r>
              <a:t>We plan on testing these user journeys:</a:t>
            </a:r>
          </a:p>
        </p:txBody>
      </p:sp>
      <p:sp>
        <p:nvSpPr>
          <p:cNvPr id="1968" name="Test | Architect"/>
          <p:cNvSpPr txBox="1"/>
          <p:nvPr>
            <p:ph type="body" idx="23"/>
          </p:nvPr>
        </p:nvSpPr>
        <p:spPr>
          <a:xfrm>
            <a:off x="1269305" y="12421154"/>
            <a:ext cx="1863256" cy="465340"/>
          </a:xfrm>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Test</a:t>
            </a:r>
            <a:r>
              <a:t> | Architect</a:t>
            </a:r>
          </a:p>
        </p:txBody>
      </p:sp>
      <p:sp>
        <p:nvSpPr>
          <p:cNvPr id="1969" name="A list of the user journeys"/>
          <p:cNvSpPr/>
          <p:nvPr>
            <p:ph type="body" idx="26"/>
          </p:nvPr>
        </p:nvSpPr>
        <p:spPr>
          <a:xfrm>
            <a:off x="8991600" y="1593663"/>
            <a:ext cx="13255422" cy="1334398"/>
          </a:xfrm>
          <a:prstGeom prst="rect">
            <a:avLst/>
          </a:prstGeom>
          <a:solidFill>
            <a:srgbClr val="D5D5D5">
              <a:alpha val="43642"/>
            </a:srgbClr>
          </a:solidFill>
          <a:ln>
            <a:prstDash val="solid"/>
          </a:ln>
        </p:spPr>
        <p:txBody>
          <a:bodyPr/>
          <a:lstStyle>
            <a:lvl1pPr>
              <a:defRPr>
                <a:solidFill>
                  <a:srgbClr val="000000"/>
                </a:solidFill>
              </a:defRPr>
            </a:lvl1pPr>
          </a:lstStyle>
          <a:p>
            <a:pPr/>
            <a:r>
              <a:t>A list of the user journeys</a:t>
            </a:r>
          </a:p>
        </p:txBody>
      </p:sp>
      <p:sp>
        <p:nvSpPr>
          <p:cNvPr id="1970" name="Slide Number"/>
          <p:cNvSpPr txBox="1"/>
          <p:nvPr>
            <p:ph type="sldNum" sz="quarter" idx="2"/>
          </p:nvPr>
        </p:nvSpPr>
        <p:spPr>
          <a:xfrm>
            <a:off x="23050322" y="12446953"/>
            <a:ext cx="600431" cy="452908"/>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985" name="Group"/>
          <p:cNvGrpSpPr/>
          <p:nvPr/>
        </p:nvGrpSpPr>
        <p:grpSpPr>
          <a:xfrm>
            <a:off x="-1" y="0"/>
            <a:ext cx="24384001" cy="13716001"/>
            <a:chOff x="0" y="0"/>
            <a:chExt cx="24384000" cy="13716000"/>
          </a:xfrm>
        </p:grpSpPr>
        <p:sp>
          <p:nvSpPr>
            <p:cNvPr id="1971" name="We will record our findings using:"/>
            <p:cNvSpPr txBox="1"/>
            <p:nvPr/>
          </p:nvSpPr>
          <p:spPr>
            <a:xfrm>
              <a:off x="8928100" y="3526391"/>
              <a:ext cx="12859881" cy="4116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825500">
                <a:lnSpc>
                  <a:spcPct val="110000"/>
                </a:lnSpc>
                <a:spcBef>
                  <a:spcPts val="1500"/>
                </a:spcBef>
                <a:defRPr sz="2100">
                  <a:solidFill>
                    <a:srgbClr val="000000"/>
                  </a:solidFill>
                </a:defRPr>
              </a:lvl1pPr>
            </a:lstStyle>
            <a:p>
              <a:pPr/>
              <a:r>
                <a:t>We will record our findings using:</a:t>
              </a:r>
            </a:p>
          </p:txBody>
        </p:sp>
        <p:sp>
          <p:nvSpPr>
            <p:cNvPr id="1972" name="Paper, video, audio only, screen recording"/>
            <p:cNvSpPr/>
            <p:nvPr/>
          </p:nvSpPr>
          <p:spPr>
            <a:xfrm>
              <a:off x="8991600" y="4055346"/>
              <a:ext cx="13255422" cy="1334398"/>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04800" tIns="304800" rIns="304800" bIns="304800" numCol="1" anchor="ctr">
              <a:noAutofit/>
            </a:bodyPr>
            <a:lstStyle>
              <a:lvl1pPr algn="l" defTabSz="825500">
                <a:lnSpc>
                  <a:spcPct val="110000"/>
                </a:lnSpc>
                <a:defRPr sz="2100">
                  <a:solidFill>
                    <a:srgbClr val="000000"/>
                  </a:solidFill>
                </a:defRPr>
              </a:lvl1pPr>
            </a:lstStyle>
            <a:p>
              <a:pPr/>
              <a:r>
                <a:t>Paper, video, audio only, screen recording</a:t>
              </a:r>
            </a:p>
          </p:txBody>
        </p:sp>
        <p:sp>
          <p:nvSpPr>
            <p:cNvPr id="1973" name="We will show our prototype by:"/>
            <p:cNvSpPr txBox="1"/>
            <p:nvPr/>
          </p:nvSpPr>
          <p:spPr>
            <a:xfrm>
              <a:off x="8928100" y="6002891"/>
              <a:ext cx="6527800" cy="4116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825500">
                <a:lnSpc>
                  <a:spcPct val="110000"/>
                </a:lnSpc>
                <a:spcBef>
                  <a:spcPts val="1500"/>
                </a:spcBef>
                <a:defRPr sz="2100">
                  <a:solidFill>
                    <a:srgbClr val="000000"/>
                  </a:solidFill>
                </a:defRPr>
              </a:lvl1pPr>
            </a:lstStyle>
            <a:p>
              <a:pPr/>
              <a:r>
                <a:t>We will show our prototype by:</a:t>
              </a:r>
            </a:p>
          </p:txBody>
        </p:sp>
        <p:sp>
          <p:nvSpPr>
            <p:cNvPr id="1974" name="Screen share, in person"/>
            <p:cNvSpPr/>
            <p:nvPr/>
          </p:nvSpPr>
          <p:spPr>
            <a:xfrm>
              <a:off x="8991600" y="6517030"/>
              <a:ext cx="6299200" cy="1334397"/>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04800" tIns="304800" rIns="304800" bIns="304800" numCol="1" anchor="ctr">
              <a:noAutofit/>
            </a:bodyPr>
            <a:lstStyle>
              <a:lvl1pPr algn="l" defTabSz="825500">
                <a:lnSpc>
                  <a:spcPct val="110000"/>
                </a:lnSpc>
                <a:defRPr sz="2100">
                  <a:solidFill>
                    <a:srgbClr val="000000"/>
                  </a:solidFill>
                </a:defRPr>
              </a:lvl1pPr>
            </a:lstStyle>
            <a:p>
              <a:pPr/>
              <a:r>
                <a:t>Screen share, in person</a:t>
              </a:r>
            </a:p>
          </p:txBody>
        </p:sp>
        <p:sp>
          <p:nvSpPr>
            <p:cNvPr id="1975" name="We will need the following equipment:"/>
            <p:cNvSpPr txBox="1"/>
            <p:nvPr/>
          </p:nvSpPr>
          <p:spPr>
            <a:xfrm>
              <a:off x="8928100" y="8462458"/>
              <a:ext cx="12859881" cy="4116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825500">
                <a:lnSpc>
                  <a:spcPct val="110000"/>
                </a:lnSpc>
                <a:spcBef>
                  <a:spcPts val="1500"/>
                </a:spcBef>
                <a:defRPr sz="2100">
                  <a:solidFill>
                    <a:srgbClr val="000000"/>
                  </a:solidFill>
                </a:defRPr>
              </a:lvl1pPr>
            </a:lstStyle>
            <a:p>
              <a:pPr/>
              <a:r>
                <a:t>We will need the following equipment:</a:t>
              </a:r>
            </a:p>
          </p:txBody>
        </p:sp>
        <p:sp>
          <p:nvSpPr>
            <p:cNvPr id="1976" name="MacBook, iPhone, chairs, desk, camera, tripod"/>
            <p:cNvSpPr/>
            <p:nvPr/>
          </p:nvSpPr>
          <p:spPr>
            <a:xfrm>
              <a:off x="8991600" y="8978713"/>
              <a:ext cx="13255422" cy="1334398"/>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04800" tIns="304800" rIns="304800" bIns="304800" numCol="1" anchor="ctr">
              <a:noAutofit/>
            </a:bodyPr>
            <a:lstStyle>
              <a:lvl1pPr algn="l" defTabSz="825500">
                <a:lnSpc>
                  <a:spcPct val="110000"/>
                </a:lnSpc>
                <a:defRPr sz="2100">
                  <a:solidFill>
                    <a:srgbClr val="000000"/>
                  </a:solidFill>
                </a:defRPr>
              </a:lvl1pPr>
            </a:lstStyle>
            <a:p>
              <a:pPr/>
              <a:r>
                <a:t>MacBook, iPhone, chairs, desk, camera, tripod</a:t>
              </a:r>
            </a:p>
          </p:txBody>
        </p:sp>
        <p:sp>
          <p:nvSpPr>
            <p:cNvPr id="1977" name="This person will take notes/record:"/>
            <p:cNvSpPr txBox="1"/>
            <p:nvPr/>
          </p:nvSpPr>
          <p:spPr>
            <a:xfrm>
              <a:off x="8928100" y="10922025"/>
              <a:ext cx="6527800" cy="4116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825500">
                <a:lnSpc>
                  <a:spcPct val="110000"/>
                </a:lnSpc>
                <a:spcBef>
                  <a:spcPts val="1500"/>
                </a:spcBef>
                <a:defRPr sz="2100">
                  <a:solidFill>
                    <a:srgbClr val="000000"/>
                  </a:solidFill>
                </a:defRPr>
              </a:lvl1pPr>
            </a:lstStyle>
            <a:p>
              <a:pPr/>
              <a:r>
                <a:t>This person will take notes/record:</a:t>
              </a:r>
            </a:p>
          </p:txBody>
        </p:sp>
        <p:sp>
          <p:nvSpPr>
            <p:cNvPr id="1978" name="John Appleseed"/>
            <p:cNvSpPr/>
            <p:nvPr/>
          </p:nvSpPr>
          <p:spPr>
            <a:xfrm>
              <a:off x="8991600" y="11440397"/>
              <a:ext cx="6299200" cy="1334397"/>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04800" tIns="304800" rIns="304800" bIns="304800" numCol="1" anchor="ctr">
              <a:noAutofit/>
            </a:bodyPr>
            <a:lstStyle>
              <a:lvl1pPr algn="l" defTabSz="825500">
                <a:lnSpc>
                  <a:spcPct val="110000"/>
                </a:lnSpc>
                <a:defRPr sz="2100">
                  <a:solidFill>
                    <a:srgbClr val="000000"/>
                  </a:solidFill>
                </a:defRPr>
              </a:lvl1pPr>
            </a:lstStyle>
            <a:p>
              <a:pPr/>
              <a:r>
                <a:t>John Appleseed</a:t>
              </a:r>
            </a:p>
          </p:txBody>
        </p:sp>
        <p:sp>
          <p:nvSpPr>
            <p:cNvPr id="1979" name="We will conduct the test at:"/>
            <p:cNvSpPr txBox="1"/>
            <p:nvPr/>
          </p:nvSpPr>
          <p:spPr>
            <a:xfrm>
              <a:off x="15887611" y="6002891"/>
              <a:ext cx="6324601" cy="4116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825500">
                <a:lnSpc>
                  <a:spcPct val="110000"/>
                </a:lnSpc>
                <a:spcBef>
                  <a:spcPts val="1500"/>
                </a:spcBef>
                <a:defRPr sz="2100">
                  <a:solidFill>
                    <a:srgbClr val="000000"/>
                  </a:solidFill>
                </a:defRPr>
              </a:lvl1pPr>
            </a:lstStyle>
            <a:p>
              <a:pPr/>
              <a:r>
                <a:t>We will conduct the test at:</a:t>
              </a:r>
            </a:p>
          </p:txBody>
        </p:sp>
        <p:sp>
          <p:nvSpPr>
            <p:cNvPr id="1980" name="Time, date, location"/>
            <p:cNvSpPr/>
            <p:nvPr/>
          </p:nvSpPr>
          <p:spPr>
            <a:xfrm>
              <a:off x="15951111" y="6517030"/>
              <a:ext cx="6299201" cy="1334397"/>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04800" tIns="304800" rIns="304800" bIns="304800" numCol="1" anchor="ctr">
              <a:noAutofit/>
            </a:bodyPr>
            <a:lstStyle>
              <a:lvl1pPr algn="l" defTabSz="825500">
                <a:lnSpc>
                  <a:spcPct val="110000"/>
                </a:lnSpc>
                <a:defRPr sz="2100">
                  <a:solidFill>
                    <a:srgbClr val="000000"/>
                  </a:solidFill>
                </a:defRPr>
              </a:lvl1pPr>
            </a:lstStyle>
            <a:p>
              <a:pPr/>
              <a:r>
                <a:t>Time, date, location</a:t>
              </a:r>
            </a:p>
          </p:txBody>
        </p:sp>
        <p:sp>
          <p:nvSpPr>
            <p:cNvPr id="1981" name="This person will conduct the user test:"/>
            <p:cNvSpPr txBox="1"/>
            <p:nvPr/>
          </p:nvSpPr>
          <p:spPr>
            <a:xfrm>
              <a:off x="15887611" y="10922025"/>
              <a:ext cx="6324601" cy="4116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825500">
                <a:lnSpc>
                  <a:spcPct val="110000"/>
                </a:lnSpc>
                <a:spcBef>
                  <a:spcPts val="1500"/>
                </a:spcBef>
                <a:defRPr sz="2100">
                  <a:solidFill>
                    <a:srgbClr val="000000"/>
                  </a:solidFill>
                </a:defRPr>
              </a:lvl1pPr>
            </a:lstStyle>
            <a:p>
              <a:pPr/>
              <a:r>
                <a:t>This person will conduct the user test:</a:t>
              </a:r>
            </a:p>
          </p:txBody>
        </p:sp>
        <p:sp>
          <p:nvSpPr>
            <p:cNvPr id="1982" name="Jane Macintosh"/>
            <p:cNvSpPr/>
            <p:nvPr/>
          </p:nvSpPr>
          <p:spPr>
            <a:xfrm>
              <a:off x="15951111" y="11440397"/>
              <a:ext cx="6299201" cy="1334397"/>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04800" tIns="304800" rIns="304800" bIns="304800" numCol="1" anchor="ctr">
              <a:noAutofit/>
            </a:bodyPr>
            <a:lstStyle>
              <a:lvl1pPr algn="l" defTabSz="825500">
                <a:lnSpc>
                  <a:spcPct val="110000"/>
                </a:lnSpc>
                <a:defRPr sz="2100">
                  <a:solidFill>
                    <a:srgbClr val="000000"/>
                  </a:solidFill>
                </a:defRPr>
              </a:lvl1pPr>
            </a:lstStyle>
            <a:p>
              <a:pPr/>
              <a:r>
                <a:t>Jane Macintosh</a:t>
              </a:r>
            </a:p>
          </p:txBody>
        </p:sp>
        <p:sp>
          <p:nvSpPr>
            <p:cNvPr id="1983" name="Example"/>
            <p:cNvSpPr txBox="1"/>
            <p:nvPr/>
          </p:nvSpPr>
          <p:spPr>
            <a:xfrm>
              <a:off x="20522550" y="513508"/>
              <a:ext cx="1825067" cy="6263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defTabSz="825500">
                <a:defRPr b="1" sz="3200">
                  <a:solidFill>
                    <a:srgbClr val="153969"/>
                  </a:solidFill>
                </a:defRPr>
              </a:lvl1pPr>
            </a:lstStyle>
            <a:p>
              <a:pPr/>
              <a:r>
                <a:t>Example</a:t>
              </a:r>
            </a:p>
          </p:txBody>
        </p:sp>
        <p:sp>
          <p:nvSpPr>
            <p:cNvPr id="1984"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996" name="Group"/>
          <p:cNvGrpSpPr/>
          <p:nvPr/>
        </p:nvGrpSpPr>
        <p:grpSpPr>
          <a:xfrm>
            <a:off x="-1" y="0"/>
            <a:ext cx="24384001" cy="13716001"/>
            <a:chOff x="0" y="0"/>
            <a:chExt cx="24384000" cy="13716000"/>
          </a:xfrm>
        </p:grpSpPr>
        <p:sp>
          <p:nvSpPr>
            <p:cNvPr id="1987"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1988" name="Define a Process…"/>
            <p:cNvSpPr txBox="1"/>
            <p:nvPr/>
          </p:nvSpPr>
          <p:spPr>
            <a:xfrm>
              <a:off x="1266761" y="970751"/>
              <a:ext cx="5398537" cy="33535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spAutoFit/>
            </a:bodyPr>
            <a:lstStyle/>
            <a:p>
              <a:pPr algn="l" defTabSz="457200">
                <a:spcBef>
                  <a:spcPts val="1200"/>
                </a:spcBef>
                <a:defRPr b="1" sz="3200">
                  <a:solidFill>
                    <a:srgbClr val="FFFFFF"/>
                  </a:solidFill>
                </a:defRPr>
              </a:pPr>
              <a:r>
                <a:t>Define a Process</a:t>
              </a:r>
            </a:p>
            <a:p>
              <a:pPr algn="l" defTabSz="825500">
                <a:lnSpc>
                  <a:spcPct val="110000"/>
                </a:lnSpc>
                <a:spcBef>
                  <a:spcPts val="1200"/>
                </a:spcBef>
                <a:defRPr sz="2100">
                  <a:solidFill>
                    <a:srgbClr val="FFFFFF"/>
                  </a:solidFill>
                </a:defRPr>
              </a:pPr>
              <a:r>
                <a:t>Summarize the requirements and parameters of your test. </a:t>
              </a:r>
            </a:p>
            <a:p>
              <a:pPr algn="l" defTabSz="825500">
                <a:lnSpc>
                  <a:spcPct val="110000"/>
                </a:lnSpc>
                <a:spcBef>
                  <a:spcPts val="1200"/>
                </a:spcBef>
                <a:defRPr sz="2100">
                  <a:solidFill>
                    <a:srgbClr val="FFFFFF"/>
                  </a:solidFill>
                </a:defRPr>
              </a:pPr>
              <a:r>
                <a:t>Before you build the tests themselves, </a:t>
              </a:r>
              <a:br/>
              <a:r>
                <a:t>you should create a standardized process for how you’ll test individual users. Having consistent data is critical to a successful analysis of the test results.</a:t>
              </a:r>
            </a:p>
          </p:txBody>
        </p:sp>
        <p:sp>
          <p:nvSpPr>
            <p:cNvPr id="1989" name="We plan on testing these user journeys:"/>
            <p:cNvSpPr txBox="1"/>
            <p:nvPr/>
          </p:nvSpPr>
          <p:spPr>
            <a:xfrm>
              <a:off x="8928100" y="1062591"/>
              <a:ext cx="12859881" cy="4116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825500">
                <a:lnSpc>
                  <a:spcPct val="110000"/>
                </a:lnSpc>
                <a:spcBef>
                  <a:spcPts val="1500"/>
                </a:spcBef>
                <a:defRPr sz="2100">
                  <a:solidFill>
                    <a:srgbClr val="000000"/>
                  </a:solidFill>
                </a:defRPr>
              </a:lvl1pPr>
            </a:lstStyle>
            <a:p>
              <a:pPr/>
              <a:r>
                <a:t>We plan on testing these user journeys:</a:t>
              </a:r>
            </a:p>
          </p:txBody>
        </p:sp>
        <p:sp>
          <p:nvSpPr>
            <p:cNvPr id="1990" name="We will record our findings using:"/>
            <p:cNvSpPr txBox="1"/>
            <p:nvPr/>
          </p:nvSpPr>
          <p:spPr>
            <a:xfrm>
              <a:off x="8928100" y="3526391"/>
              <a:ext cx="12859881" cy="4116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825500">
                <a:lnSpc>
                  <a:spcPct val="110000"/>
                </a:lnSpc>
                <a:spcBef>
                  <a:spcPts val="1500"/>
                </a:spcBef>
                <a:defRPr sz="2100">
                  <a:solidFill>
                    <a:srgbClr val="000000"/>
                  </a:solidFill>
                </a:defRPr>
              </a:lvl1pPr>
            </a:lstStyle>
            <a:p>
              <a:pPr/>
              <a:r>
                <a:t>We will record our findings using:</a:t>
              </a:r>
            </a:p>
          </p:txBody>
        </p:sp>
        <p:sp>
          <p:nvSpPr>
            <p:cNvPr id="1991" name="We will show our prototype by:"/>
            <p:cNvSpPr txBox="1"/>
            <p:nvPr/>
          </p:nvSpPr>
          <p:spPr>
            <a:xfrm>
              <a:off x="8928100" y="6002891"/>
              <a:ext cx="6527800" cy="4116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825500">
                <a:lnSpc>
                  <a:spcPct val="110000"/>
                </a:lnSpc>
                <a:spcBef>
                  <a:spcPts val="1500"/>
                </a:spcBef>
                <a:defRPr sz="2100">
                  <a:solidFill>
                    <a:srgbClr val="000000"/>
                  </a:solidFill>
                </a:defRPr>
              </a:lvl1pPr>
            </a:lstStyle>
            <a:p>
              <a:pPr/>
              <a:r>
                <a:t>We will show our prototype by:</a:t>
              </a:r>
            </a:p>
          </p:txBody>
        </p:sp>
        <p:sp>
          <p:nvSpPr>
            <p:cNvPr id="1992" name="We will need the following equipment:"/>
            <p:cNvSpPr txBox="1"/>
            <p:nvPr/>
          </p:nvSpPr>
          <p:spPr>
            <a:xfrm>
              <a:off x="8928100" y="8462458"/>
              <a:ext cx="12859881" cy="4116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825500">
                <a:lnSpc>
                  <a:spcPct val="110000"/>
                </a:lnSpc>
                <a:spcBef>
                  <a:spcPts val="1500"/>
                </a:spcBef>
                <a:defRPr sz="2100">
                  <a:solidFill>
                    <a:srgbClr val="000000"/>
                  </a:solidFill>
                </a:defRPr>
              </a:lvl1pPr>
            </a:lstStyle>
            <a:p>
              <a:pPr/>
              <a:r>
                <a:t>We will need the following equipment:</a:t>
              </a:r>
            </a:p>
          </p:txBody>
        </p:sp>
        <p:sp>
          <p:nvSpPr>
            <p:cNvPr id="1993" name="This person will take notes/record:"/>
            <p:cNvSpPr txBox="1"/>
            <p:nvPr/>
          </p:nvSpPr>
          <p:spPr>
            <a:xfrm>
              <a:off x="8928100" y="10922025"/>
              <a:ext cx="6527800" cy="4116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825500">
                <a:lnSpc>
                  <a:spcPct val="110000"/>
                </a:lnSpc>
                <a:spcBef>
                  <a:spcPts val="1500"/>
                </a:spcBef>
                <a:defRPr sz="2100">
                  <a:solidFill>
                    <a:srgbClr val="000000"/>
                  </a:solidFill>
                </a:defRPr>
              </a:lvl1pPr>
            </a:lstStyle>
            <a:p>
              <a:pPr/>
              <a:r>
                <a:t>This person will take notes/record:</a:t>
              </a:r>
            </a:p>
          </p:txBody>
        </p:sp>
        <p:sp>
          <p:nvSpPr>
            <p:cNvPr id="1994" name="We will conduct the test at:"/>
            <p:cNvSpPr txBox="1"/>
            <p:nvPr/>
          </p:nvSpPr>
          <p:spPr>
            <a:xfrm>
              <a:off x="15887611" y="6002891"/>
              <a:ext cx="6324601" cy="4116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825500">
                <a:lnSpc>
                  <a:spcPct val="110000"/>
                </a:lnSpc>
                <a:spcBef>
                  <a:spcPts val="1500"/>
                </a:spcBef>
                <a:defRPr sz="2100">
                  <a:solidFill>
                    <a:srgbClr val="000000"/>
                  </a:solidFill>
                </a:defRPr>
              </a:lvl1pPr>
            </a:lstStyle>
            <a:p>
              <a:pPr/>
              <a:r>
                <a:t>We will conduct the test at:</a:t>
              </a:r>
            </a:p>
          </p:txBody>
        </p:sp>
        <p:sp>
          <p:nvSpPr>
            <p:cNvPr id="1995" name="This person will conduct the user test:"/>
            <p:cNvSpPr txBox="1"/>
            <p:nvPr/>
          </p:nvSpPr>
          <p:spPr>
            <a:xfrm>
              <a:off x="15887611" y="10922025"/>
              <a:ext cx="6324601" cy="4116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825500">
                <a:lnSpc>
                  <a:spcPct val="110000"/>
                </a:lnSpc>
                <a:spcBef>
                  <a:spcPts val="1500"/>
                </a:spcBef>
                <a:defRPr sz="2100">
                  <a:solidFill>
                    <a:srgbClr val="000000"/>
                  </a:solidFill>
                </a:defRPr>
              </a:lvl1pPr>
            </a:lstStyle>
            <a:p>
              <a:pPr/>
              <a:r>
                <a:t>This person will conduct the user test:</a:t>
              </a:r>
            </a:p>
          </p:txBody>
        </p:sp>
      </p:grpSp>
      <p:sp>
        <p:nvSpPr>
          <p:cNvPr id="1997" name="Test | Architect"/>
          <p:cNvSpPr txBox="1"/>
          <p:nvPr>
            <p:ph type="body" idx="23"/>
          </p:nvPr>
        </p:nvSpPr>
        <p:spPr>
          <a:xfrm>
            <a:off x="1269305" y="12421154"/>
            <a:ext cx="1863256" cy="465340"/>
          </a:xfrm>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Test</a:t>
            </a:r>
            <a:r>
              <a:t> | Architect</a:t>
            </a:r>
          </a:p>
        </p:txBody>
      </p:sp>
      <p:sp>
        <p:nvSpPr>
          <p:cNvPr id="1998" name="Slide Number"/>
          <p:cNvSpPr txBox="1"/>
          <p:nvPr>
            <p:ph type="sldNum" sz="quarter" idx="2"/>
          </p:nvPr>
        </p:nvSpPr>
        <p:spPr>
          <a:xfrm>
            <a:off x="23050322" y="12446953"/>
            <a:ext cx="600431" cy="452908"/>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99" name="Rectangle"/>
          <p:cNvSpPr/>
          <p:nvPr/>
        </p:nvSpPr>
        <p:spPr>
          <a:xfrm>
            <a:off x="8991600" y="1593663"/>
            <a:ext cx="13255422" cy="1334398"/>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2000" name="Rectangle"/>
          <p:cNvSpPr/>
          <p:nvPr/>
        </p:nvSpPr>
        <p:spPr>
          <a:xfrm>
            <a:off x="8991600" y="4055346"/>
            <a:ext cx="13255422" cy="1334398"/>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2001" name="Rectangle"/>
          <p:cNvSpPr/>
          <p:nvPr/>
        </p:nvSpPr>
        <p:spPr>
          <a:xfrm>
            <a:off x="8991600" y="6517030"/>
            <a:ext cx="6299200" cy="1334397"/>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2002" name="Rectangle"/>
          <p:cNvSpPr/>
          <p:nvPr/>
        </p:nvSpPr>
        <p:spPr>
          <a:xfrm>
            <a:off x="8991600" y="8978713"/>
            <a:ext cx="13255422" cy="1334398"/>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2003" name="Rectangle"/>
          <p:cNvSpPr/>
          <p:nvPr/>
        </p:nvSpPr>
        <p:spPr>
          <a:xfrm>
            <a:off x="8991600" y="11440397"/>
            <a:ext cx="6299200" cy="1334397"/>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2004" name="Rectangle"/>
          <p:cNvSpPr/>
          <p:nvPr/>
        </p:nvSpPr>
        <p:spPr>
          <a:xfrm>
            <a:off x="15951111" y="6517030"/>
            <a:ext cx="6299201" cy="1334397"/>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2005" name="Rectangle"/>
          <p:cNvSpPr/>
          <p:nvPr/>
        </p:nvSpPr>
        <p:spPr>
          <a:xfrm>
            <a:off x="15951111" y="11440397"/>
            <a:ext cx="6299201" cy="1334397"/>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012" name="Group"/>
          <p:cNvGrpSpPr/>
          <p:nvPr/>
        </p:nvGrpSpPr>
        <p:grpSpPr>
          <a:xfrm>
            <a:off x="-1" y="0"/>
            <a:ext cx="24384001" cy="13716001"/>
            <a:chOff x="0" y="0"/>
            <a:chExt cx="24384000" cy="13716000"/>
          </a:xfrm>
        </p:grpSpPr>
        <p:sp>
          <p:nvSpPr>
            <p:cNvPr id="2007"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008" name="Participants can be intimidated by the word “test.” Be sure to let your user know that there are no wrong answers and any feedback is useful feedback. What else might make your participant feel uncomfortable? How might you mitigate those feelings?"/>
            <p:cNvSpPr txBox="1"/>
            <p:nvPr/>
          </p:nvSpPr>
          <p:spPr>
            <a:xfrm>
              <a:off x="8928100" y="3765636"/>
              <a:ext cx="12859881" cy="1108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b">
              <a:spAutoFit/>
            </a:bodyPr>
            <a:lstStyle>
              <a:lvl1pPr algn="l" defTabSz="825500">
                <a:lnSpc>
                  <a:spcPct val="110000"/>
                </a:lnSpc>
                <a:spcBef>
                  <a:spcPts val="1500"/>
                </a:spcBef>
                <a:defRPr sz="2100">
                  <a:solidFill>
                    <a:srgbClr val="000000"/>
                  </a:solidFill>
                </a:defRPr>
              </a:lvl1pPr>
            </a:lstStyle>
            <a:p>
              <a:pPr/>
              <a:r>
                <a:t>Participants can be intimidated by the word “test.” Be sure to let your user know that there are no wrong answers and any feedback is useful feedback. What else might make your participant feel uncomfortable? How might you mitigate those feelings?</a:t>
              </a:r>
            </a:p>
          </p:txBody>
        </p:sp>
        <p:sp>
          <p:nvSpPr>
            <p:cNvPr id="2009" name="If you’re recording a participant, be sure to get their consent for audio and/or video. Let the participant know why recording is beneficial to your test. Consider what you’ll do if they decline to consent."/>
            <p:cNvSpPr txBox="1"/>
            <p:nvPr/>
          </p:nvSpPr>
          <p:spPr>
            <a:xfrm>
              <a:off x="8928100" y="7165688"/>
              <a:ext cx="12859881" cy="7601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b">
              <a:spAutoFit/>
            </a:bodyPr>
            <a:lstStyle>
              <a:lvl1pPr algn="l" defTabSz="825500">
                <a:lnSpc>
                  <a:spcPct val="110000"/>
                </a:lnSpc>
                <a:spcBef>
                  <a:spcPts val="1500"/>
                </a:spcBef>
                <a:defRPr sz="2100">
                  <a:solidFill>
                    <a:srgbClr val="000000"/>
                  </a:solidFill>
                </a:defRPr>
              </a:lvl1pPr>
            </a:lstStyle>
            <a:p>
              <a:pPr/>
              <a:r>
                <a:t>If you’re recording a participant, be sure to get their consent for audio and/or video. Let the participant know why recording is beneficial to your test. Consider what you’ll do if they decline to consent.</a:t>
              </a:r>
            </a:p>
          </p:txBody>
        </p:sp>
        <p:sp>
          <p:nvSpPr>
            <p:cNvPr id="2010" name="Participants usually want to know how much time they need to commit to the testing session. How long do you think it will take for users to complete tasks and answer your follow-up questions?"/>
            <p:cNvSpPr txBox="1"/>
            <p:nvPr/>
          </p:nvSpPr>
          <p:spPr>
            <a:xfrm>
              <a:off x="8928100" y="10268036"/>
              <a:ext cx="12859881" cy="760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b">
              <a:spAutoFit/>
            </a:bodyPr>
            <a:lstStyle>
              <a:lvl1pPr algn="l" defTabSz="825500">
                <a:lnSpc>
                  <a:spcPct val="110000"/>
                </a:lnSpc>
                <a:spcBef>
                  <a:spcPts val="1500"/>
                </a:spcBef>
                <a:defRPr sz="2100">
                  <a:solidFill>
                    <a:srgbClr val="000000"/>
                  </a:solidFill>
                </a:defRPr>
              </a:lvl1pPr>
            </a:lstStyle>
            <a:p>
              <a:pPr/>
              <a:r>
                <a:t>Participants usually want to know how much time they need to commit to the testing session. How long do you think it will take for users to complete tasks and answer your follow-up questions?</a:t>
              </a:r>
            </a:p>
          </p:txBody>
        </p:sp>
        <p:sp>
          <p:nvSpPr>
            <p:cNvPr id="2011" name="Plan an Introduction…"/>
            <p:cNvSpPr txBox="1"/>
            <p:nvPr/>
          </p:nvSpPr>
          <p:spPr>
            <a:xfrm>
              <a:off x="1266761" y="970751"/>
              <a:ext cx="5398537" cy="40505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spAutoFit/>
            </a:bodyPr>
            <a:lstStyle/>
            <a:p>
              <a:pPr algn="l" defTabSz="457200">
                <a:spcBef>
                  <a:spcPts val="1200"/>
                </a:spcBef>
                <a:defRPr b="1" sz="3200">
                  <a:solidFill>
                    <a:srgbClr val="FFFFFF"/>
                  </a:solidFill>
                </a:defRPr>
              </a:pPr>
              <a:r>
                <a:t>Plan an Introduction</a:t>
              </a:r>
            </a:p>
            <a:p>
              <a:pPr algn="l" defTabSz="825500">
                <a:lnSpc>
                  <a:spcPct val="110000"/>
                </a:lnSpc>
                <a:spcBef>
                  <a:spcPts val="1200"/>
                </a:spcBef>
                <a:defRPr sz="2100">
                  <a:solidFill>
                    <a:srgbClr val="FFFFFF"/>
                  </a:solidFill>
                </a:defRPr>
              </a:pPr>
              <a:r>
                <a:t>Create an introduction that you’ll use with each participant. </a:t>
              </a:r>
            </a:p>
            <a:p>
              <a:pPr algn="l" defTabSz="825500">
                <a:lnSpc>
                  <a:spcPct val="110000"/>
                </a:lnSpc>
                <a:spcBef>
                  <a:spcPts val="1200"/>
                </a:spcBef>
                <a:defRPr sz="2100">
                  <a:solidFill>
                    <a:srgbClr val="FFFFFF"/>
                  </a:solidFill>
                </a:defRPr>
              </a:pPr>
              <a:r>
                <a:t>You’ll want to set the tone prior to each test so that all your participants have consistent expectations. By anticipating issues that might arise, you’ll help both your participants and yourself feel at ease, and you’ll have the best chance to gather useful information.</a:t>
              </a:r>
            </a:p>
          </p:txBody>
        </p:sp>
      </p:grpSp>
      <p:sp>
        <p:nvSpPr>
          <p:cNvPr id="2013" name="Write a short introduction about yourself and your project and explain the goals of your test."/>
          <p:cNvSpPr txBox="1"/>
          <p:nvPr>
            <p:ph type="body" idx="22"/>
          </p:nvPr>
        </p:nvSpPr>
        <p:spPr>
          <a:prstGeom prst="rect">
            <a:avLst/>
          </a:prstGeom>
        </p:spPr>
        <p:txBody>
          <a:bodyPr/>
          <a:lstStyle/>
          <a:p>
            <a:pPr/>
            <a:r>
              <a:t>Write a short introduction about yourself and your project and explain the goals of your test. </a:t>
            </a:r>
          </a:p>
        </p:txBody>
      </p:sp>
      <p:sp>
        <p:nvSpPr>
          <p:cNvPr id="2014" name="Test | Architect"/>
          <p:cNvSpPr txBox="1"/>
          <p:nvPr>
            <p:ph type="body" idx="23"/>
          </p:nvPr>
        </p:nvSpPr>
        <p:spPr>
          <a:xfrm>
            <a:off x="1269305" y="12421154"/>
            <a:ext cx="1863256" cy="465340"/>
          </a:xfrm>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Test</a:t>
            </a:r>
            <a:r>
              <a:t> | Architect</a:t>
            </a:r>
          </a:p>
        </p:txBody>
      </p:sp>
      <p:sp>
        <p:nvSpPr>
          <p:cNvPr id="2015" name="Rectangle"/>
          <p:cNvSpPr/>
          <p:nvPr>
            <p:ph type="body" idx="26"/>
          </p:nvPr>
        </p:nvSpPr>
        <p:spPr>
          <a:xfrm>
            <a:off x="8991600" y="1593663"/>
            <a:ext cx="13255422" cy="1587501"/>
          </a:xfrm>
          <a:prstGeom prst="rect">
            <a:avLst/>
          </a:prstGeom>
          <a:solidFill>
            <a:srgbClr val="FFFFFF"/>
          </a:solidFill>
        </p:spPr>
        <p:txBody>
          <a:bodyPr lIns="203200" tIns="203200" rIns="203200" bIns="203200">
            <a:normAutofit fontScale="100000" lnSpcReduction="0"/>
          </a:bodyPr>
          <a:lstStyle/>
          <a:p>
            <a:pPr/>
          </a:p>
        </p:txBody>
      </p:sp>
      <p:sp>
        <p:nvSpPr>
          <p:cNvPr id="2016" name="Slide Number"/>
          <p:cNvSpPr txBox="1"/>
          <p:nvPr>
            <p:ph type="sldNum" sz="quarter" idx="2"/>
          </p:nvPr>
        </p:nvSpPr>
        <p:spPr>
          <a:xfrm>
            <a:off x="23050322" y="12446953"/>
            <a:ext cx="600431" cy="452908"/>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17" name="Rectangle"/>
          <p:cNvSpPr/>
          <p:nvPr/>
        </p:nvSpPr>
        <p:spPr>
          <a:xfrm>
            <a:off x="8991600" y="4993715"/>
            <a:ext cx="13255422" cy="1587501"/>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2018" name="Rectangle"/>
          <p:cNvSpPr/>
          <p:nvPr/>
        </p:nvSpPr>
        <p:spPr>
          <a:xfrm>
            <a:off x="8991600" y="8045263"/>
            <a:ext cx="13255422" cy="1587501"/>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2019" name="Rectangle"/>
          <p:cNvSpPr/>
          <p:nvPr/>
        </p:nvSpPr>
        <p:spPr>
          <a:xfrm>
            <a:off x="8991600" y="11147612"/>
            <a:ext cx="13255422" cy="1587501"/>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1" name="Now that you’ve planned your testing, it’s time to focus on the details. By the end of this stage, you’ll have a complete set of test scripts.…"/>
          <p:cNvSpPr txBox="1"/>
          <p:nvPr>
            <p:ph type="body" idx="21"/>
          </p:nvPr>
        </p:nvSpPr>
        <p:spPr>
          <a:xfrm>
            <a:off x="8928100" y="5830867"/>
            <a:ext cx="11738801" cy="6131745"/>
          </a:xfrm>
          <a:prstGeom prst="rect">
            <a:avLst/>
          </a:prstGeom>
          <a:extLst>
            <a:ext uri="{C572A759-6A51-4108-AA02-DFA0A04FC94B}">
              <ma14:wrappingTextBoxFlag xmlns:ma14="http://schemas.microsoft.com/office/mac/drawingml/2011/main" val="1"/>
            </a:ext>
          </a:extLst>
        </p:spPr>
        <p:txBody>
          <a:bodyPr/>
          <a:lstStyle/>
          <a:p>
            <a:pPr>
              <a:lnSpc>
                <a:spcPts val="4000"/>
              </a:lnSpc>
              <a:spcBef>
                <a:spcPts val="1700"/>
              </a:spcBef>
            </a:pPr>
            <a:r>
              <a:t>Now that you’ve planned your testing, it’s time to focus on the details. By the end of this stage, you’ll have a complete set of test scripts.</a:t>
            </a:r>
          </a:p>
          <a:p>
            <a:pPr>
              <a:lnSpc>
                <a:spcPts val="4000"/>
              </a:lnSpc>
              <a:spcBef>
                <a:spcPts val="1700"/>
              </a:spcBef>
            </a:pPr>
            <a:r>
              <a:t>You’ll define the flow of your tests to keep the user engaged and oriented, dig into the kinds of questions each test can answer, and prepare for the unexpected.</a:t>
            </a:r>
          </a:p>
        </p:txBody>
      </p:sp>
      <p:sp>
        <p:nvSpPr>
          <p:cNvPr id="2022" name="Script"/>
          <p:cNvSpPr txBox="1"/>
          <p:nvPr>
            <p:ph type="title"/>
          </p:nvPr>
        </p:nvSpPr>
        <p:spPr>
          <a:xfrm>
            <a:off x="8928100" y="4513791"/>
            <a:ext cx="11738801" cy="1428751"/>
          </a:xfrm>
          <a:prstGeom prst="rect">
            <a:avLst/>
          </a:prstGeom>
        </p:spPr>
        <p:txBody>
          <a:bodyPr/>
          <a:lstStyle/>
          <a:p>
            <a:pPr/>
            <a:r>
              <a:t>Script</a:t>
            </a:r>
          </a:p>
        </p:txBody>
      </p:sp>
      <p:sp>
        <p:nvSpPr>
          <p:cNvPr id="2023" name="Outline Scripts…"/>
          <p:cNvSpPr txBox="1"/>
          <p:nvPr>
            <p:ph type="body" idx="22"/>
          </p:nvPr>
        </p:nvSpPr>
        <p:spPr>
          <a:xfrm>
            <a:off x="1272967" y="4647653"/>
            <a:ext cx="5860793" cy="3303368"/>
          </a:xfrm>
          <a:prstGeom prst="rect">
            <a:avLst/>
          </a:prstGeom>
        </p:spPr>
        <p:txBody>
          <a:bodyPr/>
          <a:lstStyle/>
          <a:p>
            <a:pPr marL="0" indent="0">
              <a:lnSpc>
                <a:spcPct val="110000"/>
              </a:lnSpc>
              <a:spcBef>
                <a:spcPts val="0"/>
              </a:spcBef>
              <a:buClrTx/>
              <a:buSzTx/>
              <a:buNone/>
              <a:defRPr b="1" sz="3200">
                <a:solidFill>
                  <a:srgbClr val="5E5E5E"/>
                </a:solidFill>
              </a:defRPr>
            </a:pPr>
            <a:r>
              <a:t>Outline Scripts</a:t>
            </a:r>
          </a:p>
          <a:p>
            <a:pPr marL="0" indent="0">
              <a:lnSpc>
                <a:spcPct val="110000"/>
              </a:lnSpc>
              <a:spcBef>
                <a:spcPts val="0"/>
              </a:spcBef>
              <a:buClrTx/>
              <a:buSzTx/>
              <a:buNone/>
              <a:defRPr b="1" sz="3200">
                <a:solidFill>
                  <a:srgbClr val="5E5E5E"/>
                </a:solidFill>
              </a:defRPr>
            </a:pPr>
            <a:r>
              <a:t>Write Scripts</a:t>
            </a:r>
          </a:p>
          <a:p>
            <a:pPr marL="0" indent="0">
              <a:lnSpc>
                <a:spcPct val="110000"/>
              </a:lnSpc>
              <a:spcBef>
                <a:spcPts val="0"/>
              </a:spcBef>
              <a:buClrTx/>
              <a:buSzTx/>
              <a:buNone/>
              <a:defRPr b="1" sz="3200">
                <a:solidFill>
                  <a:srgbClr val="5E5E5E"/>
                </a:solidFill>
              </a:defRPr>
            </a:pPr>
            <a:r>
              <a:t>Anticipate Errors</a:t>
            </a:r>
          </a:p>
          <a:p>
            <a:pPr marL="0" indent="0">
              <a:lnSpc>
                <a:spcPct val="110000"/>
              </a:lnSpc>
              <a:spcBef>
                <a:spcPts val="0"/>
              </a:spcBef>
              <a:buClrTx/>
              <a:buSzTx/>
              <a:buNone/>
              <a:defRPr b="1" sz="3200">
                <a:solidFill>
                  <a:srgbClr val="5E5E5E"/>
                </a:solidFill>
              </a:defRPr>
            </a:pPr>
          </a:p>
          <a:p>
            <a:pPr marL="0" indent="0">
              <a:lnSpc>
                <a:spcPct val="110000"/>
              </a:lnSpc>
              <a:spcBef>
                <a:spcPts val="0"/>
              </a:spcBef>
              <a:buClrTx/>
              <a:buSzTx/>
              <a:buNone/>
              <a:defRPr b="1" sz="3200">
                <a:solidFill>
                  <a:srgbClr val="5E5E5E"/>
                </a:solidFill>
              </a:defRPr>
            </a:pPr>
          </a:p>
        </p:txBody>
      </p:sp>
      <p:sp>
        <p:nvSpPr>
          <p:cNvPr id="2024" name="Slide Number"/>
          <p:cNvSpPr txBox="1"/>
          <p:nvPr>
            <p:ph type="sldNum" sz="quarter" idx="2"/>
          </p:nvPr>
        </p:nvSpPr>
        <p:spPr>
          <a:xfrm>
            <a:off x="23052557" y="12445999"/>
            <a:ext cx="600432" cy="45290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6" name="Outline Scripts…"/>
          <p:cNvSpPr txBox="1"/>
          <p:nvPr>
            <p:ph type="body" idx="21"/>
          </p:nvPr>
        </p:nvSpPr>
        <p:spPr>
          <a:xfrm>
            <a:off x="1266761" y="970751"/>
            <a:ext cx="5398537" cy="9582908"/>
          </a:xfrm>
          <a:prstGeom prst="rect">
            <a:avLst/>
          </a:prstGeom>
        </p:spPr>
        <p:txBody>
          <a:bodyPr/>
          <a:lstStyle/>
          <a:p>
            <a:pPr marL="0" indent="0" defTabSz="457200">
              <a:lnSpc>
                <a:spcPct val="100000"/>
              </a:lnSpc>
              <a:spcBef>
                <a:spcPts val="1200"/>
              </a:spcBef>
              <a:buClrTx/>
              <a:buSzTx/>
              <a:buNone/>
              <a:defRPr b="1" sz="3200">
                <a:solidFill>
                  <a:srgbClr val="FFFFFF"/>
                </a:solidFill>
              </a:defRPr>
            </a:pPr>
            <a:r>
              <a:t>Outline Scripts</a:t>
            </a:r>
          </a:p>
          <a:p>
            <a:pPr marL="0" indent="0">
              <a:lnSpc>
                <a:spcPct val="110000"/>
              </a:lnSpc>
              <a:spcBef>
                <a:spcPts val="1200"/>
              </a:spcBef>
              <a:buClrTx/>
              <a:buSzTx/>
              <a:buNone/>
              <a:defRPr sz="2100">
                <a:solidFill>
                  <a:srgbClr val="FFFFFF"/>
                </a:solidFill>
              </a:defRPr>
            </a:pPr>
            <a:r>
              <a:t>Describe each test and the order they’ll </a:t>
            </a:r>
            <a:br/>
            <a:r>
              <a:t>be conducted. Be sure to include any contextual information the user will need </a:t>
            </a:r>
            <a:br/>
            <a:r>
              <a:t>to complete the task successfully.</a:t>
            </a:r>
          </a:p>
          <a:p>
            <a:pPr marL="0" indent="0">
              <a:lnSpc>
                <a:spcPct val="110000"/>
              </a:lnSpc>
              <a:spcBef>
                <a:spcPts val="1200"/>
              </a:spcBef>
              <a:buClrTx/>
              <a:buSzTx/>
              <a:buNone/>
              <a:defRPr sz="2100">
                <a:solidFill>
                  <a:srgbClr val="FFFFFF"/>
                </a:solidFill>
              </a:defRPr>
            </a:pPr>
            <a:r>
              <a:t>Your testing script should tell a story that the user can relate to. The order of tasks should create a natural flow that puts the user into the right frame of mind and keeps them engaged throughout the process. Where possible, put your tests in the order the user would encounter them in their everyday lives.</a:t>
            </a:r>
          </a:p>
          <a:p>
            <a:pPr marL="0" indent="0">
              <a:lnSpc>
                <a:spcPct val="110000"/>
              </a:lnSpc>
              <a:spcBef>
                <a:spcPts val="1200"/>
              </a:spcBef>
              <a:buClrTx/>
              <a:buSzTx/>
              <a:buNone/>
              <a:defRPr sz="2100">
                <a:solidFill>
                  <a:srgbClr val="FFFFFF"/>
                </a:solidFill>
              </a:defRPr>
            </a:pPr>
            <a:r>
              <a:t>Remember that some tasks are more critical to test than others. What are the most important features to test? You might want to test those first in case you run out of time.</a:t>
            </a:r>
          </a:p>
          <a:p>
            <a:pPr marL="0" indent="0">
              <a:lnSpc>
                <a:spcPct val="110000"/>
              </a:lnSpc>
              <a:spcBef>
                <a:spcPts val="1200"/>
              </a:spcBef>
              <a:buClrTx/>
              <a:buSzTx/>
              <a:buNone/>
              <a:defRPr sz="2100">
                <a:solidFill>
                  <a:srgbClr val="FFFFFF"/>
                </a:solidFill>
              </a:defRPr>
            </a:pPr>
            <a:r>
              <a:t>For tests that don’t flow naturally from </a:t>
            </a:r>
            <a:br/>
            <a:r>
              <a:t>one to the next, it’s especially important</a:t>
            </a:r>
            <a:br/>
            <a:r>
              <a:t>to provide context so you don’t interrupt the flow of the script. Make sure you identify those situations and think carefully about how you’ll keep the user focused</a:t>
            </a:r>
            <a:br/>
            <a:r>
              <a:t>and oriented.</a:t>
            </a:r>
          </a:p>
        </p:txBody>
      </p:sp>
      <p:sp>
        <p:nvSpPr>
          <p:cNvPr id="2027" name="Test | Script"/>
          <p:cNvSpPr txBox="1"/>
          <p:nvPr>
            <p:ph type="body" idx="23"/>
          </p:nvPr>
        </p:nvSpPr>
        <p:spPr>
          <a:xfrm>
            <a:off x="1269305" y="12421154"/>
            <a:ext cx="1523481" cy="465340"/>
          </a:xfrm>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Test</a:t>
            </a:r>
            <a:r>
              <a:t> | Script</a:t>
            </a:r>
          </a:p>
        </p:txBody>
      </p:sp>
      <p:sp>
        <p:nvSpPr>
          <p:cNvPr id="2028" name="Slide Number"/>
          <p:cNvSpPr txBox="1"/>
          <p:nvPr>
            <p:ph type="sldNum" sz="quarter" idx="2"/>
          </p:nvPr>
        </p:nvSpPr>
        <p:spPr>
          <a:xfrm>
            <a:off x="23050322" y="12446953"/>
            <a:ext cx="600431" cy="452908"/>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047" name="Group"/>
          <p:cNvGrpSpPr/>
          <p:nvPr/>
        </p:nvGrpSpPr>
        <p:grpSpPr>
          <a:xfrm>
            <a:off x="-1" y="0"/>
            <a:ext cx="24384001" cy="13716001"/>
            <a:chOff x="0" y="0"/>
            <a:chExt cx="24384000" cy="13716000"/>
          </a:xfrm>
        </p:grpSpPr>
        <p:sp>
          <p:nvSpPr>
            <p:cNvPr id="2029" name="This is the sequence of tasks to test:"/>
            <p:cNvSpPr txBox="1"/>
            <p:nvPr/>
          </p:nvSpPr>
          <p:spPr>
            <a:xfrm>
              <a:off x="8928100" y="1092225"/>
              <a:ext cx="6628342" cy="4116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825500">
                <a:lnSpc>
                  <a:spcPct val="110000"/>
                </a:lnSpc>
                <a:spcBef>
                  <a:spcPts val="1500"/>
                </a:spcBef>
                <a:defRPr sz="2100">
                  <a:solidFill>
                    <a:srgbClr val="000000"/>
                  </a:solidFill>
                </a:defRPr>
              </a:lvl1pPr>
            </a:lstStyle>
            <a:p>
              <a:pPr/>
              <a:r>
                <a:t>This is the sequence of tasks to test: </a:t>
              </a:r>
            </a:p>
          </p:txBody>
        </p:sp>
        <p:sp>
          <p:nvSpPr>
            <p:cNvPr id="2030" name="Add recycling or trash to daily summary."/>
            <p:cNvSpPr/>
            <p:nvPr/>
          </p:nvSpPr>
          <p:spPr>
            <a:xfrm>
              <a:off x="8991600" y="1623296"/>
              <a:ext cx="6299200" cy="1334398"/>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04800" tIns="304800" rIns="304800" bIns="304800" numCol="1" anchor="ctr">
              <a:noAutofit/>
            </a:bodyPr>
            <a:lstStyle>
              <a:lvl1pPr algn="l" defTabSz="825500">
                <a:lnSpc>
                  <a:spcPct val="110000"/>
                </a:lnSpc>
                <a:defRPr sz="2100">
                  <a:solidFill>
                    <a:srgbClr val="000000"/>
                  </a:solidFill>
                </a:defRPr>
              </a:lvl1pPr>
            </a:lstStyle>
            <a:p>
              <a:pPr/>
              <a:r>
                <a:t>Add recycling or trash to daily summary.</a:t>
              </a:r>
            </a:p>
          </p:txBody>
        </p:sp>
        <p:sp>
          <p:nvSpPr>
            <p:cNvPr id="2031" name="Discover information about recycling numbers."/>
            <p:cNvSpPr/>
            <p:nvPr/>
          </p:nvSpPr>
          <p:spPr>
            <a:xfrm>
              <a:off x="8991600" y="3255246"/>
              <a:ext cx="6299200" cy="1334398"/>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04800" tIns="304800" rIns="304800" bIns="304800" numCol="1" anchor="ctr">
              <a:noAutofit/>
            </a:bodyPr>
            <a:lstStyle>
              <a:lvl1pPr algn="l" defTabSz="825500">
                <a:lnSpc>
                  <a:spcPct val="110000"/>
                </a:lnSpc>
                <a:defRPr sz="2100">
                  <a:solidFill>
                    <a:srgbClr val="000000"/>
                  </a:solidFill>
                </a:defRPr>
              </a:lvl1pPr>
            </a:lstStyle>
            <a:p>
              <a:pPr/>
              <a:r>
                <a:t>Discover information about recycling numbers.</a:t>
              </a:r>
            </a:p>
          </p:txBody>
        </p:sp>
        <p:sp>
          <p:nvSpPr>
            <p:cNvPr id="2032" name="Check their achievements."/>
            <p:cNvSpPr/>
            <p:nvPr/>
          </p:nvSpPr>
          <p:spPr>
            <a:xfrm>
              <a:off x="8991600" y="4887196"/>
              <a:ext cx="6299200" cy="1334398"/>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04800" tIns="304800" rIns="304800" bIns="304800" numCol="1" anchor="ctr">
              <a:noAutofit/>
            </a:bodyPr>
            <a:lstStyle>
              <a:lvl1pPr algn="l" defTabSz="825500">
                <a:lnSpc>
                  <a:spcPct val="110000"/>
                </a:lnSpc>
                <a:defRPr sz="2100">
                  <a:solidFill>
                    <a:srgbClr val="000000"/>
                  </a:solidFill>
                </a:defRPr>
              </a:lvl1pPr>
            </a:lstStyle>
            <a:p>
              <a:pPr/>
              <a:r>
                <a:t>Check their achievements.</a:t>
              </a:r>
            </a:p>
          </p:txBody>
        </p:sp>
        <p:sp>
          <p:nvSpPr>
            <p:cNvPr id="2033" name="Understand challenges to being more environmentally conscious."/>
            <p:cNvSpPr/>
            <p:nvPr/>
          </p:nvSpPr>
          <p:spPr>
            <a:xfrm>
              <a:off x="8991600" y="6519147"/>
              <a:ext cx="6299200" cy="1334397"/>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04800" tIns="304800" rIns="304800" bIns="304800" numCol="1" anchor="ctr">
              <a:noAutofit/>
            </a:bodyPr>
            <a:lstStyle>
              <a:lvl1pPr algn="l" defTabSz="825500">
                <a:lnSpc>
                  <a:spcPct val="110000"/>
                </a:lnSpc>
                <a:defRPr sz="2100">
                  <a:solidFill>
                    <a:srgbClr val="000000"/>
                  </a:solidFill>
                </a:defRPr>
              </a:lvl1pPr>
            </a:lstStyle>
            <a:p>
              <a:pPr/>
              <a:r>
                <a:t>Understand challenges to being more environmentally conscious.</a:t>
              </a:r>
            </a:p>
          </p:txBody>
        </p:sp>
        <p:sp>
          <p:nvSpPr>
            <p:cNvPr id="2034" name="Rectangle"/>
            <p:cNvSpPr/>
            <p:nvPr/>
          </p:nvSpPr>
          <p:spPr>
            <a:xfrm>
              <a:off x="8991600" y="8151096"/>
              <a:ext cx="6299200" cy="1334398"/>
            </a:xfrm>
            <a:prstGeom prst="rect">
              <a:avLst/>
            </a:prstGeom>
            <a:solidFill>
              <a:srgbClr val="D5D5D5">
                <a:alpha val="43642"/>
              </a:srgbClr>
            </a:solidFill>
            <a:ln w="25400" cap="flat">
              <a:solidFill>
                <a:srgbClr val="87939D"/>
              </a:solidFill>
              <a:prstDash val="solid"/>
              <a:miter lim="400000"/>
            </a:ln>
            <a:effectLst/>
          </p:spPr>
          <p:txBody>
            <a:bodyPr wrap="square" lIns="304800" tIns="304800" rIns="304800" bIns="304800" numCol="1" anchor="ctr">
              <a:noAutofit/>
            </a:bodyPr>
            <a:lstStyle/>
            <a:p>
              <a:pPr algn="l" defTabSz="825500">
                <a:lnSpc>
                  <a:spcPct val="110000"/>
                </a:lnSpc>
                <a:defRPr sz="2100">
                  <a:solidFill>
                    <a:srgbClr val="000000"/>
                  </a:solidFill>
                </a:defRPr>
              </a:pPr>
            </a:p>
          </p:txBody>
        </p:sp>
        <p:sp>
          <p:nvSpPr>
            <p:cNvPr id="2035" name="Rectangle"/>
            <p:cNvSpPr/>
            <p:nvPr/>
          </p:nvSpPr>
          <p:spPr>
            <a:xfrm>
              <a:off x="8991600" y="9783046"/>
              <a:ext cx="6299200" cy="1334398"/>
            </a:xfrm>
            <a:prstGeom prst="rect">
              <a:avLst/>
            </a:prstGeom>
            <a:solidFill>
              <a:srgbClr val="D5D5D5">
                <a:alpha val="43642"/>
              </a:srgbClr>
            </a:solidFill>
            <a:ln w="25400" cap="flat">
              <a:solidFill>
                <a:srgbClr val="87939D"/>
              </a:solidFill>
              <a:prstDash val="solid"/>
              <a:miter lim="400000"/>
            </a:ln>
            <a:effectLst/>
          </p:spPr>
          <p:txBody>
            <a:bodyPr wrap="square" lIns="304800" tIns="304800" rIns="304800" bIns="304800" numCol="1" anchor="ctr">
              <a:noAutofit/>
            </a:bodyPr>
            <a:lstStyle/>
            <a:p>
              <a:pPr algn="l" defTabSz="825500">
                <a:lnSpc>
                  <a:spcPct val="110000"/>
                </a:lnSpc>
                <a:defRPr sz="2100">
                  <a:solidFill>
                    <a:srgbClr val="000000"/>
                  </a:solidFill>
                </a:defRPr>
              </a:pPr>
            </a:p>
          </p:txBody>
        </p:sp>
        <p:sp>
          <p:nvSpPr>
            <p:cNvPr id="2036" name="Rectangle"/>
            <p:cNvSpPr/>
            <p:nvPr/>
          </p:nvSpPr>
          <p:spPr>
            <a:xfrm>
              <a:off x="8991600" y="11414996"/>
              <a:ext cx="6299200" cy="1334398"/>
            </a:xfrm>
            <a:prstGeom prst="rect">
              <a:avLst/>
            </a:prstGeom>
            <a:solidFill>
              <a:srgbClr val="D5D5D5">
                <a:alpha val="43642"/>
              </a:srgbClr>
            </a:solidFill>
            <a:ln w="25400" cap="flat">
              <a:solidFill>
                <a:srgbClr val="87939D"/>
              </a:solidFill>
              <a:prstDash val="solid"/>
              <a:miter lim="400000"/>
            </a:ln>
            <a:effectLst/>
          </p:spPr>
          <p:txBody>
            <a:bodyPr wrap="square" lIns="304800" tIns="304800" rIns="304800" bIns="304800" numCol="1" anchor="ctr">
              <a:noAutofit/>
            </a:bodyPr>
            <a:lstStyle/>
            <a:p>
              <a:pPr algn="l" defTabSz="825500">
                <a:lnSpc>
                  <a:spcPct val="110000"/>
                </a:lnSpc>
                <a:defRPr sz="2100">
                  <a:solidFill>
                    <a:srgbClr val="000000"/>
                  </a:solidFill>
                </a:defRPr>
              </a:pPr>
            </a:p>
          </p:txBody>
        </p:sp>
        <p:sp>
          <p:nvSpPr>
            <p:cNvPr id="2037" name="Context we should provide prior to the test:"/>
            <p:cNvSpPr txBox="1"/>
            <p:nvPr/>
          </p:nvSpPr>
          <p:spPr>
            <a:xfrm>
              <a:off x="15862740" y="1092225"/>
              <a:ext cx="6628342" cy="4116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825500">
                <a:lnSpc>
                  <a:spcPct val="110000"/>
                </a:lnSpc>
                <a:spcBef>
                  <a:spcPts val="1500"/>
                </a:spcBef>
                <a:defRPr sz="2100">
                  <a:solidFill>
                    <a:srgbClr val="000000"/>
                  </a:solidFill>
                </a:defRPr>
              </a:lvl1pPr>
            </a:lstStyle>
            <a:p>
              <a:pPr/>
              <a:r>
                <a:t>Context we should provide prior to the test:</a:t>
              </a:r>
            </a:p>
          </p:txBody>
        </p:sp>
        <p:sp>
          <p:nvSpPr>
            <p:cNvPr id="2038" name="Give the participant a group of objects that are trash and recycling."/>
            <p:cNvSpPr/>
            <p:nvPr/>
          </p:nvSpPr>
          <p:spPr>
            <a:xfrm>
              <a:off x="15926240" y="1623296"/>
              <a:ext cx="6299201" cy="1334398"/>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04800" tIns="304800" rIns="304800" bIns="304800" numCol="1" anchor="ctr">
              <a:noAutofit/>
            </a:bodyPr>
            <a:lstStyle>
              <a:lvl1pPr algn="l" defTabSz="825500">
                <a:lnSpc>
                  <a:spcPct val="110000"/>
                </a:lnSpc>
                <a:defRPr sz="2100">
                  <a:solidFill>
                    <a:srgbClr val="000000"/>
                  </a:solidFill>
                </a:defRPr>
              </a:lvl1pPr>
            </a:lstStyle>
            <a:p>
              <a:pPr/>
              <a:r>
                <a:t>Give the participant a group of objects that are trash and recycling.</a:t>
              </a:r>
            </a:p>
          </p:txBody>
        </p:sp>
        <p:sp>
          <p:nvSpPr>
            <p:cNvPr id="2039" name="Rectangle"/>
            <p:cNvSpPr/>
            <p:nvPr/>
          </p:nvSpPr>
          <p:spPr>
            <a:xfrm>
              <a:off x="15926240" y="3255246"/>
              <a:ext cx="6299201" cy="1334398"/>
            </a:xfrm>
            <a:prstGeom prst="rect">
              <a:avLst/>
            </a:prstGeom>
            <a:solidFill>
              <a:srgbClr val="D5D5D5">
                <a:alpha val="43642"/>
              </a:srgbClr>
            </a:solidFill>
            <a:ln w="25400" cap="flat">
              <a:solidFill>
                <a:srgbClr val="87939D"/>
              </a:solidFill>
              <a:prstDash val="solid"/>
              <a:miter lim="400000"/>
            </a:ln>
            <a:effectLst/>
          </p:spPr>
          <p:txBody>
            <a:bodyPr wrap="square" lIns="304800" tIns="304800" rIns="304800" bIns="304800" numCol="1" anchor="ctr">
              <a:noAutofit/>
            </a:bodyPr>
            <a:lstStyle/>
            <a:p>
              <a:pPr algn="l" defTabSz="825500">
                <a:lnSpc>
                  <a:spcPct val="110000"/>
                </a:lnSpc>
                <a:defRPr sz="2100">
                  <a:solidFill>
                    <a:srgbClr val="000000"/>
                  </a:solidFill>
                </a:defRPr>
              </a:pPr>
            </a:p>
          </p:txBody>
        </p:sp>
        <p:sp>
          <p:nvSpPr>
            <p:cNvPr id="2040" name="User should reach the achievement when they successfully add recycling."/>
            <p:cNvSpPr/>
            <p:nvPr/>
          </p:nvSpPr>
          <p:spPr>
            <a:xfrm>
              <a:off x="15926240" y="4887196"/>
              <a:ext cx="6299201" cy="1334398"/>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04800" tIns="304800" rIns="304800" bIns="304800" numCol="1" anchor="ctr">
              <a:noAutofit/>
            </a:bodyPr>
            <a:lstStyle>
              <a:lvl1pPr algn="l" defTabSz="825500">
                <a:lnSpc>
                  <a:spcPct val="110000"/>
                </a:lnSpc>
                <a:defRPr sz="2100">
                  <a:solidFill>
                    <a:srgbClr val="000000"/>
                  </a:solidFill>
                </a:defRPr>
              </a:lvl1pPr>
            </a:lstStyle>
            <a:p>
              <a:pPr/>
              <a:r>
                <a:t>User should reach the achievement when they successfully add recycling.</a:t>
              </a:r>
            </a:p>
          </p:txBody>
        </p:sp>
        <p:sp>
          <p:nvSpPr>
            <p:cNvPr id="2041" name="Rectangle"/>
            <p:cNvSpPr/>
            <p:nvPr/>
          </p:nvSpPr>
          <p:spPr>
            <a:xfrm>
              <a:off x="15926240" y="6519147"/>
              <a:ext cx="6299201" cy="1334397"/>
            </a:xfrm>
            <a:prstGeom prst="rect">
              <a:avLst/>
            </a:prstGeom>
            <a:solidFill>
              <a:srgbClr val="D5D5D5">
                <a:alpha val="43642"/>
              </a:srgbClr>
            </a:solidFill>
            <a:ln w="25400" cap="flat">
              <a:solidFill>
                <a:srgbClr val="87939D"/>
              </a:solidFill>
              <a:prstDash val="solid"/>
              <a:miter lim="400000"/>
            </a:ln>
            <a:effectLst/>
          </p:spPr>
          <p:txBody>
            <a:bodyPr wrap="square" lIns="304800" tIns="304800" rIns="304800" bIns="304800" numCol="1" anchor="ctr">
              <a:noAutofit/>
            </a:bodyPr>
            <a:lstStyle/>
            <a:p>
              <a:pPr algn="l" defTabSz="825500">
                <a:lnSpc>
                  <a:spcPct val="110000"/>
                </a:lnSpc>
                <a:defRPr sz="2100">
                  <a:solidFill>
                    <a:srgbClr val="000000"/>
                  </a:solidFill>
                </a:defRPr>
              </a:pPr>
            </a:p>
          </p:txBody>
        </p:sp>
        <p:sp>
          <p:nvSpPr>
            <p:cNvPr id="2042" name="Rectangle"/>
            <p:cNvSpPr/>
            <p:nvPr/>
          </p:nvSpPr>
          <p:spPr>
            <a:xfrm>
              <a:off x="15926240" y="8151096"/>
              <a:ext cx="6299201" cy="1334398"/>
            </a:xfrm>
            <a:prstGeom prst="rect">
              <a:avLst/>
            </a:prstGeom>
            <a:solidFill>
              <a:srgbClr val="D5D5D5">
                <a:alpha val="43642"/>
              </a:srgbClr>
            </a:solidFill>
            <a:ln w="25400" cap="flat">
              <a:solidFill>
                <a:srgbClr val="87939D"/>
              </a:solidFill>
              <a:prstDash val="solid"/>
              <a:miter lim="400000"/>
            </a:ln>
            <a:effectLst/>
          </p:spPr>
          <p:txBody>
            <a:bodyPr wrap="square" lIns="304800" tIns="304800" rIns="304800" bIns="304800" numCol="1" anchor="ctr">
              <a:noAutofit/>
            </a:bodyPr>
            <a:lstStyle/>
            <a:p>
              <a:pPr algn="l" defTabSz="825500">
                <a:lnSpc>
                  <a:spcPct val="110000"/>
                </a:lnSpc>
                <a:defRPr sz="2100">
                  <a:solidFill>
                    <a:srgbClr val="000000"/>
                  </a:solidFill>
                </a:defRPr>
              </a:pPr>
            </a:p>
          </p:txBody>
        </p:sp>
        <p:sp>
          <p:nvSpPr>
            <p:cNvPr id="2043" name="Rectangle"/>
            <p:cNvSpPr/>
            <p:nvPr/>
          </p:nvSpPr>
          <p:spPr>
            <a:xfrm>
              <a:off x="15926240" y="9783046"/>
              <a:ext cx="6299201" cy="1334398"/>
            </a:xfrm>
            <a:prstGeom prst="rect">
              <a:avLst/>
            </a:prstGeom>
            <a:solidFill>
              <a:srgbClr val="D5D5D5">
                <a:alpha val="43642"/>
              </a:srgbClr>
            </a:solidFill>
            <a:ln w="25400" cap="flat">
              <a:solidFill>
                <a:srgbClr val="87939D"/>
              </a:solidFill>
              <a:prstDash val="solid"/>
              <a:miter lim="400000"/>
            </a:ln>
            <a:effectLst/>
          </p:spPr>
          <p:txBody>
            <a:bodyPr wrap="square" lIns="304800" tIns="304800" rIns="304800" bIns="304800" numCol="1" anchor="ctr">
              <a:noAutofit/>
            </a:bodyPr>
            <a:lstStyle/>
            <a:p>
              <a:pPr algn="l" defTabSz="825500">
                <a:lnSpc>
                  <a:spcPct val="110000"/>
                </a:lnSpc>
                <a:defRPr sz="2100">
                  <a:solidFill>
                    <a:srgbClr val="000000"/>
                  </a:solidFill>
                </a:defRPr>
              </a:pPr>
            </a:p>
          </p:txBody>
        </p:sp>
        <p:sp>
          <p:nvSpPr>
            <p:cNvPr id="2044" name="Rectangle"/>
            <p:cNvSpPr/>
            <p:nvPr/>
          </p:nvSpPr>
          <p:spPr>
            <a:xfrm>
              <a:off x="15926240" y="11414996"/>
              <a:ext cx="6299201" cy="1334398"/>
            </a:xfrm>
            <a:prstGeom prst="rect">
              <a:avLst/>
            </a:prstGeom>
            <a:solidFill>
              <a:srgbClr val="D5D5D5">
                <a:alpha val="43642"/>
              </a:srgbClr>
            </a:solidFill>
            <a:ln w="25400" cap="flat">
              <a:solidFill>
                <a:srgbClr val="87939D"/>
              </a:solidFill>
              <a:prstDash val="solid"/>
              <a:miter lim="400000"/>
            </a:ln>
            <a:effectLst/>
          </p:spPr>
          <p:txBody>
            <a:bodyPr wrap="square" lIns="304800" tIns="304800" rIns="304800" bIns="304800" numCol="1" anchor="ctr">
              <a:noAutofit/>
            </a:bodyPr>
            <a:lstStyle/>
            <a:p>
              <a:pPr algn="l" defTabSz="825500">
                <a:lnSpc>
                  <a:spcPct val="110000"/>
                </a:lnSpc>
                <a:defRPr sz="2100">
                  <a:solidFill>
                    <a:srgbClr val="000000"/>
                  </a:solidFill>
                </a:defRPr>
              </a:pPr>
            </a:p>
          </p:txBody>
        </p:sp>
        <p:sp>
          <p:nvSpPr>
            <p:cNvPr id="2045" name="Example"/>
            <p:cNvSpPr txBox="1"/>
            <p:nvPr/>
          </p:nvSpPr>
          <p:spPr>
            <a:xfrm>
              <a:off x="20522550" y="513508"/>
              <a:ext cx="1825067" cy="6263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defTabSz="825500">
                <a:defRPr b="1" sz="3200">
                  <a:solidFill>
                    <a:srgbClr val="153969"/>
                  </a:solidFill>
                </a:defRPr>
              </a:lvl1pPr>
            </a:lstStyle>
            <a:p>
              <a:pPr/>
              <a:r>
                <a:t>Example</a:t>
              </a:r>
            </a:p>
          </p:txBody>
        </p:sp>
        <p:sp>
          <p:nvSpPr>
            <p:cNvPr id="2046"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053" name="Group"/>
          <p:cNvGrpSpPr/>
          <p:nvPr/>
        </p:nvGrpSpPr>
        <p:grpSpPr>
          <a:xfrm>
            <a:off x="-1" y="0"/>
            <a:ext cx="24384001" cy="13716001"/>
            <a:chOff x="0" y="0"/>
            <a:chExt cx="24384000" cy="13716000"/>
          </a:xfrm>
        </p:grpSpPr>
        <p:sp>
          <p:nvSpPr>
            <p:cNvPr id="2049" name="This is the sequence of tasks to test:"/>
            <p:cNvSpPr txBox="1"/>
            <p:nvPr/>
          </p:nvSpPr>
          <p:spPr>
            <a:xfrm>
              <a:off x="8928100" y="1092225"/>
              <a:ext cx="6628342" cy="4116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825500">
                <a:lnSpc>
                  <a:spcPct val="110000"/>
                </a:lnSpc>
                <a:spcBef>
                  <a:spcPts val="1500"/>
                </a:spcBef>
                <a:defRPr sz="2100">
                  <a:solidFill>
                    <a:srgbClr val="000000"/>
                  </a:solidFill>
                </a:defRPr>
              </a:lvl1pPr>
            </a:lstStyle>
            <a:p>
              <a:pPr/>
              <a:r>
                <a:t>This is the sequence of tasks to test: </a:t>
              </a:r>
            </a:p>
          </p:txBody>
        </p:sp>
        <p:sp>
          <p:nvSpPr>
            <p:cNvPr id="2050" name="Context we should provide prior to the test:"/>
            <p:cNvSpPr txBox="1"/>
            <p:nvPr/>
          </p:nvSpPr>
          <p:spPr>
            <a:xfrm>
              <a:off x="15875440" y="1092225"/>
              <a:ext cx="6628342" cy="4116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825500">
                <a:lnSpc>
                  <a:spcPct val="110000"/>
                </a:lnSpc>
                <a:spcBef>
                  <a:spcPts val="1500"/>
                </a:spcBef>
                <a:defRPr sz="2100">
                  <a:solidFill>
                    <a:srgbClr val="000000"/>
                  </a:solidFill>
                </a:defRPr>
              </a:lvl1pPr>
            </a:lstStyle>
            <a:p>
              <a:pPr/>
              <a:r>
                <a:t>Context we should provide prior to the test:</a:t>
              </a:r>
            </a:p>
          </p:txBody>
        </p:sp>
        <p:sp>
          <p:nvSpPr>
            <p:cNvPr id="2051" name="Outline Scripts…"/>
            <p:cNvSpPr txBox="1"/>
            <p:nvPr/>
          </p:nvSpPr>
          <p:spPr>
            <a:xfrm>
              <a:off x="1266761" y="983451"/>
              <a:ext cx="5398537" cy="95829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spAutoFit/>
            </a:bodyPr>
            <a:lstStyle/>
            <a:p>
              <a:pPr algn="l" defTabSz="457200">
                <a:spcBef>
                  <a:spcPts val="1200"/>
                </a:spcBef>
                <a:defRPr b="1" sz="3200">
                  <a:solidFill>
                    <a:srgbClr val="FFFFFF"/>
                  </a:solidFill>
                </a:defRPr>
              </a:pPr>
              <a:r>
                <a:t>Outline Scripts</a:t>
              </a:r>
            </a:p>
            <a:p>
              <a:pPr algn="l" defTabSz="825500">
                <a:lnSpc>
                  <a:spcPct val="110000"/>
                </a:lnSpc>
                <a:spcBef>
                  <a:spcPts val="1200"/>
                </a:spcBef>
                <a:defRPr sz="2100">
                  <a:solidFill>
                    <a:srgbClr val="FFFFFF"/>
                  </a:solidFill>
                </a:defRPr>
              </a:pPr>
              <a:r>
                <a:t>Describe each test and the order they’ll </a:t>
              </a:r>
              <a:br/>
              <a:r>
                <a:t>be conducted. Be sure to include any contextual information the user will need </a:t>
              </a:r>
              <a:br/>
              <a:r>
                <a:t>to complete the task successfully.</a:t>
              </a:r>
            </a:p>
            <a:p>
              <a:pPr algn="l" defTabSz="825500">
                <a:lnSpc>
                  <a:spcPct val="110000"/>
                </a:lnSpc>
                <a:spcBef>
                  <a:spcPts val="1200"/>
                </a:spcBef>
                <a:defRPr sz="2100">
                  <a:solidFill>
                    <a:srgbClr val="FFFFFF"/>
                  </a:solidFill>
                </a:defRPr>
              </a:pPr>
              <a:r>
                <a:t>Your testing script should tell a story that the user can relate to. The order of tasks should create a natural flow that puts the user into the right frame of mind and keeps them engaged throughout the process. Where possible, put your tests in the order the user would encounter them in their everyday lives.</a:t>
              </a:r>
            </a:p>
            <a:p>
              <a:pPr algn="l" defTabSz="825500">
                <a:lnSpc>
                  <a:spcPct val="110000"/>
                </a:lnSpc>
                <a:spcBef>
                  <a:spcPts val="1200"/>
                </a:spcBef>
                <a:defRPr sz="2100">
                  <a:solidFill>
                    <a:srgbClr val="FFFFFF"/>
                  </a:solidFill>
                </a:defRPr>
              </a:pPr>
              <a:r>
                <a:t>Remember that some tasks are more critical to test than others. What are the most important features to test? You might want to test those first in case you run out of time.</a:t>
              </a:r>
            </a:p>
            <a:p>
              <a:pPr algn="l" defTabSz="825500">
                <a:lnSpc>
                  <a:spcPct val="110000"/>
                </a:lnSpc>
                <a:spcBef>
                  <a:spcPts val="1200"/>
                </a:spcBef>
                <a:defRPr sz="2100">
                  <a:solidFill>
                    <a:srgbClr val="FFFFFF"/>
                  </a:solidFill>
                </a:defRPr>
              </a:pPr>
              <a:r>
                <a:t>For tests that don’t flow naturally from </a:t>
              </a:r>
              <a:br/>
              <a:r>
                <a:t>one to the next, it’s especially important</a:t>
              </a:r>
              <a:br/>
              <a:r>
                <a:t>to provide context so you don’t interrupt the flow of the script. Make sure you identify those situations and think carefully about how you’ll keep the user focused</a:t>
              </a:r>
              <a:br/>
              <a:r>
                <a:t>and oriented.</a:t>
              </a:r>
            </a:p>
          </p:txBody>
        </p:sp>
        <p:sp>
          <p:nvSpPr>
            <p:cNvPr id="2052"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
        <p:nvSpPr>
          <p:cNvPr id="2054" name="Test | Script"/>
          <p:cNvSpPr txBox="1"/>
          <p:nvPr>
            <p:ph type="body" idx="23"/>
          </p:nvPr>
        </p:nvSpPr>
        <p:spPr>
          <a:xfrm>
            <a:off x="1269305" y="12421154"/>
            <a:ext cx="1523481" cy="465340"/>
          </a:xfrm>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Test</a:t>
            </a:r>
            <a:r>
              <a:t> | Script</a:t>
            </a:r>
          </a:p>
        </p:txBody>
      </p:sp>
      <p:sp>
        <p:nvSpPr>
          <p:cNvPr id="2055" name="Slide Number"/>
          <p:cNvSpPr txBox="1"/>
          <p:nvPr>
            <p:ph type="sldNum" sz="quarter" idx="2"/>
          </p:nvPr>
        </p:nvSpPr>
        <p:spPr>
          <a:xfrm>
            <a:off x="23050322" y="12446953"/>
            <a:ext cx="600431" cy="452908"/>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56" name="Rectangle"/>
          <p:cNvSpPr/>
          <p:nvPr/>
        </p:nvSpPr>
        <p:spPr>
          <a:xfrm>
            <a:off x="8991600" y="1623296"/>
            <a:ext cx="6299200" cy="1334398"/>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2057" name="Rectangle"/>
          <p:cNvSpPr/>
          <p:nvPr/>
        </p:nvSpPr>
        <p:spPr>
          <a:xfrm>
            <a:off x="8991600" y="3255246"/>
            <a:ext cx="6299200" cy="1334398"/>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2058" name="Rectangle"/>
          <p:cNvSpPr/>
          <p:nvPr/>
        </p:nvSpPr>
        <p:spPr>
          <a:xfrm>
            <a:off x="8991600" y="4887196"/>
            <a:ext cx="6299200" cy="1334398"/>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2059" name="Rectangle"/>
          <p:cNvSpPr/>
          <p:nvPr/>
        </p:nvSpPr>
        <p:spPr>
          <a:xfrm>
            <a:off x="8991600" y="6519147"/>
            <a:ext cx="6299200" cy="1334397"/>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2060" name="Rectangle"/>
          <p:cNvSpPr/>
          <p:nvPr/>
        </p:nvSpPr>
        <p:spPr>
          <a:xfrm>
            <a:off x="8991600" y="8151096"/>
            <a:ext cx="6299200" cy="1334398"/>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2061" name="Rectangle"/>
          <p:cNvSpPr/>
          <p:nvPr/>
        </p:nvSpPr>
        <p:spPr>
          <a:xfrm>
            <a:off x="8991600" y="9783046"/>
            <a:ext cx="6299200" cy="1334398"/>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2062" name="Rectangle"/>
          <p:cNvSpPr/>
          <p:nvPr/>
        </p:nvSpPr>
        <p:spPr>
          <a:xfrm>
            <a:off x="8991600" y="11414996"/>
            <a:ext cx="6299200" cy="1334398"/>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2063" name="Rectangle"/>
          <p:cNvSpPr/>
          <p:nvPr/>
        </p:nvSpPr>
        <p:spPr>
          <a:xfrm>
            <a:off x="15938940" y="1623296"/>
            <a:ext cx="6299201" cy="1334398"/>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2064" name="Rectangle"/>
          <p:cNvSpPr/>
          <p:nvPr/>
        </p:nvSpPr>
        <p:spPr>
          <a:xfrm>
            <a:off x="15938940" y="3255246"/>
            <a:ext cx="6299201" cy="1334398"/>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2065" name="Rectangle"/>
          <p:cNvSpPr/>
          <p:nvPr/>
        </p:nvSpPr>
        <p:spPr>
          <a:xfrm>
            <a:off x="15938940" y="4887196"/>
            <a:ext cx="6299201" cy="1334398"/>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2066" name="Rectangle"/>
          <p:cNvSpPr/>
          <p:nvPr/>
        </p:nvSpPr>
        <p:spPr>
          <a:xfrm>
            <a:off x="15938940" y="6519147"/>
            <a:ext cx="6299201" cy="1334397"/>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2067" name="Rectangle"/>
          <p:cNvSpPr/>
          <p:nvPr/>
        </p:nvSpPr>
        <p:spPr>
          <a:xfrm>
            <a:off x="15938940" y="8151096"/>
            <a:ext cx="6299201" cy="1334398"/>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2068" name="Rectangle"/>
          <p:cNvSpPr/>
          <p:nvPr/>
        </p:nvSpPr>
        <p:spPr>
          <a:xfrm>
            <a:off x="15938940" y="9783046"/>
            <a:ext cx="6299201" cy="1334398"/>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2069" name="Rectangle"/>
          <p:cNvSpPr/>
          <p:nvPr/>
        </p:nvSpPr>
        <p:spPr>
          <a:xfrm>
            <a:off x="15938940" y="11414996"/>
            <a:ext cx="6299201" cy="1334398"/>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1" name="Write Scripts…"/>
          <p:cNvSpPr txBox="1"/>
          <p:nvPr>
            <p:ph type="body" idx="21"/>
          </p:nvPr>
        </p:nvSpPr>
        <p:spPr>
          <a:xfrm>
            <a:off x="1266761" y="970751"/>
            <a:ext cx="5398537" cy="4551462"/>
          </a:xfrm>
          <a:prstGeom prst="rect">
            <a:avLst/>
          </a:prstGeom>
        </p:spPr>
        <p:txBody>
          <a:bodyPr/>
          <a:lstStyle/>
          <a:p>
            <a:pPr marL="0" indent="0" defTabSz="457200">
              <a:lnSpc>
                <a:spcPct val="100000"/>
              </a:lnSpc>
              <a:spcBef>
                <a:spcPts val="1200"/>
              </a:spcBef>
              <a:buClrTx/>
              <a:buSzTx/>
              <a:buNone/>
              <a:defRPr b="1" sz="3200">
                <a:solidFill>
                  <a:srgbClr val="FFFFFF"/>
                </a:solidFill>
              </a:defRPr>
            </a:pPr>
            <a:r>
              <a:t>Write Scripts</a:t>
            </a:r>
          </a:p>
          <a:p>
            <a:pPr marL="0" indent="0">
              <a:lnSpc>
                <a:spcPct val="110000"/>
              </a:lnSpc>
              <a:spcBef>
                <a:spcPts val="1200"/>
              </a:spcBef>
              <a:buClrTx/>
              <a:buSzTx/>
              <a:buNone/>
              <a:defRPr sz="2100">
                <a:solidFill>
                  <a:srgbClr val="FFFFFF"/>
                </a:solidFill>
              </a:defRPr>
            </a:pPr>
            <a:r>
              <a:t>For each test, determine which questions and observations you’ll use.</a:t>
            </a:r>
          </a:p>
          <a:p>
            <a:pPr marL="0" indent="0">
              <a:lnSpc>
                <a:spcPct val="110000"/>
              </a:lnSpc>
              <a:spcBef>
                <a:spcPts val="1200"/>
              </a:spcBef>
              <a:buClrTx/>
              <a:buSzTx/>
              <a:buNone/>
              <a:defRPr sz="2100">
                <a:solidFill>
                  <a:srgbClr val="FFFFFF"/>
                </a:solidFill>
              </a:defRPr>
            </a:pPr>
            <a:r>
              <a:t>You can choose from different types of questions when building a testing script. You might use one or more of them for a given test, and you might ask them (more than once!) during a particular user journey.</a:t>
            </a:r>
          </a:p>
          <a:p>
            <a:pPr marL="0" indent="0">
              <a:lnSpc>
                <a:spcPct val="110000"/>
              </a:lnSpc>
              <a:spcBef>
                <a:spcPts val="1200"/>
              </a:spcBef>
              <a:buClrTx/>
              <a:buSzTx/>
              <a:buNone/>
              <a:defRPr sz="2100">
                <a:solidFill>
                  <a:srgbClr val="FFFFFF"/>
                </a:solidFill>
              </a:defRPr>
            </a:pPr>
            <a:r>
              <a:t>Refer back to your user journeys; they’ll help you decide when and how to gather your data.</a:t>
            </a:r>
          </a:p>
        </p:txBody>
      </p:sp>
      <p:sp>
        <p:nvSpPr>
          <p:cNvPr id="2072" name="We want to understand more about:"/>
          <p:cNvSpPr txBox="1"/>
          <p:nvPr>
            <p:ph type="body" idx="22"/>
          </p:nvPr>
        </p:nvSpPr>
        <p:spPr>
          <a:prstGeom prst="rect">
            <a:avLst/>
          </a:prstGeom>
        </p:spPr>
        <p:txBody>
          <a:bodyPr/>
          <a:lstStyle/>
          <a:p>
            <a:pPr/>
            <a:r>
              <a:t>We want to understand more about:</a:t>
            </a:r>
          </a:p>
        </p:txBody>
      </p:sp>
      <p:sp>
        <p:nvSpPr>
          <p:cNvPr id="2073" name="Test | Script"/>
          <p:cNvSpPr txBox="1"/>
          <p:nvPr>
            <p:ph type="body" idx="23"/>
          </p:nvPr>
        </p:nvSpPr>
        <p:spPr>
          <a:xfrm>
            <a:off x="1269305" y="12421154"/>
            <a:ext cx="1523481" cy="465340"/>
          </a:xfrm>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Test</a:t>
            </a:r>
            <a:r>
              <a:t> | Script</a:t>
            </a:r>
          </a:p>
        </p:txBody>
      </p:sp>
      <p:sp>
        <p:nvSpPr>
          <p:cNvPr id="2074" name="Will users be able to successfully sort and enter trash and recycling into the app?"/>
          <p:cNvSpPr/>
          <p:nvPr>
            <p:ph type="body" idx="26"/>
          </p:nvPr>
        </p:nvSpPr>
        <p:spPr>
          <a:xfrm>
            <a:off x="8991600" y="1593663"/>
            <a:ext cx="13255422" cy="1587501"/>
          </a:xfrm>
          <a:prstGeom prst="rect">
            <a:avLst/>
          </a:prstGeom>
          <a:solidFill>
            <a:srgbClr val="D5D5D5">
              <a:alpha val="43642"/>
            </a:srgbClr>
          </a:solidFill>
          <a:ln>
            <a:prstDash val="solid"/>
          </a:ln>
        </p:spPr>
        <p:txBody>
          <a:bodyPr/>
          <a:lstStyle>
            <a:lvl1pPr>
              <a:defRPr>
                <a:solidFill>
                  <a:srgbClr val="000000"/>
                </a:solidFill>
              </a:defRPr>
            </a:lvl1pPr>
          </a:lstStyle>
          <a:p>
            <a:pPr/>
            <a:r>
              <a:t>Will users be able to successfully sort and enter trash and recycling into the app?</a:t>
            </a:r>
          </a:p>
        </p:txBody>
      </p:sp>
      <p:sp>
        <p:nvSpPr>
          <p:cNvPr id="2075" name="Slide Number"/>
          <p:cNvSpPr txBox="1"/>
          <p:nvPr>
            <p:ph type="sldNum" sz="quarter" idx="2"/>
          </p:nvPr>
        </p:nvSpPr>
        <p:spPr>
          <a:xfrm>
            <a:off x="23050322" y="12446953"/>
            <a:ext cx="600431" cy="452908"/>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084" name="Group"/>
          <p:cNvGrpSpPr/>
          <p:nvPr/>
        </p:nvGrpSpPr>
        <p:grpSpPr>
          <a:xfrm>
            <a:off x="-1" y="0"/>
            <a:ext cx="24384001" cy="13716001"/>
            <a:chOff x="0" y="0"/>
            <a:chExt cx="24384000" cy="13716000"/>
          </a:xfrm>
        </p:grpSpPr>
        <p:sp>
          <p:nvSpPr>
            <p:cNvPr id="2076" name="We could answer this by having users complete a rank order of the screen."/>
            <p:cNvSpPr txBox="1"/>
            <p:nvPr/>
          </p:nvSpPr>
          <p:spPr>
            <a:xfrm>
              <a:off x="8928100" y="3413504"/>
              <a:ext cx="12859881" cy="4116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b">
              <a:spAutoFit/>
            </a:bodyPr>
            <a:lstStyle>
              <a:lvl1pPr algn="l" defTabSz="825500">
                <a:lnSpc>
                  <a:spcPct val="110000"/>
                </a:lnSpc>
                <a:spcBef>
                  <a:spcPts val="1500"/>
                </a:spcBef>
                <a:defRPr sz="2100">
                  <a:solidFill>
                    <a:srgbClr val="000000"/>
                  </a:solidFill>
                </a:defRPr>
              </a:lvl1pPr>
            </a:lstStyle>
            <a:p>
              <a:pPr/>
              <a:r>
                <a:t>We could answer this by having users complete a rank order of the screen.</a:t>
              </a:r>
            </a:p>
          </p:txBody>
        </p:sp>
        <p:sp>
          <p:nvSpPr>
            <p:cNvPr id="2077" name="Looking at this screen, rank the items you see from most to least important for discarding trash or recycling."/>
            <p:cNvSpPr/>
            <p:nvPr/>
          </p:nvSpPr>
          <p:spPr>
            <a:xfrm>
              <a:off x="8991600" y="3944576"/>
              <a:ext cx="13255422" cy="1587501"/>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04800" tIns="304800" rIns="304800" bIns="304800" numCol="1" anchor="ctr">
              <a:noAutofit/>
            </a:bodyPr>
            <a:lstStyle>
              <a:lvl1pPr algn="l" defTabSz="825500">
                <a:lnSpc>
                  <a:spcPct val="110000"/>
                </a:lnSpc>
                <a:defRPr sz="2100">
                  <a:solidFill>
                    <a:srgbClr val="000000"/>
                  </a:solidFill>
                </a:defRPr>
              </a:lvl1pPr>
            </a:lstStyle>
            <a:p>
              <a:pPr/>
              <a:r>
                <a:t>Looking at this screen, rank the items you see from most to least important for discarding trash or recycling.</a:t>
              </a:r>
            </a:p>
          </p:txBody>
        </p:sp>
        <p:sp>
          <p:nvSpPr>
            <p:cNvPr id="2078" name="We could gain insights for this by having users complete a task observation.…"/>
            <p:cNvSpPr txBox="1"/>
            <p:nvPr/>
          </p:nvSpPr>
          <p:spPr>
            <a:xfrm>
              <a:off x="8928100" y="5779508"/>
              <a:ext cx="13280822" cy="16476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b">
              <a:spAutoFit/>
            </a:bodyPr>
            <a:lstStyle/>
            <a:p>
              <a:pPr algn="l" defTabSz="825500">
                <a:lnSpc>
                  <a:spcPct val="110000"/>
                </a:lnSpc>
                <a:spcBef>
                  <a:spcPts val="1500"/>
                </a:spcBef>
                <a:defRPr sz="2100">
                  <a:solidFill>
                    <a:srgbClr val="000000"/>
                  </a:solidFill>
                </a:defRPr>
              </a:pPr>
              <a:r>
                <a:t>We could gain insights for this by having users complete a task observation.</a:t>
              </a:r>
            </a:p>
            <a:p>
              <a:pPr algn="l" defTabSz="825500">
                <a:lnSpc>
                  <a:spcPct val="110000"/>
                </a:lnSpc>
                <a:spcBef>
                  <a:spcPts val="1500"/>
                </a:spcBef>
                <a:defRPr i="1" sz="2100">
                  <a:solidFill>
                    <a:srgbClr val="000000"/>
                  </a:solidFill>
                </a:defRPr>
              </a:pPr>
              <a:r>
                <a:t>Your participant should be starting from a screen that they’re most likely to be on when starting the task. Observe and note where they’re successful or unsuccessful completing parts of the task. To gather more information, ask what they think about completing the task.</a:t>
              </a:r>
            </a:p>
          </p:txBody>
        </p:sp>
        <p:sp>
          <p:nvSpPr>
            <p:cNvPr id="2079" name="If you were to discard these items, how might you record that in the app?"/>
            <p:cNvSpPr/>
            <p:nvPr/>
          </p:nvSpPr>
          <p:spPr>
            <a:xfrm>
              <a:off x="8991600" y="7546590"/>
              <a:ext cx="13255422" cy="1587501"/>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04800" tIns="304800" rIns="304800" bIns="304800" numCol="1" anchor="ctr">
              <a:noAutofit/>
            </a:bodyPr>
            <a:lstStyle>
              <a:lvl1pPr algn="l" defTabSz="825500">
                <a:lnSpc>
                  <a:spcPct val="110000"/>
                </a:lnSpc>
                <a:defRPr sz="2100">
                  <a:solidFill>
                    <a:srgbClr val="000000"/>
                  </a:solidFill>
                </a:defRPr>
              </a:lvl1pPr>
            </a:lstStyle>
            <a:p>
              <a:pPr/>
              <a:r>
                <a:t>If you were to discard these items, how might you record that in the app?</a:t>
              </a:r>
            </a:p>
          </p:txBody>
        </p:sp>
        <p:sp>
          <p:nvSpPr>
            <p:cNvPr id="2080" name="We can dig deeper about why a user makes decisions by asking about expectations.…"/>
            <p:cNvSpPr txBox="1"/>
            <p:nvPr/>
          </p:nvSpPr>
          <p:spPr>
            <a:xfrm>
              <a:off x="8928100" y="9380530"/>
              <a:ext cx="13382422" cy="16476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b">
              <a:spAutoFit/>
            </a:bodyPr>
            <a:lstStyle/>
            <a:p>
              <a:pPr algn="l" defTabSz="825500">
                <a:lnSpc>
                  <a:spcPct val="110000"/>
                </a:lnSpc>
                <a:spcBef>
                  <a:spcPts val="1500"/>
                </a:spcBef>
                <a:defRPr sz="2100">
                  <a:solidFill>
                    <a:srgbClr val="000000"/>
                  </a:solidFill>
                </a:defRPr>
              </a:pPr>
              <a:r>
                <a:t>We can dig deeper about why a user makes decisions by asking about expectations.</a:t>
              </a:r>
            </a:p>
            <a:p>
              <a:pPr algn="l" defTabSz="825500">
                <a:lnSpc>
                  <a:spcPct val="110000"/>
                </a:lnSpc>
                <a:spcBef>
                  <a:spcPts val="1500"/>
                </a:spcBef>
                <a:defRPr i="1" sz="2100">
                  <a:solidFill>
                    <a:srgbClr val="000000"/>
                  </a:solidFill>
                </a:defRPr>
              </a:pPr>
              <a:r>
                <a:t>Your participant should look at the screen and talk through what they are seeing and what they expect each element will do. For example, if a participant mentions the “plus icon,” you can use it as an opportunity to ask more questions on how it might work.</a:t>
              </a:r>
            </a:p>
          </p:txBody>
        </p:sp>
        <p:sp>
          <p:nvSpPr>
            <p:cNvPr id="2081" name="When looking at this (Today) screen, what do you expect you’ll be able to complete on this screen?"/>
            <p:cNvSpPr/>
            <p:nvPr/>
          </p:nvSpPr>
          <p:spPr>
            <a:xfrm>
              <a:off x="8991600" y="11147612"/>
              <a:ext cx="13255422" cy="1587501"/>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04800" tIns="304800" rIns="304800" bIns="304800" numCol="1" anchor="ctr">
              <a:noAutofit/>
            </a:bodyPr>
            <a:lstStyle>
              <a:lvl1pPr algn="l" defTabSz="825500">
                <a:lnSpc>
                  <a:spcPct val="110000"/>
                </a:lnSpc>
                <a:defRPr sz="2100">
                  <a:solidFill>
                    <a:srgbClr val="000000"/>
                  </a:solidFill>
                </a:defRPr>
              </a:lvl1pPr>
            </a:lstStyle>
            <a:p>
              <a:pPr/>
              <a:r>
                <a:t>When looking at this (Today) screen, what do you expect you’ll be able to complete on this screen?</a:t>
              </a:r>
            </a:p>
          </p:txBody>
        </p:sp>
        <p:sp>
          <p:nvSpPr>
            <p:cNvPr id="2082" name="Example"/>
            <p:cNvSpPr txBox="1"/>
            <p:nvPr/>
          </p:nvSpPr>
          <p:spPr>
            <a:xfrm>
              <a:off x="20522550" y="513508"/>
              <a:ext cx="1825067" cy="6263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defTabSz="825500">
                <a:defRPr b="1" sz="3200">
                  <a:solidFill>
                    <a:srgbClr val="153969"/>
                  </a:solidFill>
                </a:defRPr>
              </a:lvl1pPr>
            </a:lstStyle>
            <a:p>
              <a:pPr/>
              <a:r>
                <a:t>Example</a:t>
              </a:r>
            </a:p>
          </p:txBody>
        </p:sp>
        <p:sp>
          <p:nvSpPr>
            <p:cNvPr id="2083"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091" name="Group"/>
          <p:cNvGrpSpPr/>
          <p:nvPr/>
        </p:nvGrpSpPr>
        <p:grpSpPr>
          <a:xfrm>
            <a:off x="-1" y="0"/>
            <a:ext cx="24384001" cy="13716001"/>
            <a:chOff x="0" y="0"/>
            <a:chExt cx="24384000" cy="13716000"/>
          </a:xfrm>
        </p:grpSpPr>
        <p:sp>
          <p:nvSpPr>
            <p:cNvPr id="2086"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087" name="We could answer this by having users complete a rank order of the screen."/>
            <p:cNvSpPr txBox="1"/>
            <p:nvPr/>
          </p:nvSpPr>
          <p:spPr>
            <a:xfrm>
              <a:off x="8928100" y="3413504"/>
              <a:ext cx="12859881" cy="4116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b">
              <a:spAutoFit/>
            </a:bodyPr>
            <a:lstStyle>
              <a:lvl1pPr algn="l" defTabSz="825500">
                <a:lnSpc>
                  <a:spcPct val="110000"/>
                </a:lnSpc>
                <a:spcBef>
                  <a:spcPts val="1500"/>
                </a:spcBef>
                <a:defRPr sz="2100">
                  <a:solidFill>
                    <a:srgbClr val="000000"/>
                  </a:solidFill>
                </a:defRPr>
              </a:lvl1pPr>
            </a:lstStyle>
            <a:p>
              <a:pPr/>
              <a:r>
                <a:t>We could answer this by having users complete a rank order of the screen.</a:t>
              </a:r>
            </a:p>
          </p:txBody>
        </p:sp>
        <p:sp>
          <p:nvSpPr>
            <p:cNvPr id="2088" name="We could gain insights for this by having users complete a task observation.…"/>
            <p:cNvSpPr txBox="1"/>
            <p:nvPr/>
          </p:nvSpPr>
          <p:spPr>
            <a:xfrm>
              <a:off x="8928100" y="5779508"/>
              <a:ext cx="13280822" cy="16476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b">
              <a:spAutoFit/>
            </a:bodyPr>
            <a:lstStyle/>
            <a:p>
              <a:pPr algn="l" defTabSz="825500">
                <a:lnSpc>
                  <a:spcPct val="110000"/>
                </a:lnSpc>
                <a:spcBef>
                  <a:spcPts val="1500"/>
                </a:spcBef>
                <a:defRPr sz="2100">
                  <a:solidFill>
                    <a:srgbClr val="000000"/>
                  </a:solidFill>
                </a:defRPr>
              </a:pPr>
              <a:r>
                <a:t>We could gain insights for this by having users complete a task observation.</a:t>
              </a:r>
            </a:p>
            <a:p>
              <a:pPr algn="l" defTabSz="825500">
                <a:lnSpc>
                  <a:spcPct val="110000"/>
                </a:lnSpc>
                <a:spcBef>
                  <a:spcPts val="1500"/>
                </a:spcBef>
                <a:defRPr i="1" sz="2100">
                  <a:solidFill>
                    <a:srgbClr val="000000"/>
                  </a:solidFill>
                </a:defRPr>
              </a:pPr>
              <a:r>
                <a:t>Your participant should be starting from a screen that they’re most likely to be on when starting the task. Observe and note where they’re successful or unsuccessful completing parts of the task. To gather more information, ask what they think about completing the task.</a:t>
              </a:r>
            </a:p>
          </p:txBody>
        </p:sp>
        <p:sp>
          <p:nvSpPr>
            <p:cNvPr id="2089" name="We can dig deeper about why a user makes decisions by asking about expectations.…"/>
            <p:cNvSpPr txBox="1"/>
            <p:nvPr/>
          </p:nvSpPr>
          <p:spPr>
            <a:xfrm>
              <a:off x="8928100" y="9380530"/>
              <a:ext cx="13280822" cy="16476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b">
              <a:spAutoFit/>
            </a:bodyPr>
            <a:lstStyle/>
            <a:p>
              <a:pPr algn="l" defTabSz="825500">
                <a:lnSpc>
                  <a:spcPct val="110000"/>
                </a:lnSpc>
                <a:spcBef>
                  <a:spcPts val="1500"/>
                </a:spcBef>
                <a:defRPr sz="2100">
                  <a:solidFill>
                    <a:srgbClr val="000000"/>
                  </a:solidFill>
                </a:defRPr>
              </a:pPr>
              <a:r>
                <a:t>We can dig deeper about why a user makes decisions by asking about expectations.</a:t>
              </a:r>
            </a:p>
            <a:p>
              <a:pPr algn="l" defTabSz="825500">
                <a:lnSpc>
                  <a:spcPct val="110000"/>
                </a:lnSpc>
                <a:spcBef>
                  <a:spcPts val="1500"/>
                </a:spcBef>
                <a:defRPr i="1" sz="2100">
                  <a:solidFill>
                    <a:srgbClr val="000000"/>
                  </a:solidFill>
                </a:defRPr>
              </a:pPr>
              <a:r>
                <a:t>Your participant should look at the screen and talk through what they are seeing and what they expect each element will do. For example, if a participant mentions the “plus icon,” you can use it as an opportunity to ask more questions on how it might work.</a:t>
              </a:r>
            </a:p>
          </p:txBody>
        </p:sp>
        <p:sp>
          <p:nvSpPr>
            <p:cNvPr id="2090" name="Write Scripts…"/>
            <p:cNvSpPr txBox="1"/>
            <p:nvPr/>
          </p:nvSpPr>
          <p:spPr>
            <a:xfrm>
              <a:off x="1266761" y="970751"/>
              <a:ext cx="5398537" cy="45514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spAutoFit/>
            </a:bodyPr>
            <a:lstStyle/>
            <a:p>
              <a:pPr algn="l" defTabSz="457200">
                <a:spcBef>
                  <a:spcPts val="1200"/>
                </a:spcBef>
                <a:defRPr b="1" sz="3200">
                  <a:solidFill>
                    <a:srgbClr val="FFFFFF"/>
                  </a:solidFill>
                </a:defRPr>
              </a:pPr>
              <a:r>
                <a:t>Write Scripts</a:t>
              </a:r>
            </a:p>
            <a:p>
              <a:pPr algn="l" defTabSz="825500">
                <a:lnSpc>
                  <a:spcPct val="110000"/>
                </a:lnSpc>
                <a:spcBef>
                  <a:spcPts val="1200"/>
                </a:spcBef>
                <a:defRPr sz="2100">
                  <a:solidFill>
                    <a:srgbClr val="FFFFFF"/>
                  </a:solidFill>
                </a:defRPr>
              </a:pPr>
              <a:r>
                <a:t>For each test, determine which questions and observations you’ll use.</a:t>
              </a:r>
            </a:p>
            <a:p>
              <a:pPr algn="l" defTabSz="825500">
                <a:lnSpc>
                  <a:spcPct val="110000"/>
                </a:lnSpc>
                <a:spcBef>
                  <a:spcPts val="1200"/>
                </a:spcBef>
                <a:defRPr sz="2100">
                  <a:solidFill>
                    <a:srgbClr val="FFFFFF"/>
                  </a:solidFill>
                </a:defRPr>
              </a:pPr>
              <a:r>
                <a:t>You can choose from different types of questions when building a testing script. You might use one or more of them for a given test, and you might ask them (more than once!) during a particular user journey.</a:t>
              </a:r>
            </a:p>
            <a:p>
              <a:pPr algn="l" defTabSz="825500">
                <a:lnSpc>
                  <a:spcPct val="110000"/>
                </a:lnSpc>
                <a:spcBef>
                  <a:spcPts val="1200"/>
                </a:spcBef>
                <a:defRPr sz="2100">
                  <a:solidFill>
                    <a:srgbClr val="FFFFFF"/>
                  </a:solidFill>
                </a:defRPr>
              </a:pPr>
              <a:r>
                <a:t>Refer back to your user journeys; they’ll help you decide when and how to gather your data.</a:t>
              </a:r>
            </a:p>
          </p:txBody>
        </p:sp>
      </p:grpSp>
      <p:sp>
        <p:nvSpPr>
          <p:cNvPr id="2092" name="We want to understand more about:"/>
          <p:cNvSpPr txBox="1"/>
          <p:nvPr>
            <p:ph type="body" idx="22"/>
          </p:nvPr>
        </p:nvSpPr>
        <p:spPr>
          <a:prstGeom prst="rect">
            <a:avLst/>
          </a:prstGeom>
        </p:spPr>
        <p:txBody>
          <a:bodyPr/>
          <a:lstStyle/>
          <a:p>
            <a:pPr/>
            <a:r>
              <a:t>We want to understand more about:</a:t>
            </a:r>
          </a:p>
        </p:txBody>
      </p:sp>
      <p:sp>
        <p:nvSpPr>
          <p:cNvPr id="2093" name="Test | Script"/>
          <p:cNvSpPr txBox="1"/>
          <p:nvPr>
            <p:ph type="body" idx="23"/>
          </p:nvPr>
        </p:nvSpPr>
        <p:spPr>
          <a:xfrm>
            <a:off x="1269305" y="12421154"/>
            <a:ext cx="1523481" cy="465340"/>
          </a:xfrm>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Test</a:t>
            </a:r>
            <a:r>
              <a:t> | Script</a:t>
            </a:r>
          </a:p>
        </p:txBody>
      </p:sp>
      <p:sp>
        <p:nvSpPr>
          <p:cNvPr id="2094" name="Rectangle"/>
          <p:cNvSpPr/>
          <p:nvPr>
            <p:ph type="body" idx="26"/>
          </p:nvPr>
        </p:nvSpPr>
        <p:spPr>
          <a:xfrm>
            <a:off x="8991600" y="1593663"/>
            <a:ext cx="13255422" cy="1587501"/>
          </a:xfrm>
          <a:prstGeom prst="rect">
            <a:avLst/>
          </a:prstGeom>
          <a:solidFill>
            <a:srgbClr val="FFFFFF"/>
          </a:solidFill>
        </p:spPr>
        <p:txBody>
          <a:bodyPr lIns="203200" tIns="203200" rIns="203200" bIns="203200">
            <a:normAutofit fontScale="100000" lnSpcReduction="0"/>
          </a:bodyPr>
          <a:lstStyle/>
          <a:p>
            <a:pPr/>
          </a:p>
        </p:txBody>
      </p:sp>
      <p:sp>
        <p:nvSpPr>
          <p:cNvPr id="2095" name="Slide Number"/>
          <p:cNvSpPr txBox="1"/>
          <p:nvPr>
            <p:ph type="sldNum" sz="quarter" idx="2"/>
          </p:nvPr>
        </p:nvSpPr>
        <p:spPr>
          <a:xfrm>
            <a:off x="23050322" y="12446953"/>
            <a:ext cx="600431" cy="452908"/>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96" name="Rectangle"/>
          <p:cNvSpPr/>
          <p:nvPr/>
        </p:nvSpPr>
        <p:spPr>
          <a:xfrm>
            <a:off x="8991600" y="3944576"/>
            <a:ext cx="13255422" cy="1587501"/>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2097" name="Rectangle"/>
          <p:cNvSpPr/>
          <p:nvPr/>
        </p:nvSpPr>
        <p:spPr>
          <a:xfrm>
            <a:off x="8991600" y="7546590"/>
            <a:ext cx="13255422" cy="1587501"/>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2098" name="Rectangle"/>
          <p:cNvSpPr/>
          <p:nvPr/>
        </p:nvSpPr>
        <p:spPr>
          <a:xfrm>
            <a:off x="8991600" y="11147612"/>
            <a:ext cx="13255422" cy="1587501"/>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80" name="Group"/>
          <p:cNvGrpSpPr/>
          <p:nvPr/>
        </p:nvGrpSpPr>
        <p:grpSpPr>
          <a:xfrm>
            <a:off x="-1" y="0"/>
            <a:ext cx="24384001" cy="13716001"/>
            <a:chOff x="0" y="0"/>
            <a:chExt cx="24384000" cy="13716000"/>
          </a:xfrm>
        </p:grpSpPr>
        <p:sp>
          <p:nvSpPr>
            <p:cNvPr id="468"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pic>
          <p:nvPicPr>
            <p:cNvPr id="469" name="Screen Shot 2021-02-18 at 1.25.16 PM.png" descr="Screen Shot 2021-02-18 at 1.25.16 PM.png"/>
            <p:cNvPicPr>
              <a:picLocks noChangeAspect="1"/>
            </p:cNvPicPr>
            <p:nvPr/>
          </p:nvPicPr>
          <p:blipFill>
            <a:blip r:embed="rId2">
              <a:extLst/>
            </a:blip>
            <a:stretch>
              <a:fillRect/>
            </a:stretch>
          </p:blipFill>
          <p:spPr>
            <a:xfrm>
              <a:off x="11271542" y="5087066"/>
              <a:ext cx="10088240" cy="7814834"/>
            </a:xfrm>
            <a:prstGeom prst="rect">
              <a:avLst/>
            </a:prstGeom>
            <a:ln w="12700" cap="flat">
              <a:noFill/>
              <a:miter lim="400000"/>
            </a:ln>
            <a:effectLst/>
          </p:spPr>
        </p:pic>
        <p:sp>
          <p:nvSpPr>
            <p:cNvPr id="470" name="Pages"/>
            <p:cNvSpPr txBox="1"/>
            <p:nvPr/>
          </p:nvSpPr>
          <p:spPr>
            <a:xfrm>
              <a:off x="10041572" y="4905523"/>
              <a:ext cx="895504" cy="4366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Pages</a:t>
              </a:r>
            </a:p>
          </p:txBody>
        </p:sp>
        <p:sp>
          <p:nvSpPr>
            <p:cNvPr id="471" name="Additional code files"/>
            <p:cNvSpPr txBox="1"/>
            <p:nvPr/>
          </p:nvSpPr>
          <p:spPr>
            <a:xfrm>
              <a:off x="9036879" y="8284206"/>
              <a:ext cx="2488297" cy="7795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r>
                <a:t>Additional</a:t>
              </a:r>
              <a:br/>
              <a:r>
                <a:t>code files</a:t>
              </a:r>
            </a:p>
          </p:txBody>
        </p:sp>
        <p:sp>
          <p:nvSpPr>
            <p:cNvPr id="472" name="Coding area"/>
            <p:cNvSpPr txBox="1"/>
            <p:nvPr/>
          </p:nvSpPr>
          <p:spPr>
            <a:xfrm>
              <a:off x="21694248" y="5913209"/>
              <a:ext cx="1635634" cy="4366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Coding area</a:t>
              </a:r>
            </a:p>
          </p:txBody>
        </p:sp>
        <p:cxnSp>
          <p:nvCxnSpPr>
            <p:cNvPr id="473" name="Connection Line"/>
            <p:cNvCxnSpPr>
              <a:stCxn id="474" idx="0"/>
              <a:endCxn id="470" idx="0"/>
            </p:cNvCxnSpPr>
            <p:nvPr/>
          </p:nvCxnSpPr>
          <p:spPr>
            <a:xfrm flipH="1" flipV="1">
              <a:off x="10489324" y="5123862"/>
              <a:ext cx="2195299" cy="985136"/>
            </a:xfrm>
            <a:prstGeom prst="straightConnector1">
              <a:avLst/>
            </a:prstGeom>
            <a:ln w="25400" cap="flat">
              <a:solidFill>
                <a:srgbClr val="FE7D00"/>
              </a:solidFill>
              <a:prstDash val="solid"/>
              <a:miter lim="400000"/>
              <a:tailEnd type="arrow" w="med" len="med"/>
            </a:ln>
            <a:effectLst/>
          </p:spPr>
        </p:cxnSp>
        <p:sp>
          <p:nvSpPr>
            <p:cNvPr id="474" name="Rectangle"/>
            <p:cNvSpPr/>
            <p:nvPr/>
          </p:nvSpPr>
          <p:spPr>
            <a:xfrm>
              <a:off x="11794765" y="5903359"/>
              <a:ext cx="1779715" cy="411277"/>
            </a:xfrm>
            <a:prstGeom prst="rect">
              <a:avLst/>
            </a:prstGeom>
            <a:noFill/>
            <a:ln w="25400" cap="flat">
              <a:solidFill>
                <a:srgbClr val="FE7D00"/>
              </a:solidFill>
              <a:prstDash val="solid"/>
              <a:miter lim="400000"/>
            </a:ln>
            <a:effectLst/>
          </p:spPr>
          <p:txBody>
            <a:bodyPr wrap="square" lIns="50800" tIns="50800" rIns="50800" bIns="50800" numCol="1" anchor="ctr">
              <a:noAutofit/>
            </a:bodyPr>
            <a:lstStyle/>
            <a:p>
              <a:pPr defTabSz="821531">
                <a:defRPr sz="3000">
                  <a:solidFill>
                    <a:srgbClr val="FE7D00"/>
                  </a:solidFill>
                  <a:latin typeface="Helvetica Neue Medium"/>
                  <a:ea typeface="Helvetica Neue Medium"/>
                  <a:cs typeface="Helvetica Neue Medium"/>
                  <a:sym typeface="Helvetica Neue Medium"/>
                </a:defRPr>
              </a:pPr>
            </a:p>
          </p:txBody>
        </p:sp>
        <p:sp>
          <p:nvSpPr>
            <p:cNvPr id="475" name="Rectangle"/>
            <p:cNvSpPr/>
            <p:nvPr/>
          </p:nvSpPr>
          <p:spPr>
            <a:xfrm>
              <a:off x="11794765" y="6845937"/>
              <a:ext cx="1779715" cy="540871"/>
            </a:xfrm>
            <a:prstGeom prst="rect">
              <a:avLst/>
            </a:prstGeom>
            <a:noFill/>
            <a:ln w="25400" cap="flat">
              <a:solidFill>
                <a:srgbClr val="FE7D00"/>
              </a:solidFill>
              <a:prstDash val="solid"/>
              <a:miter lim="400000"/>
            </a:ln>
            <a:effectLst/>
          </p:spPr>
          <p:txBody>
            <a:bodyPr wrap="square" lIns="50800" tIns="50800" rIns="50800" bIns="50800" numCol="1" anchor="ctr">
              <a:noAutofit/>
            </a:bodyPr>
            <a:lstStyle/>
            <a:p>
              <a:pPr defTabSz="821531">
                <a:defRPr sz="3000">
                  <a:solidFill>
                    <a:srgbClr val="FE7D00"/>
                  </a:solidFill>
                  <a:latin typeface="Helvetica Neue Medium"/>
                  <a:ea typeface="Helvetica Neue Medium"/>
                  <a:cs typeface="Helvetica Neue Medium"/>
                  <a:sym typeface="Helvetica Neue Medium"/>
                </a:defRPr>
              </a:pPr>
            </a:p>
          </p:txBody>
        </p:sp>
        <p:cxnSp>
          <p:nvCxnSpPr>
            <p:cNvPr id="476" name="Connection Line"/>
            <p:cNvCxnSpPr>
              <a:stCxn id="475" idx="0"/>
              <a:endCxn id="471" idx="0"/>
            </p:cNvCxnSpPr>
            <p:nvPr/>
          </p:nvCxnSpPr>
          <p:spPr>
            <a:xfrm flipH="1">
              <a:off x="10281027" y="7116372"/>
              <a:ext cx="2403596" cy="1557623"/>
            </a:xfrm>
            <a:prstGeom prst="straightConnector1">
              <a:avLst/>
            </a:prstGeom>
            <a:ln w="25400" cap="flat">
              <a:solidFill>
                <a:srgbClr val="FE7D00"/>
              </a:solidFill>
              <a:prstDash val="solid"/>
              <a:miter lim="400000"/>
              <a:tailEnd type="arrow" w="med" len="med"/>
            </a:ln>
            <a:effectLst/>
          </p:spPr>
        </p:cxnSp>
        <p:sp>
          <p:nvSpPr>
            <p:cNvPr id="477" name="Rectangle"/>
            <p:cNvSpPr/>
            <p:nvPr/>
          </p:nvSpPr>
          <p:spPr>
            <a:xfrm>
              <a:off x="13679808" y="5769480"/>
              <a:ext cx="7101646" cy="5936029"/>
            </a:xfrm>
            <a:prstGeom prst="rect">
              <a:avLst/>
            </a:prstGeom>
            <a:noFill/>
            <a:ln w="25400" cap="flat">
              <a:solidFill>
                <a:srgbClr val="FE7D00"/>
              </a:solidFill>
              <a:prstDash val="solid"/>
              <a:miter lim="400000"/>
            </a:ln>
            <a:effectLst/>
          </p:spPr>
          <p:txBody>
            <a:bodyPr wrap="square" lIns="50800" tIns="50800" rIns="50800" bIns="50800" numCol="1" anchor="ctr">
              <a:noAutofit/>
            </a:bodyPr>
            <a:lstStyle/>
            <a:p>
              <a:pPr defTabSz="821531">
                <a:defRPr sz="3000">
                  <a:solidFill>
                    <a:srgbClr val="FE7D00"/>
                  </a:solidFill>
                  <a:latin typeface="Helvetica Neue Medium"/>
                  <a:ea typeface="Helvetica Neue Medium"/>
                  <a:cs typeface="Helvetica Neue Medium"/>
                  <a:sym typeface="Helvetica Neue Medium"/>
                </a:defRPr>
              </a:pPr>
            </a:p>
          </p:txBody>
        </p:sp>
        <p:cxnSp>
          <p:nvCxnSpPr>
            <p:cNvPr id="478" name="Connection Line"/>
            <p:cNvCxnSpPr>
              <a:stCxn id="477" idx="0"/>
              <a:endCxn id="472" idx="0"/>
            </p:cNvCxnSpPr>
            <p:nvPr/>
          </p:nvCxnSpPr>
          <p:spPr>
            <a:xfrm flipV="1">
              <a:off x="17230630" y="6131548"/>
              <a:ext cx="5281435" cy="2605947"/>
            </a:xfrm>
            <a:prstGeom prst="straightConnector1">
              <a:avLst/>
            </a:prstGeom>
            <a:ln w="25400" cap="flat">
              <a:solidFill>
                <a:srgbClr val="FE7D00"/>
              </a:solidFill>
              <a:prstDash val="solid"/>
              <a:miter lim="400000"/>
              <a:tailEnd type="arrow" w="med" len="med"/>
            </a:ln>
            <a:effectLst/>
          </p:spPr>
        </p:cxnSp>
        <p:sp>
          <p:nvSpPr>
            <p:cNvPr id="479" name="To get started, download the Swift Playgrounds app from the App Store. It’s available for both Mac and iPad. Instructions in all Explore Code exercises are for Mac.…"/>
            <p:cNvSpPr txBox="1"/>
            <p:nvPr/>
          </p:nvSpPr>
          <p:spPr>
            <a:xfrm>
              <a:off x="8928100" y="1062591"/>
              <a:ext cx="13954200" cy="27395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p>
              <a:pPr algn="l" defTabSz="825500">
                <a:lnSpc>
                  <a:spcPts val="3200"/>
                </a:lnSpc>
                <a:spcBef>
                  <a:spcPts val="1700"/>
                </a:spcBef>
                <a:defRPr sz="2400">
                  <a:solidFill>
                    <a:srgbClr val="000000"/>
                  </a:solidFill>
                </a:defRPr>
              </a:pPr>
              <a:r>
                <a:t>To get started, download the Swift Playgrounds app from the App Store. It’s available for both Mac and iPad. Instructions in all Explore Code exercises are for Mac.</a:t>
              </a:r>
            </a:p>
            <a:p>
              <a:pPr algn="l" defTabSz="825500">
                <a:lnSpc>
                  <a:spcPts val="3200"/>
                </a:lnSpc>
                <a:spcBef>
                  <a:spcPts val="1700"/>
                </a:spcBef>
                <a:defRPr sz="2400">
                  <a:solidFill>
                    <a:srgbClr val="000000"/>
                  </a:solidFill>
                </a:defRPr>
              </a:pPr>
              <a:r>
                <a:t>Open the app. To make a new playground, find the More Playgrounds section at the bottom of the screen and choose Blank, or choose File &gt; New Blank Playground. A playground starts with one page named “My Playground.” You’ll add more pages in coming code explorations. Double-click your new My Playground to open it. You’ll see the window below:</a:t>
              </a:r>
            </a:p>
          </p:txBody>
        </p:sp>
      </p:grpSp>
      <p:sp>
        <p:nvSpPr>
          <p:cNvPr id="481" name="Hello World!…"/>
          <p:cNvSpPr txBox="1"/>
          <p:nvPr>
            <p:ph type="body" idx="21"/>
          </p:nvPr>
        </p:nvSpPr>
        <p:spPr>
          <a:xfrm>
            <a:off x="1266761" y="970751"/>
            <a:ext cx="5398537" cy="1458636"/>
          </a:xfrm>
          <a:prstGeom prst="rect">
            <a:avLst/>
          </a:prstGeom>
        </p:spPr>
        <p:txBody>
          <a:bodyPr/>
          <a:lstStyle/>
          <a:p>
            <a:pPr marL="0" indent="0" defTabSz="457200">
              <a:lnSpc>
                <a:spcPct val="100000"/>
              </a:lnSpc>
              <a:spcBef>
                <a:spcPts val="1200"/>
              </a:spcBef>
              <a:buClrTx/>
              <a:buSzTx/>
              <a:buNone/>
              <a:defRPr b="1" sz="3200"/>
            </a:pPr>
            <a:r>
              <a:t>Hello World!</a:t>
            </a:r>
          </a:p>
          <a:p>
            <a:pPr marL="0" indent="0">
              <a:lnSpc>
                <a:spcPct val="110000"/>
              </a:lnSpc>
              <a:spcBef>
                <a:spcPts val="1200"/>
              </a:spcBef>
              <a:buClrTx/>
              <a:buSzTx/>
              <a:buNone/>
              <a:defRPr sz="2100"/>
            </a:pPr>
            <a:r>
              <a:t>Download the Swift Playgrounds app and create a new playground.</a:t>
            </a:r>
          </a:p>
        </p:txBody>
      </p:sp>
      <p:sp>
        <p:nvSpPr>
          <p:cNvPr id="482" name="Explore Code"/>
          <p:cNvSpPr txBox="1"/>
          <p:nvPr>
            <p:ph type="body" idx="23"/>
          </p:nvPr>
        </p:nvSpPr>
        <p:spPr>
          <a:prstGeom prst="rect">
            <a:avLst/>
          </a:prstGeom>
        </p:spPr>
        <p:txBody>
          <a:bodyPr/>
          <a:lstStyle/>
          <a:p>
            <a:pPr>
              <a:defRPr b="0"/>
            </a:pPr>
            <a:r>
              <a:rPr b="1"/>
              <a:t>Explore Code</a:t>
            </a:r>
          </a:p>
        </p:txBody>
      </p:sp>
      <p:sp>
        <p:nvSpPr>
          <p:cNvPr id="48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0" name="Anticipate Errors…"/>
          <p:cNvSpPr txBox="1"/>
          <p:nvPr>
            <p:ph type="body" idx="21"/>
          </p:nvPr>
        </p:nvSpPr>
        <p:spPr>
          <a:xfrm>
            <a:off x="1266761" y="970751"/>
            <a:ext cx="5149877" cy="4399062"/>
          </a:xfrm>
          <a:prstGeom prst="rect">
            <a:avLst/>
          </a:prstGeom>
        </p:spPr>
        <p:txBody>
          <a:bodyPr/>
          <a:lstStyle/>
          <a:p>
            <a:pPr marL="0" indent="0" defTabSz="457200">
              <a:lnSpc>
                <a:spcPct val="100000"/>
              </a:lnSpc>
              <a:spcBef>
                <a:spcPts val="1200"/>
              </a:spcBef>
              <a:buClrTx/>
              <a:buSzTx/>
              <a:buNone/>
              <a:defRPr b="1" sz="3200">
                <a:solidFill>
                  <a:srgbClr val="FFFFFF"/>
                </a:solidFill>
              </a:defRPr>
            </a:pPr>
            <a:r>
              <a:t>Anticipate Errors</a:t>
            </a:r>
          </a:p>
          <a:p>
            <a:pPr marL="0" indent="0">
              <a:lnSpc>
                <a:spcPct val="110000"/>
              </a:lnSpc>
              <a:spcBef>
                <a:spcPts val="1200"/>
              </a:spcBef>
              <a:buClrTx/>
              <a:buSzTx/>
              <a:buNone/>
              <a:defRPr sz="2100">
                <a:solidFill>
                  <a:srgbClr val="FFFFFF"/>
                </a:solidFill>
              </a:defRPr>
            </a:pPr>
            <a:r>
              <a:t>Make a plan for what you’ll do when the user gets stuck or asks you a question.</a:t>
            </a:r>
          </a:p>
          <a:p>
            <a:pPr marL="0" indent="0">
              <a:lnSpc>
                <a:spcPct val="110000"/>
              </a:lnSpc>
              <a:spcBef>
                <a:spcPts val="1200"/>
              </a:spcBef>
              <a:buClrTx/>
              <a:buSzTx/>
              <a:buNone/>
              <a:defRPr sz="2100">
                <a:solidFill>
                  <a:srgbClr val="FFFFFF"/>
                </a:solidFill>
              </a:defRPr>
            </a:pPr>
            <a:r>
              <a:t>It’s especially important not to lead the user through a test. You’ll be most tempted to step in when something goes wrong. Your interactions can bias the user and rob you of important insights, </a:t>
            </a:r>
            <a:br/>
            <a:r>
              <a:t>so be sure you’ve planned for how to ask and answer questions to minimize their influence on the test.</a:t>
            </a:r>
          </a:p>
        </p:txBody>
      </p:sp>
      <p:sp>
        <p:nvSpPr>
          <p:cNvPr id="2101" name="Participants who get stuck completing a task will often ask you for help. It’s important to dig deeper into why they’re stuck. Ask things such as, “What do you expect it to do?” How might you get your user back on track without leading them? What questio"/>
          <p:cNvSpPr txBox="1"/>
          <p:nvPr>
            <p:ph type="body" idx="22"/>
          </p:nvPr>
        </p:nvSpPr>
        <p:spPr>
          <a:xfrm>
            <a:off x="8928100" y="1092860"/>
            <a:ext cx="12859881" cy="1108640"/>
          </a:xfrm>
          <a:prstGeom prst="rect">
            <a:avLst/>
          </a:prstGeom>
        </p:spPr>
        <p:txBody>
          <a:bodyPr/>
          <a:lstStyle/>
          <a:p>
            <a:pPr/>
            <a:r>
              <a:t>Participants who get stuck completing a task will often ask you for help. It’s important to dig deeper into why they’re stuck. Ask things such as, “What do you expect it to do?” How might you get your user back on track without leading them? What questions will help you better understand why they’re stuck in a task?</a:t>
            </a:r>
          </a:p>
        </p:txBody>
      </p:sp>
      <p:sp>
        <p:nvSpPr>
          <p:cNvPr id="2102" name="Test | Script"/>
          <p:cNvSpPr txBox="1"/>
          <p:nvPr>
            <p:ph type="body" idx="23"/>
          </p:nvPr>
        </p:nvSpPr>
        <p:spPr>
          <a:xfrm>
            <a:off x="1269305" y="12421154"/>
            <a:ext cx="1523481" cy="465340"/>
          </a:xfrm>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Test</a:t>
            </a:r>
            <a:r>
              <a:t> | Script</a:t>
            </a:r>
          </a:p>
        </p:txBody>
      </p:sp>
      <p:grpSp>
        <p:nvGrpSpPr>
          <p:cNvPr id="2106" name="Group"/>
          <p:cNvGrpSpPr/>
          <p:nvPr/>
        </p:nvGrpSpPr>
        <p:grpSpPr>
          <a:xfrm>
            <a:off x="-1" y="0"/>
            <a:ext cx="24384001" cy="13716001"/>
            <a:chOff x="0" y="0"/>
            <a:chExt cx="24384000" cy="13716000"/>
          </a:xfrm>
        </p:grpSpPr>
        <p:sp>
          <p:nvSpPr>
            <p:cNvPr id="2103"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104" name="When participants are completing a task, there might be smaller elements that you can test. Things like icon recognition, text clarity, and color contrast can impact how the user completes the task. Consider what small tests can happen while a participan"/>
            <p:cNvSpPr txBox="1"/>
            <p:nvPr/>
          </p:nvSpPr>
          <p:spPr>
            <a:xfrm>
              <a:off x="8928100" y="5124711"/>
              <a:ext cx="13189817" cy="1108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b">
              <a:spAutoFit/>
            </a:bodyPr>
            <a:lstStyle>
              <a:lvl1pPr algn="l" defTabSz="825500">
                <a:lnSpc>
                  <a:spcPct val="110000"/>
                </a:lnSpc>
                <a:spcBef>
                  <a:spcPts val="1500"/>
                </a:spcBef>
                <a:defRPr sz="2100">
                  <a:solidFill>
                    <a:srgbClr val="000000"/>
                  </a:solidFill>
                </a:defRPr>
              </a:lvl1pPr>
            </a:lstStyle>
            <a:p>
              <a:pPr/>
              <a:r>
                <a:t>When participants are completing a task, there might be smaller elements that you can test. Things like icon recognition, text clarity, and color contrast can impact how the user completes the task. Consider what small tests can happen while a participant completes tasks.</a:t>
              </a:r>
            </a:p>
          </p:txBody>
        </p:sp>
        <p:sp>
          <p:nvSpPr>
            <p:cNvPr id="2105" name="When participants get quiet, they’re usually figuring things out. You want them to talk through what they’re experiencing. How might you gently remind them to talk through their thought process? Where might they need a moment to think during the test?"/>
            <p:cNvSpPr txBox="1"/>
            <p:nvPr/>
          </p:nvSpPr>
          <p:spPr>
            <a:xfrm>
              <a:off x="8928100" y="9113830"/>
              <a:ext cx="13280822" cy="1108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b">
              <a:spAutoFit/>
            </a:bodyPr>
            <a:lstStyle>
              <a:lvl1pPr algn="l" defTabSz="825500">
                <a:lnSpc>
                  <a:spcPct val="110000"/>
                </a:lnSpc>
                <a:spcBef>
                  <a:spcPts val="1500"/>
                </a:spcBef>
                <a:defRPr sz="2100">
                  <a:solidFill>
                    <a:srgbClr val="000000"/>
                  </a:solidFill>
                </a:defRPr>
              </a:lvl1pPr>
            </a:lstStyle>
            <a:p>
              <a:pPr/>
              <a:r>
                <a:t>When participants get quiet, they’re usually figuring things out. You want them to talk through what they’re experiencing. How might you gently remind them to talk through their thought process? Where might they need a moment to think during the test?</a:t>
              </a:r>
            </a:p>
          </p:txBody>
        </p:sp>
      </p:grpSp>
      <p:sp>
        <p:nvSpPr>
          <p:cNvPr id="2107" name="Rectangle"/>
          <p:cNvSpPr/>
          <p:nvPr>
            <p:ph type="body" idx="26"/>
          </p:nvPr>
        </p:nvSpPr>
        <p:spPr>
          <a:xfrm>
            <a:off x="8991600" y="2302128"/>
            <a:ext cx="13255422" cy="2413001"/>
          </a:xfrm>
          <a:prstGeom prst="rect">
            <a:avLst/>
          </a:prstGeom>
          <a:solidFill>
            <a:srgbClr val="FFFFFF"/>
          </a:solidFill>
        </p:spPr>
        <p:txBody>
          <a:bodyPr lIns="203200" tIns="203200" rIns="203200" bIns="203200">
            <a:normAutofit fontScale="100000" lnSpcReduction="0"/>
          </a:bodyPr>
          <a:lstStyle/>
          <a:p>
            <a:pPr/>
          </a:p>
        </p:txBody>
      </p:sp>
      <p:sp>
        <p:nvSpPr>
          <p:cNvPr id="2108" name="Slide Number"/>
          <p:cNvSpPr txBox="1"/>
          <p:nvPr>
            <p:ph type="sldNum" sz="quarter" idx="2"/>
          </p:nvPr>
        </p:nvSpPr>
        <p:spPr>
          <a:xfrm>
            <a:off x="23050322" y="12446953"/>
            <a:ext cx="600431" cy="452908"/>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09" name="Rectangle"/>
          <p:cNvSpPr/>
          <p:nvPr/>
        </p:nvSpPr>
        <p:spPr>
          <a:xfrm>
            <a:off x="8991600" y="6352790"/>
            <a:ext cx="13255422" cy="2413001"/>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2110" name="Rectangle"/>
          <p:cNvSpPr/>
          <p:nvPr/>
        </p:nvSpPr>
        <p:spPr>
          <a:xfrm>
            <a:off x="8991600" y="10341909"/>
            <a:ext cx="13255422" cy="2413001"/>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2" name="You’re almost there! By the end of this stage, you’ll be ready to test your prototype.…"/>
          <p:cNvSpPr txBox="1"/>
          <p:nvPr>
            <p:ph type="body" idx="21"/>
          </p:nvPr>
        </p:nvSpPr>
        <p:spPr>
          <a:xfrm>
            <a:off x="8928100" y="5829300"/>
            <a:ext cx="12706779" cy="6131744"/>
          </a:xfrm>
          <a:prstGeom prst="rect">
            <a:avLst/>
          </a:prstGeom>
          <a:extLst>
            <a:ext uri="{C572A759-6A51-4108-AA02-DFA0A04FC94B}">
              <ma14:wrappingTextBoxFlag xmlns:ma14="http://schemas.microsoft.com/office/mac/drawingml/2011/main" val="1"/>
            </a:ext>
          </a:extLst>
        </p:spPr>
        <p:txBody>
          <a:bodyPr/>
          <a:lstStyle/>
          <a:p>
            <a:pPr>
              <a:lnSpc>
                <a:spcPts val="4000"/>
              </a:lnSpc>
              <a:spcBef>
                <a:spcPts val="1700"/>
              </a:spcBef>
            </a:pPr>
            <a:r>
              <a:t>You’re almost there! By the end of this stage, you’ll be ready to test your prototype.</a:t>
            </a:r>
          </a:p>
          <a:p>
            <a:pPr>
              <a:lnSpc>
                <a:spcPts val="4000"/>
              </a:lnSpc>
              <a:spcBef>
                <a:spcPts val="1700"/>
              </a:spcBef>
            </a:pPr>
            <a:r>
              <a:t>The quality of your data depends on the users you test with, so it’s important to select them carefully. And you’ll want to make sure </a:t>
            </a:r>
            <a:br/>
            <a:r>
              <a:t>that you’re ready right at the start to provide each participant with</a:t>
            </a:r>
            <a:br/>
            <a:r>
              <a:t>an enjoyable experience.</a:t>
            </a:r>
          </a:p>
        </p:txBody>
      </p:sp>
      <p:sp>
        <p:nvSpPr>
          <p:cNvPr id="2113" name="Prepare"/>
          <p:cNvSpPr txBox="1"/>
          <p:nvPr>
            <p:ph type="title"/>
          </p:nvPr>
        </p:nvSpPr>
        <p:spPr>
          <a:xfrm>
            <a:off x="8928100" y="4513791"/>
            <a:ext cx="12706779" cy="1428751"/>
          </a:xfrm>
          <a:prstGeom prst="rect">
            <a:avLst/>
          </a:prstGeom>
        </p:spPr>
        <p:txBody>
          <a:bodyPr/>
          <a:lstStyle/>
          <a:p>
            <a:pPr/>
            <a:r>
              <a:t>Prepare</a:t>
            </a:r>
          </a:p>
        </p:txBody>
      </p:sp>
      <p:sp>
        <p:nvSpPr>
          <p:cNvPr id="2114" name="Gather Users…"/>
          <p:cNvSpPr txBox="1"/>
          <p:nvPr>
            <p:ph type="body" idx="22"/>
          </p:nvPr>
        </p:nvSpPr>
        <p:spPr>
          <a:xfrm>
            <a:off x="1272967" y="4647653"/>
            <a:ext cx="5860793" cy="1672415"/>
          </a:xfrm>
          <a:prstGeom prst="rect">
            <a:avLst/>
          </a:prstGeom>
        </p:spPr>
        <p:txBody>
          <a:bodyPr/>
          <a:lstStyle/>
          <a:p>
            <a:pPr marL="0" indent="0">
              <a:lnSpc>
                <a:spcPct val="110000"/>
              </a:lnSpc>
              <a:spcBef>
                <a:spcPts val="0"/>
              </a:spcBef>
              <a:buClrTx/>
              <a:buSzTx/>
              <a:buNone/>
              <a:defRPr b="1" sz="3200">
                <a:solidFill>
                  <a:srgbClr val="5E5E5E"/>
                </a:solidFill>
              </a:defRPr>
            </a:pPr>
            <a:r>
              <a:t>Gather Users</a:t>
            </a:r>
          </a:p>
          <a:p>
            <a:pPr marL="0" indent="0">
              <a:lnSpc>
                <a:spcPct val="110000"/>
              </a:lnSpc>
              <a:spcBef>
                <a:spcPts val="0"/>
              </a:spcBef>
              <a:buClrTx/>
              <a:buSzTx/>
              <a:buNone/>
              <a:defRPr b="1" sz="3200">
                <a:solidFill>
                  <a:srgbClr val="5E5E5E"/>
                </a:solidFill>
              </a:defRPr>
            </a:pPr>
            <a:r>
              <a:t>Perform Last Check</a:t>
            </a:r>
          </a:p>
        </p:txBody>
      </p:sp>
      <p:sp>
        <p:nvSpPr>
          <p:cNvPr id="2115" name="Slide Number"/>
          <p:cNvSpPr txBox="1"/>
          <p:nvPr>
            <p:ph type="sldNum" sz="quarter" idx="2"/>
          </p:nvPr>
        </p:nvSpPr>
        <p:spPr>
          <a:xfrm>
            <a:off x="23052557" y="12445999"/>
            <a:ext cx="600432" cy="45290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121" name="Group"/>
          <p:cNvGrpSpPr/>
          <p:nvPr/>
        </p:nvGrpSpPr>
        <p:grpSpPr>
          <a:xfrm>
            <a:off x="-1" y="0"/>
            <a:ext cx="24384001" cy="13716001"/>
            <a:chOff x="0" y="0"/>
            <a:chExt cx="24384000" cy="13716000"/>
          </a:xfrm>
        </p:grpSpPr>
        <p:sp>
          <p:nvSpPr>
            <p:cNvPr id="2117"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118" name="Participant’s name"/>
            <p:cNvSpPr txBox="1"/>
            <p:nvPr/>
          </p:nvSpPr>
          <p:spPr>
            <a:xfrm>
              <a:off x="8928100" y="1092225"/>
              <a:ext cx="4417398" cy="4116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825500">
                <a:lnSpc>
                  <a:spcPct val="110000"/>
                </a:lnSpc>
                <a:spcBef>
                  <a:spcPts val="1500"/>
                </a:spcBef>
                <a:defRPr sz="2100">
                  <a:solidFill>
                    <a:srgbClr val="000000"/>
                  </a:solidFill>
                </a:defRPr>
              </a:lvl1pPr>
            </a:lstStyle>
            <a:p>
              <a:pPr/>
              <a:r>
                <a:t>Participant’s name</a:t>
              </a:r>
            </a:p>
          </p:txBody>
        </p:sp>
        <p:sp>
          <p:nvSpPr>
            <p:cNvPr id="2119" name="Date and time"/>
            <p:cNvSpPr txBox="1"/>
            <p:nvPr/>
          </p:nvSpPr>
          <p:spPr>
            <a:xfrm>
              <a:off x="13483166" y="1092225"/>
              <a:ext cx="4417398" cy="4116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825500">
                <a:lnSpc>
                  <a:spcPct val="110000"/>
                </a:lnSpc>
                <a:spcBef>
                  <a:spcPts val="1500"/>
                </a:spcBef>
                <a:defRPr sz="2100">
                  <a:solidFill>
                    <a:srgbClr val="000000"/>
                  </a:solidFill>
                </a:defRPr>
              </a:lvl1pPr>
            </a:lstStyle>
            <a:p>
              <a:pPr/>
              <a:r>
                <a:t>Date and time</a:t>
              </a:r>
            </a:p>
          </p:txBody>
        </p:sp>
        <p:sp>
          <p:nvSpPr>
            <p:cNvPr id="2120" name="Location"/>
            <p:cNvSpPr txBox="1"/>
            <p:nvPr/>
          </p:nvSpPr>
          <p:spPr>
            <a:xfrm>
              <a:off x="18038232" y="1092225"/>
              <a:ext cx="4417399" cy="4116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825500">
                <a:lnSpc>
                  <a:spcPct val="110000"/>
                </a:lnSpc>
                <a:spcBef>
                  <a:spcPts val="1500"/>
                </a:spcBef>
                <a:defRPr sz="2100">
                  <a:solidFill>
                    <a:srgbClr val="000000"/>
                  </a:solidFill>
                </a:defRPr>
              </a:lvl1pPr>
            </a:lstStyle>
            <a:p>
              <a:pPr/>
              <a:r>
                <a:t>Location</a:t>
              </a:r>
            </a:p>
          </p:txBody>
        </p:sp>
      </p:grpSp>
      <p:sp>
        <p:nvSpPr>
          <p:cNvPr id="2122" name="Gather Users…"/>
          <p:cNvSpPr txBox="1"/>
          <p:nvPr>
            <p:ph type="body" idx="21"/>
          </p:nvPr>
        </p:nvSpPr>
        <p:spPr>
          <a:xfrm>
            <a:off x="1266761" y="970751"/>
            <a:ext cx="5057225" cy="6097875"/>
          </a:xfrm>
          <a:prstGeom prst="rect">
            <a:avLst/>
          </a:prstGeom>
        </p:spPr>
        <p:txBody>
          <a:bodyPr/>
          <a:lstStyle/>
          <a:p>
            <a:pPr marL="0" indent="0" defTabSz="457200">
              <a:lnSpc>
                <a:spcPct val="100000"/>
              </a:lnSpc>
              <a:spcBef>
                <a:spcPts val="1200"/>
              </a:spcBef>
              <a:buClrTx/>
              <a:buSzTx/>
              <a:buNone/>
              <a:defRPr b="1" sz="3200">
                <a:solidFill>
                  <a:srgbClr val="FFFFFF"/>
                </a:solidFill>
              </a:defRPr>
            </a:pPr>
            <a:r>
              <a:t>Gather Users</a:t>
            </a:r>
          </a:p>
          <a:p>
            <a:pPr marL="0" indent="0">
              <a:lnSpc>
                <a:spcPct val="110000"/>
              </a:lnSpc>
              <a:spcBef>
                <a:spcPts val="1200"/>
              </a:spcBef>
              <a:buClrTx/>
              <a:buSzTx/>
              <a:buNone/>
              <a:defRPr sz="2100">
                <a:solidFill>
                  <a:srgbClr val="FFFFFF"/>
                </a:solidFill>
              </a:defRPr>
            </a:pPr>
            <a:r>
              <a:t>Make a list of the users you’ll enroll</a:t>
            </a:r>
            <a:br/>
            <a:r>
              <a:t>in your testing, and plan a date and location for each one.</a:t>
            </a:r>
          </a:p>
          <a:p>
            <a:pPr marL="0" indent="0">
              <a:lnSpc>
                <a:spcPct val="110000"/>
              </a:lnSpc>
              <a:spcBef>
                <a:spcPts val="1200"/>
              </a:spcBef>
              <a:buClrTx/>
              <a:buSzTx/>
              <a:buNone/>
              <a:defRPr sz="2100">
                <a:solidFill>
                  <a:srgbClr val="FFFFFF"/>
                </a:solidFill>
              </a:defRPr>
            </a:pPr>
            <a:r>
              <a:t>The information you gathered in the Discover phase will be beneficial during testing. Select users who are directly affected by the challenges you identified and who would be most likely to use your app.</a:t>
            </a:r>
          </a:p>
          <a:p>
            <a:pPr marL="0" indent="0">
              <a:lnSpc>
                <a:spcPct val="110000"/>
              </a:lnSpc>
              <a:spcBef>
                <a:spcPts val="1200"/>
              </a:spcBef>
              <a:buClrTx/>
              <a:buSzTx/>
              <a:buNone/>
              <a:defRPr sz="2100">
                <a:solidFill>
                  <a:srgbClr val="FFFFFF"/>
                </a:solidFill>
              </a:defRPr>
            </a:pPr>
            <a:r>
              <a:t>It takes at least three people to begin to see patterns in user tests, so be sure to enroll enough participants so that you can accommodate a cancellation or two.</a:t>
            </a:r>
          </a:p>
        </p:txBody>
      </p:sp>
      <p:sp>
        <p:nvSpPr>
          <p:cNvPr id="2123" name="Test | Prepare"/>
          <p:cNvSpPr txBox="1"/>
          <p:nvPr>
            <p:ph type="body" idx="23"/>
          </p:nvPr>
        </p:nvSpPr>
        <p:spPr>
          <a:xfrm>
            <a:off x="1269305" y="12421154"/>
            <a:ext cx="1740574" cy="465340"/>
          </a:xfrm>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Test</a:t>
            </a:r>
            <a:r>
              <a:t> | Prepare</a:t>
            </a:r>
          </a:p>
        </p:txBody>
      </p:sp>
      <p:sp>
        <p:nvSpPr>
          <p:cNvPr id="2124" name="Slide Number"/>
          <p:cNvSpPr txBox="1"/>
          <p:nvPr>
            <p:ph type="sldNum" sz="quarter" idx="2"/>
          </p:nvPr>
        </p:nvSpPr>
        <p:spPr>
          <a:xfrm>
            <a:off x="23050322" y="12446953"/>
            <a:ext cx="600431" cy="452908"/>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25" name="Rectangle"/>
          <p:cNvSpPr/>
          <p:nvPr/>
        </p:nvSpPr>
        <p:spPr>
          <a:xfrm>
            <a:off x="8991600" y="1623297"/>
            <a:ext cx="4142827" cy="1334397"/>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2126" name="Rectangle"/>
          <p:cNvSpPr/>
          <p:nvPr/>
        </p:nvSpPr>
        <p:spPr>
          <a:xfrm>
            <a:off x="8991600" y="3255246"/>
            <a:ext cx="4142827" cy="1334398"/>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2127" name="Rectangle"/>
          <p:cNvSpPr/>
          <p:nvPr/>
        </p:nvSpPr>
        <p:spPr>
          <a:xfrm>
            <a:off x="8991600" y="4887196"/>
            <a:ext cx="4142827" cy="1334398"/>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2128" name="Rectangle"/>
          <p:cNvSpPr/>
          <p:nvPr/>
        </p:nvSpPr>
        <p:spPr>
          <a:xfrm>
            <a:off x="8991600" y="6519147"/>
            <a:ext cx="4142827" cy="1334397"/>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2129" name="Rectangle"/>
          <p:cNvSpPr/>
          <p:nvPr/>
        </p:nvSpPr>
        <p:spPr>
          <a:xfrm>
            <a:off x="8991600" y="8151096"/>
            <a:ext cx="4142827" cy="1334398"/>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2130" name="Rectangle"/>
          <p:cNvSpPr/>
          <p:nvPr/>
        </p:nvSpPr>
        <p:spPr>
          <a:xfrm>
            <a:off x="8991600" y="9783046"/>
            <a:ext cx="4142827" cy="1334398"/>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2131" name="Rectangle"/>
          <p:cNvSpPr/>
          <p:nvPr/>
        </p:nvSpPr>
        <p:spPr>
          <a:xfrm>
            <a:off x="8991600" y="11414996"/>
            <a:ext cx="4142827" cy="1334398"/>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2132" name="Rectangle"/>
          <p:cNvSpPr/>
          <p:nvPr/>
        </p:nvSpPr>
        <p:spPr>
          <a:xfrm>
            <a:off x="13546666" y="1623297"/>
            <a:ext cx="4142827" cy="1334397"/>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2133" name="Rectangle"/>
          <p:cNvSpPr/>
          <p:nvPr/>
        </p:nvSpPr>
        <p:spPr>
          <a:xfrm>
            <a:off x="13546666" y="3255246"/>
            <a:ext cx="4142827" cy="1334398"/>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2134" name="Rectangle"/>
          <p:cNvSpPr/>
          <p:nvPr/>
        </p:nvSpPr>
        <p:spPr>
          <a:xfrm>
            <a:off x="13546666" y="4887196"/>
            <a:ext cx="4142827" cy="1334398"/>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2135" name="Rectangle"/>
          <p:cNvSpPr/>
          <p:nvPr/>
        </p:nvSpPr>
        <p:spPr>
          <a:xfrm>
            <a:off x="13546666" y="6519147"/>
            <a:ext cx="4142827" cy="1334397"/>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2136" name="Rectangle"/>
          <p:cNvSpPr/>
          <p:nvPr/>
        </p:nvSpPr>
        <p:spPr>
          <a:xfrm>
            <a:off x="13546666" y="8151096"/>
            <a:ext cx="4142827" cy="1334398"/>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2137" name="Rectangle"/>
          <p:cNvSpPr/>
          <p:nvPr/>
        </p:nvSpPr>
        <p:spPr>
          <a:xfrm>
            <a:off x="13546666" y="9783046"/>
            <a:ext cx="4142827" cy="1334398"/>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2138" name="Rectangle"/>
          <p:cNvSpPr/>
          <p:nvPr/>
        </p:nvSpPr>
        <p:spPr>
          <a:xfrm>
            <a:off x="13546666" y="11414996"/>
            <a:ext cx="4142827" cy="1334398"/>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2139" name="Rectangle"/>
          <p:cNvSpPr/>
          <p:nvPr/>
        </p:nvSpPr>
        <p:spPr>
          <a:xfrm>
            <a:off x="18101732" y="1623297"/>
            <a:ext cx="4142827" cy="1334397"/>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2140" name="Rectangle"/>
          <p:cNvSpPr/>
          <p:nvPr/>
        </p:nvSpPr>
        <p:spPr>
          <a:xfrm>
            <a:off x="18101732" y="3255246"/>
            <a:ext cx="4142827" cy="1334398"/>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2141" name="Rectangle"/>
          <p:cNvSpPr/>
          <p:nvPr/>
        </p:nvSpPr>
        <p:spPr>
          <a:xfrm>
            <a:off x="18101732" y="4887196"/>
            <a:ext cx="4142827" cy="1334398"/>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2142" name="Rectangle"/>
          <p:cNvSpPr/>
          <p:nvPr/>
        </p:nvSpPr>
        <p:spPr>
          <a:xfrm>
            <a:off x="18101732" y="6519147"/>
            <a:ext cx="4142827" cy="1334397"/>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2143" name="Rectangle"/>
          <p:cNvSpPr/>
          <p:nvPr/>
        </p:nvSpPr>
        <p:spPr>
          <a:xfrm>
            <a:off x="18101732" y="8151096"/>
            <a:ext cx="4142827" cy="1334398"/>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2144" name="Rectangle"/>
          <p:cNvSpPr/>
          <p:nvPr/>
        </p:nvSpPr>
        <p:spPr>
          <a:xfrm>
            <a:off x="18101732" y="9783046"/>
            <a:ext cx="4142827" cy="1334398"/>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2145" name="Rectangle"/>
          <p:cNvSpPr/>
          <p:nvPr/>
        </p:nvSpPr>
        <p:spPr>
          <a:xfrm>
            <a:off x="18101732" y="11414996"/>
            <a:ext cx="4142827" cy="1334398"/>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7" name="Perform Last Check…"/>
          <p:cNvSpPr txBox="1"/>
          <p:nvPr>
            <p:ph type="body" idx="21"/>
          </p:nvPr>
        </p:nvSpPr>
        <p:spPr>
          <a:xfrm>
            <a:off x="1266761" y="970751"/>
            <a:ext cx="5398537" cy="3005049"/>
          </a:xfrm>
          <a:prstGeom prst="rect">
            <a:avLst/>
          </a:prstGeom>
        </p:spPr>
        <p:txBody>
          <a:bodyPr/>
          <a:lstStyle/>
          <a:p>
            <a:pPr marL="0" indent="0" defTabSz="457200">
              <a:lnSpc>
                <a:spcPct val="100000"/>
              </a:lnSpc>
              <a:spcBef>
                <a:spcPts val="1200"/>
              </a:spcBef>
              <a:buClrTx/>
              <a:buSzTx/>
              <a:buNone/>
              <a:defRPr b="1" sz="3200">
                <a:solidFill>
                  <a:srgbClr val="FFFFFF"/>
                </a:solidFill>
              </a:defRPr>
            </a:pPr>
            <a:r>
              <a:t>Perform Last Check</a:t>
            </a:r>
          </a:p>
          <a:p>
            <a:pPr marL="0" indent="0">
              <a:lnSpc>
                <a:spcPct val="110000"/>
              </a:lnSpc>
              <a:spcBef>
                <a:spcPts val="1200"/>
              </a:spcBef>
              <a:buClrTx/>
              <a:buSzTx/>
              <a:buNone/>
              <a:defRPr sz="2100">
                <a:solidFill>
                  <a:srgbClr val="FFFFFF"/>
                </a:solidFill>
              </a:defRPr>
            </a:pPr>
            <a:r>
              <a:t>Use the checklist to double-check that you’re ready to start testing.</a:t>
            </a:r>
          </a:p>
          <a:p>
            <a:pPr marL="0" indent="0">
              <a:lnSpc>
                <a:spcPct val="110000"/>
              </a:lnSpc>
              <a:spcBef>
                <a:spcPts val="1200"/>
              </a:spcBef>
              <a:buClrTx/>
              <a:buSzTx/>
              <a:buNone/>
              <a:defRPr sz="2100">
                <a:solidFill>
                  <a:srgbClr val="FFFFFF"/>
                </a:solidFill>
              </a:defRPr>
            </a:pPr>
            <a:r>
              <a:t>Be sure that the testing script will run smoothly when talking to users. Use </a:t>
            </a:r>
            <a:br/>
            <a:r>
              <a:t>this checklist to complete a dry run of </a:t>
            </a:r>
            <a:br/>
            <a:r>
              <a:t>your testing script.</a:t>
            </a:r>
          </a:p>
        </p:txBody>
      </p:sp>
      <p:sp>
        <p:nvSpPr>
          <p:cNvPr id="2148" name="Test | Prepare"/>
          <p:cNvSpPr txBox="1"/>
          <p:nvPr>
            <p:ph type="body" idx="23"/>
          </p:nvPr>
        </p:nvSpPr>
        <p:spPr>
          <a:xfrm>
            <a:off x="1269305" y="12421154"/>
            <a:ext cx="1740574" cy="465340"/>
          </a:xfrm>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Test</a:t>
            </a:r>
            <a:r>
              <a:t> | Prepare</a:t>
            </a:r>
          </a:p>
        </p:txBody>
      </p:sp>
      <p:sp>
        <p:nvSpPr>
          <p:cNvPr id="2149" name="Slide Number"/>
          <p:cNvSpPr txBox="1"/>
          <p:nvPr>
            <p:ph type="sldNum" sz="quarter" idx="2"/>
          </p:nvPr>
        </p:nvSpPr>
        <p:spPr>
          <a:xfrm>
            <a:off x="23050322" y="12446953"/>
            <a:ext cx="600431" cy="452908"/>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152" name="Group"/>
          <p:cNvGrpSpPr/>
          <p:nvPr/>
        </p:nvGrpSpPr>
        <p:grpSpPr>
          <a:xfrm>
            <a:off x="-1" y="0"/>
            <a:ext cx="24384001" cy="13716001"/>
            <a:chOff x="0" y="0"/>
            <a:chExt cx="24384000" cy="13716000"/>
          </a:xfrm>
        </p:grpSpPr>
        <p:sp>
          <p:nvSpPr>
            <p:cNvPr id="2150" name="Are all your questions nonleading?…"/>
            <p:cNvSpPr txBox="1"/>
            <p:nvPr/>
          </p:nvSpPr>
          <p:spPr>
            <a:xfrm>
              <a:off x="9875422" y="1596557"/>
              <a:ext cx="11526373" cy="79510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lgn="l" defTabSz="825500">
                <a:lnSpc>
                  <a:spcPts val="4000"/>
                </a:lnSpc>
                <a:spcBef>
                  <a:spcPts val="1700"/>
                </a:spcBef>
                <a:defRPr sz="3200"/>
              </a:pPr>
              <a:r>
                <a:t>Are all your questions nonleading?</a:t>
              </a:r>
            </a:p>
            <a:p>
              <a:pPr algn="l" defTabSz="825500">
                <a:lnSpc>
                  <a:spcPts val="4000"/>
                </a:lnSpc>
                <a:spcBef>
                  <a:spcPts val="1700"/>
                </a:spcBef>
                <a:defRPr sz="3200"/>
              </a:pPr>
            </a:p>
            <a:p>
              <a:pPr algn="l" defTabSz="825500">
                <a:lnSpc>
                  <a:spcPts val="4000"/>
                </a:lnSpc>
                <a:spcBef>
                  <a:spcPts val="1700"/>
                </a:spcBef>
                <a:defRPr sz="3200"/>
              </a:pPr>
              <a:r>
                <a:t>Can you run a script in your sketch or prototype smoothly?</a:t>
              </a:r>
            </a:p>
            <a:p>
              <a:pPr algn="l" defTabSz="825500">
                <a:lnSpc>
                  <a:spcPts val="4000"/>
                </a:lnSpc>
                <a:spcBef>
                  <a:spcPts val="1700"/>
                </a:spcBef>
                <a:defRPr sz="3200"/>
              </a:pPr>
            </a:p>
            <a:p>
              <a:pPr algn="l" defTabSz="825500">
                <a:lnSpc>
                  <a:spcPts val="4000"/>
                </a:lnSpc>
                <a:spcBef>
                  <a:spcPts val="1700"/>
                </a:spcBef>
                <a:defRPr sz="3200"/>
              </a:pPr>
              <a:r>
                <a:t>Do you have a plan for how you’ll restart the task process if the user gives up?</a:t>
              </a:r>
            </a:p>
            <a:p>
              <a:pPr algn="l" defTabSz="825500">
                <a:lnSpc>
                  <a:spcPts val="4000"/>
                </a:lnSpc>
                <a:spcBef>
                  <a:spcPts val="1700"/>
                </a:spcBef>
                <a:defRPr sz="3200"/>
              </a:pPr>
            </a:p>
            <a:p>
              <a:pPr algn="l" defTabSz="825500">
                <a:lnSpc>
                  <a:spcPts val="4000"/>
                </a:lnSpc>
                <a:spcBef>
                  <a:spcPts val="1700"/>
                </a:spcBef>
                <a:defRPr sz="3200"/>
              </a:pPr>
              <a:r>
                <a:t>Does your testing script cover the features that are most important to the goal?</a:t>
              </a:r>
            </a:p>
            <a:p>
              <a:pPr algn="l" defTabSz="825500">
                <a:lnSpc>
                  <a:spcPts val="4000"/>
                </a:lnSpc>
                <a:spcBef>
                  <a:spcPts val="1700"/>
                </a:spcBef>
                <a:defRPr sz="3200"/>
              </a:pPr>
            </a:p>
            <a:p>
              <a:pPr algn="l" defTabSz="825500">
                <a:lnSpc>
                  <a:spcPts val="4000"/>
                </a:lnSpc>
                <a:spcBef>
                  <a:spcPts val="1700"/>
                </a:spcBef>
                <a:defRPr sz="3200"/>
              </a:pPr>
              <a:r>
                <a:t>Do you have a plan for where you’ll conduct the testing? Remote vs. in person?</a:t>
              </a:r>
            </a:p>
          </p:txBody>
        </p:sp>
        <p:sp>
          <p:nvSpPr>
            <p:cNvPr id="2151"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
        <p:nvSpPr>
          <p:cNvPr id="2153" name="Circle"/>
          <p:cNvSpPr/>
          <p:nvPr/>
        </p:nvSpPr>
        <p:spPr>
          <a:xfrm>
            <a:off x="9033933" y="1634066"/>
            <a:ext cx="568514" cy="568515"/>
          </a:xfrm>
          <a:prstGeom prst="ellipse">
            <a:avLst/>
          </a:prstGeom>
          <a:solidFill>
            <a:srgbClr val="FFFFFF"/>
          </a:solidFill>
          <a:ln w="25400">
            <a:solidFill>
              <a:srgbClr val="5E5E5E"/>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154" name="Circle"/>
          <p:cNvSpPr/>
          <p:nvPr/>
        </p:nvSpPr>
        <p:spPr>
          <a:xfrm>
            <a:off x="9033933" y="3090333"/>
            <a:ext cx="568514" cy="568515"/>
          </a:xfrm>
          <a:prstGeom prst="ellipse">
            <a:avLst/>
          </a:prstGeom>
          <a:solidFill>
            <a:srgbClr val="FFFFFF"/>
          </a:solidFill>
          <a:ln w="25400">
            <a:solidFill>
              <a:srgbClr val="5E5E5E"/>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155" name="Circle"/>
          <p:cNvSpPr/>
          <p:nvPr/>
        </p:nvSpPr>
        <p:spPr>
          <a:xfrm>
            <a:off x="9033933" y="4673600"/>
            <a:ext cx="568514" cy="568514"/>
          </a:xfrm>
          <a:prstGeom prst="ellipse">
            <a:avLst/>
          </a:prstGeom>
          <a:solidFill>
            <a:srgbClr val="FFFFFF"/>
          </a:solidFill>
          <a:ln w="25400">
            <a:solidFill>
              <a:srgbClr val="5E5E5E"/>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156" name="Circle"/>
          <p:cNvSpPr/>
          <p:nvPr/>
        </p:nvSpPr>
        <p:spPr>
          <a:xfrm>
            <a:off x="9033933" y="6637866"/>
            <a:ext cx="568514" cy="568515"/>
          </a:xfrm>
          <a:prstGeom prst="ellipse">
            <a:avLst/>
          </a:prstGeom>
          <a:solidFill>
            <a:srgbClr val="FFFFFF"/>
          </a:solidFill>
          <a:ln w="25400">
            <a:solidFill>
              <a:srgbClr val="5E5E5E"/>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157" name="Circle"/>
          <p:cNvSpPr/>
          <p:nvPr/>
        </p:nvSpPr>
        <p:spPr>
          <a:xfrm>
            <a:off x="9033933" y="8602133"/>
            <a:ext cx="568514" cy="568515"/>
          </a:xfrm>
          <a:prstGeom prst="ellipse">
            <a:avLst/>
          </a:prstGeom>
          <a:solidFill>
            <a:srgbClr val="FFFFFF"/>
          </a:solidFill>
          <a:ln w="25400">
            <a:solidFill>
              <a:srgbClr val="5E5E5E"/>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9" name="You’ll have a lot of information to digest after testing your prototype. It’s important to summarize and draw the correct conclusions from your testing data so that you know how to improve your app. You’ll start by formatting your data to make it digesti"/>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You’ll have a lot of information to digest after testing your prototype. It’s important to summarize and draw the correct conclusions from your testing data so that you know how to improve your app. You’ll start by formatting your data to make it digestible. Then you’ll summarize your observations by discovering relationships between them. Then you’ll zoom out to root causes and identify core issues.</a:t>
            </a:r>
          </a:p>
        </p:txBody>
      </p:sp>
      <p:sp>
        <p:nvSpPr>
          <p:cNvPr id="2160" name="Validate"/>
          <p:cNvSpPr txBox="1"/>
          <p:nvPr>
            <p:ph type="title"/>
          </p:nvPr>
        </p:nvSpPr>
        <p:spPr>
          <a:prstGeom prst="rect">
            <a:avLst/>
          </a:prstGeom>
        </p:spPr>
        <p:txBody>
          <a:bodyPr/>
          <a:lstStyle/>
          <a:p>
            <a:pPr/>
            <a:r>
              <a:t>Validate</a:t>
            </a:r>
          </a:p>
        </p:txBody>
      </p:sp>
      <p:sp>
        <p:nvSpPr>
          <p:cNvPr id="2161" name="Slide Number"/>
          <p:cNvSpPr txBox="1"/>
          <p:nvPr>
            <p:ph type="sldNum" sz="quarter" idx="2"/>
          </p:nvPr>
        </p:nvSpPr>
        <p:spPr>
          <a:xfrm>
            <a:off x="23052557" y="12445999"/>
            <a:ext cx="600432" cy="45290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3" name="Gather Notes…"/>
          <p:cNvSpPr txBox="1"/>
          <p:nvPr>
            <p:ph type="body" idx="21"/>
          </p:nvPr>
        </p:nvSpPr>
        <p:spPr>
          <a:xfrm>
            <a:off x="1266761" y="970751"/>
            <a:ext cx="5479368" cy="7295785"/>
          </a:xfrm>
          <a:prstGeom prst="rect">
            <a:avLst/>
          </a:prstGeom>
        </p:spPr>
        <p:txBody>
          <a:bodyPr/>
          <a:lstStyle/>
          <a:p>
            <a:pPr marL="0" indent="0" defTabSz="457200">
              <a:lnSpc>
                <a:spcPct val="100000"/>
              </a:lnSpc>
              <a:spcBef>
                <a:spcPts val="1200"/>
              </a:spcBef>
              <a:buClrTx/>
              <a:buSzTx/>
              <a:buNone/>
              <a:defRPr b="1" sz="3200">
                <a:solidFill>
                  <a:srgbClr val="FFFFFF"/>
                </a:solidFill>
              </a:defRPr>
            </a:pPr>
            <a:r>
              <a:t>Gather Notes</a:t>
            </a:r>
          </a:p>
          <a:p>
            <a:pPr marL="0" indent="0">
              <a:lnSpc>
                <a:spcPct val="110000"/>
              </a:lnSpc>
              <a:spcBef>
                <a:spcPts val="1200"/>
              </a:spcBef>
              <a:buClrTx/>
              <a:buSzTx/>
              <a:buNone/>
              <a:defRPr sz="2100">
                <a:solidFill>
                  <a:srgbClr val="FFFFFF"/>
                </a:solidFill>
              </a:defRPr>
            </a:pPr>
            <a:r>
              <a:t>Create succinct notes from your observations for each participant.</a:t>
            </a:r>
          </a:p>
          <a:p>
            <a:pPr marL="0" indent="0">
              <a:lnSpc>
                <a:spcPct val="110000"/>
              </a:lnSpc>
              <a:spcBef>
                <a:spcPts val="1200"/>
              </a:spcBef>
              <a:buClrTx/>
              <a:buSzTx/>
              <a:buNone/>
              <a:defRPr sz="2100">
                <a:solidFill>
                  <a:srgbClr val="FFFFFF"/>
                </a:solidFill>
              </a:defRPr>
            </a:pPr>
            <a:r>
              <a:t>After user testing, you’ll have a lot of raw data. Before you draw any conclusions,</a:t>
            </a:r>
            <a:br/>
            <a:r>
              <a:t>it’s important to convert it to a consistent format. Don’t worry about how to organize or categorize it. </a:t>
            </a:r>
          </a:p>
          <a:p>
            <a:pPr marL="0" indent="0">
              <a:lnSpc>
                <a:spcPct val="110000"/>
              </a:lnSpc>
              <a:spcBef>
                <a:spcPts val="1200"/>
              </a:spcBef>
              <a:buClrTx/>
              <a:buSzTx/>
              <a:buNone/>
              <a:defRPr sz="2100">
                <a:solidFill>
                  <a:srgbClr val="FFFFFF"/>
                </a:solidFill>
              </a:defRPr>
            </a:pPr>
            <a:r>
              <a:t>The more you can narrow your observations down to single, focused data points, the easier it will be to organize them.</a:t>
            </a:r>
          </a:p>
          <a:p>
            <a:pPr marL="0" indent="0">
              <a:lnSpc>
                <a:spcPct val="110000"/>
              </a:lnSpc>
              <a:spcBef>
                <a:spcPts val="1200"/>
              </a:spcBef>
              <a:buClrTx/>
              <a:buSzTx/>
              <a:buNone/>
              <a:defRPr sz="2100">
                <a:solidFill>
                  <a:srgbClr val="FFFFFF"/>
                </a:solidFill>
              </a:defRPr>
            </a:pPr>
            <a:r>
              <a:t>This activity could involve transferring and splitting up written notes, summarizing survey answers, or analyzing video or audio.</a:t>
            </a:r>
          </a:p>
          <a:p>
            <a:pPr marL="0" indent="0">
              <a:lnSpc>
                <a:spcPct val="110000"/>
              </a:lnSpc>
              <a:spcBef>
                <a:spcPts val="1200"/>
              </a:spcBef>
              <a:buClrTx/>
              <a:buSzTx/>
              <a:buNone/>
              <a:defRPr sz="2100">
                <a:solidFill>
                  <a:srgbClr val="FFFFFF"/>
                </a:solidFill>
              </a:defRPr>
            </a:pPr>
            <a:r>
              <a:t>You might need many notes for each participant. If so, consider organizing</a:t>
            </a:r>
            <a:br/>
            <a:r>
              <a:t>the notes by task to be completed per participant.</a:t>
            </a:r>
          </a:p>
        </p:txBody>
      </p:sp>
      <p:sp>
        <p:nvSpPr>
          <p:cNvPr id="2164" name="Validate | Gather Notes"/>
          <p:cNvSpPr txBox="1"/>
          <p:nvPr>
            <p:ph type="body" idx="23"/>
          </p:nvPr>
        </p:nvSpPr>
        <p:spPr>
          <a:xfrm>
            <a:off x="1269305" y="12421154"/>
            <a:ext cx="2837778" cy="465340"/>
          </a:xfrm>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Validate</a:t>
            </a:r>
            <a:r>
              <a:t> | Gather Notes</a:t>
            </a:r>
          </a:p>
        </p:txBody>
      </p:sp>
      <p:sp>
        <p:nvSpPr>
          <p:cNvPr id="2165" name="Slide Number"/>
          <p:cNvSpPr txBox="1"/>
          <p:nvPr>
            <p:ph type="sldNum" sz="quarter" idx="2"/>
          </p:nvPr>
        </p:nvSpPr>
        <p:spPr>
          <a:xfrm>
            <a:off x="23050322" y="12446953"/>
            <a:ext cx="600431" cy="452908"/>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190" name="Group"/>
          <p:cNvGrpSpPr/>
          <p:nvPr/>
        </p:nvGrpSpPr>
        <p:grpSpPr>
          <a:xfrm>
            <a:off x="-1" y="0"/>
            <a:ext cx="24384001" cy="13716001"/>
            <a:chOff x="0" y="0"/>
            <a:chExt cx="24384000" cy="13716000"/>
          </a:xfrm>
        </p:grpSpPr>
        <p:sp>
          <p:nvSpPr>
            <p:cNvPr id="2166" name="Able to enter trash and recycling."/>
            <p:cNvSpPr/>
            <p:nvPr/>
          </p:nvSpPr>
          <p:spPr>
            <a:xfrm>
              <a:off x="11697970" y="2795930"/>
              <a:ext cx="2452033" cy="2280100"/>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203200" tIns="203200" rIns="203200" bIns="203200" numCol="1" anchor="ctr">
              <a:noAutofit/>
            </a:bodyPr>
            <a:lstStyle>
              <a:lvl1pPr algn="l" defTabSz="825500">
                <a:lnSpc>
                  <a:spcPct val="110000"/>
                </a:lnSpc>
                <a:defRPr sz="1800">
                  <a:solidFill>
                    <a:srgbClr val="000000"/>
                  </a:solidFill>
                </a:defRPr>
              </a:lvl1pPr>
            </a:lstStyle>
            <a:p>
              <a:pPr/>
              <a:r>
                <a:t>Able to enter trash and recycling.</a:t>
              </a:r>
            </a:p>
          </p:txBody>
        </p:sp>
        <p:sp>
          <p:nvSpPr>
            <p:cNvPr id="2167" name="Wished she could enter trash and recycling on the same screen."/>
            <p:cNvSpPr/>
            <p:nvPr/>
          </p:nvSpPr>
          <p:spPr>
            <a:xfrm>
              <a:off x="14402621" y="2795930"/>
              <a:ext cx="2452033" cy="2280100"/>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203200" tIns="203200" rIns="203200" bIns="203200" numCol="1" anchor="ctr">
              <a:noAutofit/>
            </a:bodyPr>
            <a:lstStyle>
              <a:lvl1pPr algn="l" defTabSz="825500">
                <a:lnSpc>
                  <a:spcPct val="110000"/>
                </a:lnSpc>
                <a:defRPr sz="1800">
                  <a:solidFill>
                    <a:srgbClr val="000000"/>
                  </a:solidFill>
                </a:defRPr>
              </a:lvl1pPr>
            </a:lstStyle>
            <a:p>
              <a:pPr/>
              <a:r>
                <a:t>Wished she could enter trash and recycling on the same screen.</a:t>
              </a:r>
            </a:p>
          </p:txBody>
        </p:sp>
        <p:sp>
          <p:nvSpPr>
            <p:cNvPr id="2168" name="Unclear on what classified something as recycling."/>
            <p:cNvSpPr/>
            <p:nvPr/>
          </p:nvSpPr>
          <p:spPr>
            <a:xfrm>
              <a:off x="17107272" y="2795930"/>
              <a:ext cx="2452032" cy="2280100"/>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203200" tIns="203200" rIns="203200" bIns="203200" numCol="1" anchor="ctr">
              <a:noAutofit/>
            </a:bodyPr>
            <a:lstStyle>
              <a:lvl1pPr algn="l" defTabSz="825500">
                <a:lnSpc>
                  <a:spcPct val="110000"/>
                </a:lnSpc>
                <a:defRPr sz="1800">
                  <a:solidFill>
                    <a:srgbClr val="000000"/>
                  </a:solidFill>
                </a:defRPr>
              </a:lvl1pPr>
            </a:lstStyle>
            <a:p>
              <a:pPr/>
              <a:r>
                <a:t>Unclear on what classified something as recycling.</a:t>
              </a:r>
            </a:p>
          </p:txBody>
        </p:sp>
        <p:sp>
          <p:nvSpPr>
            <p:cNvPr id="2169" name="Didn’t find it necessary to change the date. She wouldn’t have entered something after the fact."/>
            <p:cNvSpPr/>
            <p:nvPr/>
          </p:nvSpPr>
          <p:spPr>
            <a:xfrm>
              <a:off x="19811924" y="2795930"/>
              <a:ext cx="2452032" cy="2280100"/>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177800" tIns="177800" rIns="177800" bIns="177800" numCol="1" anchor="ctr">
              <a:noAutofit/>
            </a:bodyPr>
            <a:lstStyle>
              <a:lvl1pPr algn="l" defTabSz="825500">
                <a:lnSpc>
                  <a:spcPct val="110000"/>
                </a:lnSpc>
                <a:defRPr sz="1800">
                  <a:solidFill>
                    <a:srgbClr val="000000"/>
                  </a:solidFill>
                </a:defRPr>
              </a:lvl1pPr>
            </a:lstStyle>
            <a:p>
              <a:pPr/>
              <a:r>
                <a:t>Didn’t find it necessary to change the date. She wouldn’t have entered something after the fact. </a:t>
              </a:r>
            </a:p>
          </p:txBody>
        </p:sp>
        <p:sp>
          <p:nvSpPr>
            <p:cNvPr id="2170" name="Wanted to use the scale because she has one at home."/>
            <p:cNvSpPr/>
            <p:nvPr/>
          </p:nvSpPr>
          <p:spPr>
            <a:xfrm>
              <a:off x="8974666" y="2795930"/>
              <a:ext cx="2452033" cy="2280100"/>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203200" tIns="203200" rIns="203200" bIns="203200" numCol="1" anchor="ctr">
              <a:noAutofit/>
            </a:bodyPr>
            <a:lstStyle>
              <a:lvl1pPr algn="l" defTabSz="825500">
                <a:lnSpc>
                  <a:spcPct val="110000"/>
                </a:lnSpc>
                <a:defRPr sz="1800">
                  <a:solidFill>
                    <a:srgbClr val="000000"/>
                  </a:solidFill>
                </a:defRPr>
              </a:lvl1pPr>
            </a:lstStyle>
            <a:p>
              <a:pPr/>
              <a:r>
                <a:t>Wanted to use the scale because she has one at home.</a:t>
              </a:r>
            </a:p>
          </p:txBody>
        </p:sp>
        <p:sp>
          <p:nvSpPr>
            <p:cNvPr id="2171" name="Unclear on what Rewards and Waterway mean."/>
            <p:cNvSpPr/>
            <p:nvPr/>
          </p:nvSpPr>
          <p:spPr>
            <a:xfrm>
              <a:off x="11697970" y="5355614"/>
              <a:ext cx="2452033" cy="2280101"/>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203200" tIns="203200" rIns="203200" bIns="203200" numCol="1" anchor="ctr">
              <a:noAutofit/>
            </a:bodyPr>
            <a:lstStyle>
              <a:lvl1pPr algn="l" defTabSz="825500">
                <a:lnSpc>
                  <a:spcPct val="110000"/>
                </a:lnSpc>
                <a:defRPr sz="1800">
                  <a:solidFill>
                    <a:srgbClr val="000000"/>
                  </a:solidFill>
                </a:defRPr>
              </a:lvl1pPr>
            </a:lstStyle>
            <a:p>
              <a:pPr/>
              <a:r>
                <a:t>Unclear on what Rewards and Waterway mean.</a:t>
              </a:r>
            </a:p>
          </p:txBody>
        </p:sp>
        <p:sp>
          <p:nvSpPr>
            <p:cNvPr id="2172" name="Unsure where she would get an invite code from."/>
            <p:cNvSpPr/>
            <p:nvPr/>
          </p:nvSpPr>
          <p:spPr>
            <a:xfrm>
              <a:off x="14402621" y="5355614"/>
              <a:ext cx="2452033" cy="2280101"/>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203200" tIns="203200" rIns="203200" bIns="203200" numCol="1" anchor="ctr">
              <a:noAutofit/>
            </a:bodyPr>
            <a:lstStyle>
              <a:lvl1pPr algn="l" defTabSz="825500">
                <a:lnSpc>
                  <a:spcPct val="110000"/>
                </a:lnSpc>
                <a:defRPr sz="1800">
                  <a:solidFill>
                    <a:srgbClr val="000000"/>
                  </a:solidFill>
                </a:defRPr>
              </a:lvl1pPr>
            </a:lstStyle>
            <a:p>
              <a:pPr/>
              <a:r>
                <a:t>Unsure where she would get an invite code from.</a:t>
              </a:r>
            </a:p>
          </p:txBody>
        </p:sp>
        <p:sp>
          <p:nvSpPr>
            <p:cNvPr id="2173" name="Would like to see which of her friends are participating rather than just the number of friends."/>
            <p:cNvSpPr/>
            <p:nvPr/>
          </p:nvSpPr>
          <p:spPr>
            <a:xfrm>
              <a:off x="17107272" y="5355614"/>
              <a:ext cx="2452032" cy="2280101"/>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203200" tIns="203200" rIns="203200" bIns="203200" numCol="1" anchor="ctr">
              <a:noAutofit/>
            </a:bodyPr>
            <a:lstStyle>
              <a:lvl1pPr algn="l" defTabSz="825500">
                <a:lnSpc>
                  <a:spcPct val="110000"/>
                </a:lnSpc>
                <a:defRPr sz="1800">
                  <a:solidFill>
                    <a:srgbClr val="000000"/>
                  </a:solidFill>
                </a:defRPr>
              </a:lvl1pPr>
            </a:lstStyle>
            <a:p>
              <a:pPr/>
              <a:r>
                <a:t>Would like to see which of her friends are participating rather than just the number of friends. </a:t>
              </a:r>
            </a:p>
          </p:txBody>
        </p:sp>
        <p:sp>
          <p:nvSpPr>
            <p:cNvPr id="2174" name="Likes that she can see both active and past challenges."/>
            <p:cNvSpPr/>
            <p:nvPr/>
          </p:nvSpPr>
          <p:spPr>
            <a:xfrm>
              <a:off x="19811924" y="5355614"/>
              <a:ext cx="2452032" cy="2280101"/>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203200" tIns="203200" rIns="203200" bIns="203200" numCol="1" anchor="ctr">
              <a:noAutofit/>
            </a:bodyPr>
            <a:lstStyle>
              <a:lvl1pPr algn="l" defTabSz="825500">
                <a:lnSpc>
                  <a:spcPct val="110000"/>
                </a:lnSpc>
                <a:defRPr sz="1800">
                  <a:solidFill>
                    <a:srgbClr val="000000"/>
                  </a:solidFill>
                </a:defRPr>
              </a:lvl1pPr>
            </a:lstStyle>
            <a:p>
              <a:pPr/>
              <a:r>
                <a:t>Likes that she can see both active and past challenges.</a:t>
              </a:r>
            </a:p>
          </p:txBody>
        </p:sp>
        <p:sp>
          <p:nvSpPr>
            <p:cNvPr id="2175" name="Would like to have seen possible achievements rather than just ones she’s earned."/>
            <p:cNvSpPr/>
            <p:nvPr/>
          </p:nvSpPr>
          <p:spPr>
            <a:xfrm>
              <a:off x="8974666" y="5355614"/>
              <a:ext cx="2452033" cy="2280101"/>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203200" tIns="203200" rIns="203200" bIns="203200" numCol="1" anchor="ctr">
              <a:noAutofit/>
            </a:bodyPr>
            <a:lstStyle>
              <a:lvl1pPr algn="l" defTabSz="825500">
                <a:lnSpc>
                  <a:spcPct val="110000"/>
                </a:lnSpc>
                <a:defRPr sz="1800">
                  <a:solidFill>
                    <a:srgbClr val="000000"/>
                  </a:solidFill>
                </a:defRPr>
              </a:lvl1pPr>
            </a:lstStyle>
            <a:p>
              <a:pPr/>
              <a:r>
                <a:t>Would like to have seen possible achievements rather than just ones she’s earned. </a:t>
              </a:r>
            </a:p>
          </p:txBody>
        </p:sp>
        <p:sp>
          <p:nvSpPr>
            <p:cNvPr id="2176" name="Rectangle"/>
            <p:cNvSpPr/>
            <p:nvPr/>
          </p:nvSpPr>
          <p:spPr>
            <a:xfrm>
              <a:off x="11697970" y="7915299"/>
              <a:ext cx="2452033" cy="2280100"/>
            </a:xfrm>
            <a:prstGeom prst="rect">
              <a:avLst/>
            </a:prstGeom>
            <a:solidFill>
              <a:srgbClr val="D5D5D5">
                <a:alpha val="43642"/>
              </a:srgbClr>
            </a:solidFill>
            <a:ln w="25400" cap="flat">
              <a:solidFill>
                <a:srgbClr val="87939D"/>
              </a:solidFill>
              <a:prstDash val="solid"/>
              <a:miter lim="400000"/>
            </a:ln>
            <a:effectLst/>
          </p:spPr>
          <p:txBody>
            <a:bodyPr wrap="square" lIns="203200" tIns="203200" rIns="203200" bIns="203200" numCol="1" anchor="ctr">
              <a:noAutofit/>
            </a:bodyPr>
            <a:lstStyle/>
            <a:p>
              <a:pPr algn="l" defTabSz="825500">
                <a:lnSpc>
                  <a:spcPct val="110000"/>
                </a:lnSpc>
                <a:defRPr sz="1800">
                  <a:solidFill>
                    <a:srgbClr val="000000"/>
                  </a:solidFill>
                </a:defRPr>
              </a:pPr>
            </a:p>
          </p:txBody>
        </p:sp>
        <p:sp>
          <p:nvSpPr>
            <p:cNvPr id="2177" name="Rectangle"/>
            <p:cNvSpPr/>
            <p:nvPr/>
          </p:nvSpPr>
          <p:spPr>
            <a:xfrm>
              <a:off x="14402621" y="7915299"/>
              <a:ext cx="2452033" cy="2280100"/>
            </a:xfrm>
            <a:prstGeom prst="rect">
              <a:avLst/>
            </a:prstGeom>
            <a:solidFill>
              <a:srgbClr val="D5D5D5">
                <a:alpha val="43642"/>
              </a:srgbClr>
            </a:solidFill>
            <a:ln w="25400" cap="flat">
              <a:solidFill>
                <a:srgbClr val="87939D"/>
              </a:solidFill>
              <a:prstDash val="solid"/>
              <a:miter lim="400000"/>
            </a:ln>
            <a:effectLst/>
          </p:spPr>
          <p:txBody>
            <a:bodyPr wrap="square" lIns="203200" tIns="203200" rIns="203200" bIns="203200" numCol="1" anchor="ctr">
              <a:noAutofit/>
            </a:bodyPr>
            <a:lstStyle/>
            <a:p>
              <a:pPr algn="l" defTabSz="825500">
                <a:lnSpc>
                  <a:spcPct val="110000"/>
                </a:lnSpc>
                <a:defRPr sz="1800">
                  <a:solidFill>
                    <a:srgbClr val="000000"/>
                  </a:solidFill>
                </a:defRPr>
              </a:pPr>
            </a:p>
          </p:txBody>
        </p:sp>
        <p:sp>
          <p:nvSpPr>
            <p:cNvPr id="2178" name="Rectangle"/>
            <p:cNvSpPr/>
            <p:nvPr/>
          </p:nvSpPr>
          <p:spPr>
            <a:xfrm>
              <a:off x="17107272" y="7915299"/>
              <a:ext cx="2452032" cy="2280100"/>
            </a:xfrm>
            <a:prstGeom prst="rect">
              <a:avLst/>
            </a:prstGeom>
            <a:solidFill>
              <a:srgbClr val="D5D5D5">
                <a:alpha val="43642"/>
              </a:srgbClr>
            </a:solidFill>
            <a:ln w="25400" cap="flat">
              <a:solidFill>
                <a:srgbClr val="87939D"/>
              </a:solidFill>
              <a:prstDash val="solid"/>
              <a:miter lim="400000"/>
            </a:ln>
            <a:effectLst/>
          </p:spPr>
          <p:txBody>
            <a:bodyPr wrap="square" lIns="203200" tIns="203200" rIns="203200" bIns="203200" numCol="1" anchor="ctr">
              <a:noAutofit/>
            </a:bodyPr>
            <a:lstStyle/>
            <a:p>
              <a:pPr algn="l" defTabSz="825500">
                <a:lnSpc>
                  <a:spcPct val="110000"/>
                </a:lnSpc>
                <a:defRPr sz="1800">
                  <a:solidFill>
                    <a:srgbClr val="000000"/>
                  </a:solidFill>
                </a:defRPr>
              </a:pPr>
            </a:p>
          </p:txBody>
        </p:sp>
        <p:sp>
          <p:nvSpPr>
            <p:cNvPr id="2179" name="Rectangle"/>
            <p:cNvSpPr/>
            <p:nvPr/>
          </p:nvSpPr>
          <p:spPr>
            <a:xfrm>
              <a:off x="19811924" y="7915299"/>
              <a:ext cx="2452032" cy="2280100"/>
            </a:xfrm>
            <a:prstGeom prst="rect">
              <a:avLst/>
            </a:prstGeom>
            <a:solidFill>
              <a:srgbClr val="D5D5D5">
                <a:alpha val="43642"/>
              </a:srgbClr>
            </a:solidFill>
            <a:ln w="25400" cap="flat">
              <a:solidFill>
                <a:srgbClr val="87939D"/>
              </a:solidFill>
              <a:prstDash val="solid"/>
              <a:miter lim="400000"/>
            </a:ln>
            <a:effectLst/>
          </p:spPr>
          <p:txBody>
            <a:bodyPr wrap="square" lIns="203200" tIns="203200" rIns="203200" bIns="203200" numCol="1" anchor="ctr">
              <a:noAutofit/>
            </a:bodyPr>
            <a:lstStyle/>
            <a:p>
              <a:pPr algn="l" defTabSz="825500">
                <a:lnSpc>
                  <a:spcPct val="110000"/>
                </a:lnSpc>
                <a:defRPr sz="1800">
                  <a:solidFill>
                    <a:srgbClr val="000000"/>
                  </a:solidFill>
                </a:defRPr>
              </a:pPr>
            </a:p>
          </p:txBody>
        </p:sp>
        <p:sp>
          <p:nvSpPr>
            <p:cNvPr id="2180" name="Rectangle"/>
            <p:cNvSpPr/>
            <p:nvPr/>
          </p:nvSpPr>
          <p:spPr>
            <a:xfrm>
              <a:off x="8974666" y="7915299"/>
              <a:ext cx="2452033" cy="2280100"/>
            </a:xfrm>
            <a:prstGeom prst="rect">
              <a:avLst/>
            </a:prstGeom>
            <a:solidFill>
              <a:srgbClr val="D5D5D5">
                <a:alpha val="43642"/>
              </a:srgbClr>
            </a:solidFill>
            <a:ln w="25400" cap="flat">
              <a:solidFill>
                <a:srgbClr val="87939D"/>
              </a:solidFill>
              <a:prstDash val="solid"/>
              <a:miter lim="400000"/>
            </a:ln>
            <a:effectLst/>
          </p:spPr>
          <p:txBody>
            <a:bodyPr wrap="square" lIns="203200" tIns="203200" rIns="203200" bIns="203200" numCol="1" anchor="ctr">
              <a:noAutofit/>
            </a:bodyPr>
            <a:lstStyle/>
            <a:p>
              <a:pPr algn="l" defTabSz="825500">
                <a:lnSpc>
                  <a:spcPct val="110000"/>
                </a:lnSpc>
                <a:defRPr sz="1800">
                  <a:solidFill>
                    <a:srgbClr val="000000"/>
                  </a:solidFill>
                </a:defRPr>
              </a:pPr>
            </a:p>
          </p:txBody>
        </p:sp>
        <p:sp>
          <p:nvSpPr>
            <p:cNvPr id="2181" name="Rectangle"/>
            <p:cNvSpPr/>
            <p:nvPr/>
          </p:nvSpPr>
          <p:spPr>
            <a:xfrm>
              <a:off x="11697970" y="10474982"/>
              <a:ext cx="2452033" cy="2280100"/>
            </a:xfrm>
            <a:prstGeom prst="rect">
              <a:avLst/>
            </a:prstGeom>
            <a:solidFill>
              <a:srgbClr val="D5D5D5">
                <a:alpha val="43642"/>
              </a:srgbClr>
            </a:solidFill>
            <a:ln w="25400" cap="flat">
              <a:solidFill>
                <a:srgbClr val="87939D"/>
              </a:solidFill>
              <a:prstDash val="solid"/>
              <a:miter lim="400000"/>
            </a:ln>
            <a:effectLst/>
          </p:spPr>
          <p:txBody>
            <a:bodyPr wrap="square" lIns="203200" tIns="203200" rIns="203200" bIns="203200" numCol="1" anchor="ctr">
              <a:noAutofit/>
            </a:bodyPr>
            <a:lstStyle/>
            <a:p>
              <a:pPr algn="l" defTabSz="825500">
                <a:lnSpc>
                  <a:spcPct val="110000"/>
                </a:lnSpc>
                <a:defRPr sz="1800">
                  <a:solidFill>
                    <a:srgbClr val="000000"/>
                  </a:solidFill>
                </a:defRPr>
              </a:pPr>
            </a:p>
          </p:txBody>
        </p:sp>
        <p:sp>
          <p:nvSpPr>
            <p:cNvPr id="2182" name="Rectangle"/>
            <p:cNvSpPr/>
            <p:nvPr/>
          </p:nvSpPr>
          <p:spPr>
            <a:xfrm>
              <a:off x="14402621" y="10474982"/>
              <a:ext cx="2452033" cy="2280100"/>
            </a:xfrm>
            <a:prstGeom prst="rect">
              <a:avLst/>
            </a:prstGeom>
            <a:solidFill>
              <a:srgbClr val="D5D5D5">
                <a:alpha val="43642"/>
              </a:srgbClr>
            </a:solidFill>
            <a:ln w="25400" cap="flat">
              <a:solidFill>
                <a:srgbClr val="87939D"/>
              </a:solidFill>
              <a:prstDash val="solid"/>
              <a:miter lim="400000"/>
            </a:ln>
            <a:effectLst/>
          </p:spPr>
          <p:txBody>
            <a:bodyPr wrap="square" lIns="203200" tIns="203200" rIns="203200" bIns="203200" numCol="1" anchor="ctr">
              <a:noAutofit/>
            </a:bodyPr>
            <a:lstStyle/>
            <a:p>
              <a:pPr algn="l" defTabSz="825500">
                <a:lnSpc>
                  <a:spcPct val="110000"/>
                </a:lnSpc>
                <a:defRPr sz="1800">
                  <a:solidFill>
                    <a:srgbClr val="000000"/>
                  </a:solidFill>
                </a:defRPr>
              </a:pPr>
            </a:p>
          </p:txBody>
        </p:sp>
        <p:sp>
          <p:nvSpPr>
            <p:cNvPr id="2183" name="Rectangle"/>
            <p:cNvSpPr/>
            <p:nvPr/>
          </p:nvSpPr>
          <p:spPr>
            <a:xfrm>
              <a:off x="17107272" y="10474982"/>
              <a:ext cx="2452032" cy="2280100"/>
            </a:xfrm>
            <a:prstGeom prst="rect">
              <a:avLst/>
            </a:prstGeom>
            <a:solidFill>
              <a:srgbClr val="D5D5D5">
                <a:alpha val="43642"/>
              </a:srgbClr>
            </a:solidFill>
            <a:ln w="25400" cap="flat">
              <a:solidFill>
                <a:srgbClr val="87939D"/>
              </a:solidFill>
              <a:prstDash val="solid"/>
              <a:miter lim="400000"/>
            </a:ln>
            <a:effectLst/>
          </p:spPr>
          <p:txBody>
            <a:bodyPr wrap="square" lIns="203200" tIns="203200" rIns="203200" bIns="203200" numCol="1" anchor="ctr">
              <a:noAutofit/>
            </a:bodyPr>
            <a:lstStyle/>
            <a:p>
              <a:pPr algn="l" defTabSz="825500">
                <a:lnSpc>
                  <a:spcPct val="110000"/>
                </a:lnSpc>
                <a:defRPr sz="1800">
                  <a:solidFill>
                    <a:srgbClr val="000000"/>
                  </a:solidFill>
                </a:defRPr>
              </a:pPr>
            </a:p>
          </p:txBody>
        </p:sp>
        <p:sp>
          <p:nvSpPr>
            <p:cNvPr id="2184" name="Rectangle"/>
            <p:cNvSpPr/>
            <p:nvPr/>
          </p:nvSpPr>
          <p:spPr>
            <a:xfrm>
              <a:off x="19811924" y="10474982"/>
              <a:ext cx="2452032" cy="2280100"/>
            </a:xfrm>
            <a:prstGeom prst="rect">
              <a:avLst/>
            </a:prstGeom>
            <a:solidFill>
              <a:srgbClr val="D5D5D5">
                <a:alpha val="43642"/>
              </a:srgbClr>
            </a:solidFill>
            <a:ln w="25400" cap="flat">
              <a:solidFill>
                <a:srgbClr val="87939D"/>
              </a:solidFill>
              <a:prstDash val="solid"/>
              <a:miter lim="400000"/>
            </a:ln>
            <a:effectLst/>
          </p:spPr>
          <p:txBody>
            <a:bodyPr wrap="square" lIns="203200" tIns="203200" rIns="203200" bIns="203200" numCol="1" anchor="ctr">
              <a:noAutofit/>
            </a:bodyPr>
            <a:lstStyle/>
            <a:p>
              <a:pPr algn="l" defTabSz="825500">
                <a:lnSpc>
                  <a:spcPct val="110000"/>
                </a:lnSpc>
                <a:defRPr sz="1800">
                  <a:solidFill>
                    <a:srgbClr val="000000"/>
                  </a:solidFill>
                </a:defRPr>
              </a:pPr>
            </a:p>
          </p:txBody>
        </p:sp>
        <p:sp>
          <p:nvSpPr>
            <p:cNvPr id="2185" name="Rectangle"/>
            <p:cNvSpPr/>
            <p:nvPr/>
          </p:nvSpPr>
          <p:spPr>
            <a:xfrm>
              <a:off x="8974666" y="10474982"/>
              <a:ext cx="2452033" cy="2280100"/>
            </a:xfrm>
            <a:prstGeom prst="rect">
              <a:avLst/>
            </a:prstGeom>
            <a:solidFill>
              <a:srgbClr val="D5D5D5">
                <a:alpha val="43642"/>
              </a:srgbClr>
            </a:solidFill>
            <a:ln w="25400" cap="flat">
              <a:solidFill>
                <a:srgbClr val="87939D"/>
              </a:solidFill>
              <a:prstDash val="solid"/>
              <a:miter lim="400000"/>
            </a:ln>
            <a:effectLst/>
          </p:spPr>
          <p:txBody>
            <a:bodyPr wrap="square" lIns="203200" tIns="203200" rIns="203200" bIns="203200" numCol="1" anchor="ctr">
              <a:noAutofit/>
            </a:bodyPr>
            <a:lstStyle/>
            <a:p>
              <a:pPr algn="l" defTabSz="825500">
                <a:lnSpc>
                  <a:spcPct val="110000"/>
                </a:lnSpc>
                <a:defRPr sz="1800">
                  <a:solidFill>
                    <a:srgbClr val="000000"/>
                  </a:solidFill>
                </a:defRPr>
              </a:pPr>
            </a:p>
          </p:txBody>
        </p:sp>
        <p:sp>
          <p:nvSpPr>
            <p:cNvPr id="2186" name="Example"/>
            <p:cNvSpPr txBox="1"/>
            <p:nvPr/>
          </p:nvSpPr>
          <p:spPr>
            <a:xfrm>
              <a:off x="20522550" y="513508"/>
              <a:ext cx="1825067" cy="6263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defTabSz="825500">
                <a:defRPr b="1" sz="3200">
                  <a:solidFill>
                    <a:srgbClr val="00707D"/>
                  </a:solidFill>
                </a:defRPr>
              </a:lvl1pPr>
            </a:lstStyle>
            <a:p>
              <a:pPr/>
              <a:r>
                <a:t>Example</a:t>
              </a:r>
            </a:p>
          </p:txBody>
        </p:sp>
        <p:sp>
          <p:nvSpPr>
            <p:cNvPr id="2187" name="Participant:"/>
            <p:cNvSpPr txBox="1"/>
            <p:nvPr/>
          </p:nvSpPr>
          <p:spPr>
            <a:xfrm>
              <a:off x="8928100" y="1660113"/>
              <a:ext cx="2767681" cy="4116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825500">
                <a:lnSpc>
                  <a:spcPct val="110000"/>
                </a:lnSpc>
                <a:spcBef>
                  <a:spcPts val="1500"/>
                </a:spcBef>
                <a:defRPr sz="2100">
                  <a:solidFill>
                    <a:srgbClr val="000000"/>
                  </a:solidFill>
                </a:defRPr>
              </a:lvl1pPr>
            </a:lstStyle>
            <a:p>
              <a:pPr/>
              <a:r>
                <a:t>Participant:</a:t>
              </a:r>
            </a:p>
          </p:txBody>
        </p:sp>
        <p:sp>
          <p:nvSpPr>
            <p:cNvPr id="2188" name="Christina Ahmed"/>
            <p:cNvSpPr/>
            <p:nvPr/>
          </p:nvSpPr>
          <p:spPr>
            <a:xfrm>
              <a:off x="11708672" y="1215513"/>
              <a:ext cx="10538350" cy="1300834"/>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203200" tIns="203200" rIns="203200" bIns="203200" numCol="1" anchor="ctr">
              <a:noAutofit/>
            </a:bodyPr>
            <a:lstStyle>
              <a:lvl1pPr algn="l" defTabSz="825500">
                <a:lnSpc>
                  <a:spcPct val="110000"/>
                </a:lnSpc>
                <a:defRPr sz="1800">
                  <a:solidFill>
                    <a:srgbClr val="000000"/>
                  </a:solidFill>
                </a:defRPr>
              </a:lvl1pPr>
            </a:lstStyle>
            <a:p>
              <a:pPr/>
              <a:r>
                <a:t>Christina Ahmed</a:t>
              </a:r>
            </a:p>
          </p:txBody>
        </p:sp>
        <p:sp>
          <p:nvSpPr>
            <p:cNvPr id="2189"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2" name="Validate | Gather Notes"/>
          <p:cNvSpPr txBox="1"/>
          <p:nvPr>
            <p:ph type="body" idx="23"/>
          </p:nvPr>
        </p:nvSpPr>
        <p:spPr>
          <a:xfrm>
            <a:off x="1269305" y="12421154"/>
            <a:ext cx="2837778" cy="465340"/>
          </a:xfrm>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Validate</a:t>
            </a:r>
            <a:r>
              <a:t> | Gather Notes</a:t>
            </a:r>
          </a:p>
        </p:txBody>
      </p:sp>
      <p:sp>
        <p:nvSpPr>
          <p:cNvPr id="2193" name="Slide Number"/>
          <p:cNvSpPr txBox="1"/>
          <p:nvPr>
            <p:ph type="sldNum" sz="quarter" idx="2"/>
          </p:nvPr>
        </p:nvSpPr>
        <p:spPr>
          <a:xfrm>
            <a:off x="23050322" y="12446953"/>
            <a:ext cx="600431" cy="452908"/>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94" name="Rectangle"/>
          <p:cNvSpPr/>
          <p:nvPr/>
        </p:nvSpPr>
        <p:spPr>
          <a:xfrm>
            <a:off x="11697969" y="2795930"/>
            <a:ext cx="2452033" cy="2280100"/>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1800"/>
            </a:pPr>
          </a:p>
        </p:txBody>
      </p:sp>
      <p:sp>
        <p:nvSpPr>
          <p:cNvPr id="2195" name="Rectangle"/>
          <p:cNvSpPr/>
          <p:nvPr/>
        </p:nvSpPr>
        <p:spPr>
          <a:xfrm>
            <a:off x="14402621" y="2795930"/>
            <a:ext cx="2452033" cy="2280100"/>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1800"/>
            </a:pPr>
          </a:p>
        </p:txBody>
      </p:sp>
      <p:sp>
        <p:nvSpPr>
          <p:cNvPr id="2196" name="Rectangle"/>
          <p:cNvSpPr/>
          <p:nvPr/>
        </p:nvSpPr>
        <p:spPr>
          <a:xfrm>
            <a:off x="17107272" y="2795930"/>
            <a:ext cx="2452032" cy="2280100"/>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1800"/>
            </a:pPr>
          </a:p>
        </p:txBody>
      </p:sp>
      <p:sp>
        <p:nvSpPr>
          <p:cNvPr id="2197" name="Rectangle"/>
          <p:cNvSpPr/>
          <p:nvPr/>
        </p:nvSpPr>
        <p:spPr>
          <a:xfrm>
            <a:off x="19811924" y="2795930"/>
            <a:ext cx="2452032" cy="2280100"/>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1800"/>
            </a:pPr>
          </a:p>
        </p:txBody>
      </p:sp>
      <p:sp>
        <p:nvSpPr>
          <p:cNvPr id="2198" name="Rectangle"/>
          <p:cNvSpPr/>
          <p:nvPr/>
        </p:nvSpPr>
        <p:spPr>
          <a:xfrm>
            <a:off x="8993319" y="2795930"/>
            <a:ext cx="2452033" cy="2280100"/>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1800"/>
            </a:pPr>
          </a:p>
        </p:txBody>
      </p:sp>
      <p:sp>
        <p:nvSpPr>
          <p:cNvPr id="2199" name="Rectangle"/>
          <p:cNvSpPr/>
          <p:nvPr/>
        </p:nvSpPr>
        <p:spPr>
          <a:xfrm>
            <a:off x="11697969" y="5355614"/>
            <a:ext cx="2452033" cy="2280101"/>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1800"/>
            </a:pPr>
          </a:p>
        </p:txBody>
      </p:sp>
      <p:sp>
        <p:nvSpPr>
          <p:cNvPr id="2200" name="Rectangle"/>
          <p:cNvSpPr/>
          <p:nvPr/>
        </p:nvSpPr>
        <p:spPr>
          <a:xfrm>
            <a:off x="14402621" y="5355614"/>
            <a:ext cx="2452033" cy="2280101"/>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1800"/>
            </a:pPr>
          </a:p>
        </p:txBody>
      </p:sp>
      <p:sp>
        <p:nvSpPr>
          <p:cNvPr id="2201" name="Rectangle"/>
          <p:cNvSpPr/>
          <p:nvPr/>
        </p:nvSpPr>
        <p:spPr>
          <a:xfrm>
            <a:off x="17107272" y="5355614"/>
            <a:ext cx="2452032" cy="2280101"/>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1800"/>
            </a:pPr>
          </a:p>
        </p:txBody>
      </p:sp>
      <p:sp>
        <p:nvSpPr>
          <p:cNvPr id="2202" name="Rectangle"/>
          <p:cNvSpPr/>
          <p:nvPr/>
        </p:nvSpPr>
        <p:spPr>
          <a:xfrm>
            <a:off x="19811924" y="5355614"/>
            <a:ext cx="2452032" cy="2280101"/>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1800"/>
            </a:pPr>
          </a:p>
        </p:txBody>
      </p:sp>
      <p:sp>
        <p:nvSpPr>
          <p:cNvPr id="2203" name="Rectangle"/>
          <p:cNvSpPr/>
          <p:nvPr/>
        </p:nvSpPr>
        <p:spPr>
          <a:xfrm>
            <a:off x="8974666" y="5355614"/>
            <a:ext cx="2452033" cy="2280101"/>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1800"/>
            </a:pPr>
          </a:p>
        </p:txBody>
      </p:sp>
      <p:sp>
        <p:nvSpPr>
          <p:cNvPr id="2204" name="Rectangle"/>
          <p:cNvSpPr/>
          <p:nvPr/>
        </p:nvSpPr>
        <p:spPr>
          <a:xfrm>
            <a:off x="11697969" y="7915299"/>
            <a:ext cx="2452033" cy="2280100"/>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1800"/>
            </a:pPr>
          </a:p>
        </p:txBody>
      </p:sp>
      <p:sp>
        <p:nvSpPr>
          <p:cNvPr id="2205" name="Rectangle"/>
          <p:cNvSpPr/>
          <p:nvPr/>
        </p:nvSpPr>
        <p:spPr>
          <a:xfrm>
            <a:off x="14402621" y="7915299"/>
            <a:ext cx="2452033" cy="2280100"/>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1800"/>
            </a:pPr>
          </a:p>
        </p:txBody>
      </p:sp>
      <p:sp>
        <p:nvSpPr>
          <p:cNvPr id="2206" name="Rectangle"/>
          <p:cNvSpPr/>
          <p:nvPr/>
        </p:nvSpPr>
        <p:spPr>
          <a:xfrm>
            <a:off x="17107272" y="7915299"/>
            <a:ext cx="2452032" cy="2280100"/>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1800"/>
            </a:pPr>
          </a:p>
        </p:txBody>
      </p:sp>
      <p:sp>
        <p:nvSpPr>
          <p:cNvPr id="2207" name="Rectangle"/>
          <p:cNvSpPr/>
          <p:nvPr/>
        </p:nvSpPr>
        <p:spPr>
          <a:xfrm>
            <a:off x="19811924" y="7915299"/>
            <a:ext cx="2452032" cy="2280100"/>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1800"/>
            </a:pPr>
          </a:p>
        </p:txBody>
      </p:sp>
      <p:sp>
        <p:nvSpPr>
          <p:cNvPr id="2208" name="Rectangle"/>
          <p:cNvSpPr/>
          <p:nvPr/>
        </p:nvSpPr>
        <p:spPr>
          <a:xfrm>
            <a:off x="8974666" y="7915299"/>
            <a:ext cx="2452033" cy="2280100"/>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1800"/>
            </a:pPr>
          </a:p>
        </p:txBody>
      </p:sp>
      <p:sp>
        <p:nvSpPr>
          <p:cNvPr id="2209" name="Rectangle"/>
          <p:cNvSpPr/>
          <p:nvPr/>
        </p:nvSpPr>
        <p:spPr>
          <a:xfrm>
            <a:off x="11697969" y="10474982"/>
            <a:ext cx="2452033" cy="2280100"/>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1800"/>
            </a:pPr>
          </a:p>
        </p:txBody>
      </p:sp>
      <p:sp>
        <p:nvSpPr>
          <p:cNvPr id="2210" name="Rectangle"/>
          <p:cNvSpPr/>
          <p:nvPr/>
        </p:nvSpPr>
        <p:spPr>
          <a:xfrm>
            <a:off x="14402621" y="10474982"/>
            <a:ext cx="2452033" cy="2280100"/>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1800"/>
            </a:pPr>
          </a:p>
        </p:txBody>
      </p:sp>
      <p:sp>
        <p:nvSpPr>
          <p:cNvPr id="2211" name="Rectangle"/>
          <p:cNvSpPr/>
          <p:nvPr/>
        </p:nvSpPr>
        <p:spPr>
          <a:xfrm>
            <a:off x="17107272" y="10474982"/>
            <a:ext cx="2452032" cy="2280100"/>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1800"/>
            </a:pPr>
          </a:p>
        </p:txBody>
      </p:sp>
      <p:sp>
        <p:nvSpPr>
          <p:cNvPr id="2212" name="Rectangle"/>
          <p:cNvSpPr/>
          <p:nvPr/>
        </p:nvSpPr>
        <p:spPr>
          <a:xfrm>
            <a:off x="19811924" y="10474982"/>
            <a:ext cx="2452032" cy="2280100"/>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1800"/>
            </a:pPr>
          </a:p>
        </p:txBody>
      </p:sp>
      <p:sp>
        <p:nvSpPr>
          <p:cNvPr id="2213" name="Rectangle"/>
          <p:cNvSpPr/>
          <p:nvPr/>
        </p:nvSpPr>
        <p:spPr>
          <a:xfrm>
            <a:off x="8974666" y="10474982"/>
            <a:ext cx="2452033" cy="2280100"/>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1800"/>
            </a:pPr>
          </a:p>
        </p:txBody>
      </p:sp>
      <p:sp>
        <p:nvSpPr>
          <p:cNvPr id="2214" name="Gather Notes…"/>
          <p:cNvSpPr txBox="1"/>
          <p:nvPr/>
        </p:nvSpPr>
        <p:spPr>
          <a:xfrm>
            <a:off x="1266761" y="970751"/>
            <a:ext cx="5479368" cy="7295785"/>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spAutoFit/>
          </a:bodyPr>
          <a:lstStyle/>
          <a:p>
            <a:pPr algn="l" defTabSz="457200">
              <a:spcBef>
                <a:spcPts val="1200"/>
              </a:spcBef>
              <a:defRPr b="1" sz="3200">
                <a:solidFill>
                  <a:srgbClr val="FFFFFF"/>
                </a:solidFill>
              </a:defRPr>
            </a:pPr>
            <a:r>
              <a:t>Gather Notes</a:t>
            </a:r>
          </a:p>
          <a:p>
            <a:pPr algn="l" defTabSz="825500">
              <a:lnSpc>
                <a:spcPct val="110000"/>
              </a:lnSpc>
              <a:spcBef>
                <a:spcPts val="1200"/>
              </a:spcBef>
              <a:defRPr sz="2100">
                <a:solidFill>
                  <a:srgbClr val="FFFFFF"/>
                </a:solidFill>
              </a:defRPr>
            </a:pPr>
            <a:r>
              <a:t>Create succinct notes from your observations for each participant.</a:t>
            </a:r>
          </a:p>
          <a:p>
            <a:pPr algn="l" defTabSz="825500">
              <a:lnSpc>
                <a:spcPct val="110000"/>
              </a:lnSpc>
              <a:spcBef>
                <a:spcPts val="1200"/>
              </a:spcBef>
              <a:defRPr sz="2100">
                <a:solidFill>
                  <a:srgbClr val="FFFFFF"/>
                </a:solidFill>
              </a:defRPr>
            </a:pPr>
            <a:r>
              <a:t>After user testing, you’ll have a lot of raw data. Before you draw any conclusions,</a:t>
            </a:r>
            <a:br/>
            <a:r>
              <a:t>it’s important to convert it to a consistent format. Don’t worry about how to organize or categorize it. </a:t>
            </a:r>
          </a:p>
          <a:p>
            <a:pPr algn="l" defTabSz="825500">
              <a:lnSpc>
                <a:spcPct val="110000"/>
              </a:lnSpc>
              <a:spcBef>
                <a:spcPts val="1200"/>
              </a:spcBef>
              <a:defRPr sz="2100">
                <a:solidFill>
                  <a:srgbClr val="FFFFFF"/>
                </a:solidFill>
              </a:defRPr>
            </a:pPr>
            <a:r>
              <a:t>The more you can narrow your observations down to single, focused data points, the easier it will be to organize them.</a:t>
            </a:r>
          </a:p>
          <a:p>
            <a:pPr algn="l" defTabSz="825500">
              <a:lnSpc>
                <a:spcPct val="110000"/>
              </a:lnSpc>
              <a:spcBef>
                <a:spcPts val="1200"/>
              </a:spcBef>
              <a:defRPr sz="2100">
                <a:solidFill>
                  <a:srgbClr val="FFFFFF"/>
                </a:solidFill>
              </a:defRPr>
            </a:pPr>
            <a:r>
              <a:t>This activity could involve transferring and splitting up written notes, summarizing survey answers, or analyzing video or audio.</a:t>
            </a:r>
          </a:p>
          <a:p>
            <a:pPr algn="l" defTabSz="825500">
              <a:lnSpc>
                <a:spcPct val="110000"/>
              </a:lnSpc>
              <a:spcBef>
                <a:spcPts val="1200"/>
              </a:spcBef>
              <a:defRPr sz="2100">
                <a:solidFill>
                  <a:srgbClr val="FFFFFF"/>
                </a:solidFill>
              </a:defRPr>
            </a:pPr>
            <a:r>
              <a:t>You might need many notes for each participant. If so, consider organizing</a:t>
            </a:r>
            <a:br/>
            <a:r>
              <a:t>the notes by task to be completed per participant.</a:t>
            </a:r>
          </a:p>
        </p:txBody>
      </p:sp>
      <p:sp>
        <p:nvSpPr>
          <p:cNvPr id="2215" name="Participant:"/>
          <p:cNvSpPr txBox="1"/>
          <p:nvPr/>
        </p:nvSpPr>
        <p:spPr>
          <a:xfrm>
            <a:off x="8928100" y="1660113"/>
            <a:ext cx="2767681" cy="41163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825500">
              <a:lnSpc>
                <a:spcPct val="110000"/>
              </a:lnSpc>
              <a:spcBef>
                <a:spcPts val="1500"/>
              </a:spcBef>
              <a:defRPr sz="2100">
                <a:solidFill>
                  <a:srgbClr val="000000"/>
                </a:solidFill>
              </a:defRPr>
            </a:lvl1pPr>
          </a:lstStyle>
          <a:p>
            <a:pPr/>
            <a:r>
              <a:t>Participant:</a:t>
            </a:r>
          </a:p>
        </p:txBody>
      </p:sp>
      <p:sp>
        <p:nvSpPr>
          <p:cNvPr id="2216" name="Rectangle"/>
          <p:cNvSpPr/>
          <p:nvPr/>
        </p:nvSpPr>
        <p:spPr>
          <a:xfrm>
            <a:off x="11708672" y="1215513"/>
            <a:ext cx="10538350" cy="1300834"/>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8" name="Form Key Insights…"/>
          <p:cNvSpPr txBox="1"/>
          <p:nvPr>
            <p:ph type="body" idx="21"/>
          </p:nvPr>
        </p:nvSpPr>
        <p:spPr>
          <a:xfrm>
            <a:off x="1266761" y="970751"/>
            <a:ext cx="5398537" cy="5553269"/>
          </a:xfrm>
          <a:prstGeom prst="rect">
            <a:avLst/>
          </a:prstGeom>
        </p:spPr>
        <p:txBody>
          <a:bodyPr/>
          <a:lstStyle/>
          <a:p>
            <a:pPr marL="0" indent="0" defTabSz="457200">
              <a:lnSpc>
                <a:spcPct val="100000"/>
              </a:lnSpc>
              <a:spcBef>
                <a:spcPts val="1200"/>
              </a:spcBef>
              <a:buClrTx/>
              <a:buSzTx/>
              <a:buNone/>
              <a:defRPr b="1" sz="3200">
                <a:solidFill>
                  <a:srgbClr val="FFFFFF"/>
                </a:solidFill>
              </a:defRPr>
            </a:pPr>
            <a:r>
              <a:t>Form Key Insights</a:t>
            </a:r>
          </a:p>
          <a:p>
            <a:pPr marL="0" indent="0">
              <a:lnSpc>
                <a:spcPct val="110000"/>
              </a:lnSpc>
              <a:spcBef>
                <a:spcPts val="1200"/>
              </a:spcBef>
              <a:buClrTx/>
              <a:buSzTx/>
              <a:buNone/>
              <a:defRPr sz="2100">
                <a:solidFill>
                  <a:srgbClr val="FFFFFF"/>
                </a:solidFill>
              </a:defRPr>
            </a:pPr>
            <a:r>
              <a:t>Look through your notes and group similar ones. Summarize those groups as key insights into your users’ behaviors.</a:t>
            </a:r>
          </a:p>
          <a:p>
            <a:pPr marL="0" indent="0">
              <a:lnSpc>
                <a:spcPct val="110000"/>
              </a:lnSpc>
              <a:spcBef>
                <a:spcPts val="1200"/>
              </a:spcBef>
              <a:buClrTx/>
              <a:buSzTx/>
              <a:buNone/>
              <a:defRPr sz="2100">
                <a:solidFill>
                  <a:srgbClr val="FFFFFF"/>
                </a:solidFill>
              </a:defRPr>
            </a:pPr>
            <a:r>
              <a:t>An affinity diagram helps you visualize similarities across participants and identify patterns.</a:t>
            </a:r>
          </a:p>
          <a:p>
            <a:pPr marL="0" indent="0">
              <a:lnSpc>
                <a:spcPct val="110000"/>
              </a:lnSpc>
              <a:spcBef>
                <a:spcPts val="1200"/>
              </a:spcBef>
              <a:buClrTx/>
              <a:buSzTx/>
              <a:buNone/>
              <a:defRPr sz="2100">
                <a:solidFill>
                  <a:srgbClr val="FFFFFF"/>
                </a:solidFill>
              </a:defRPr>
            </a:pPr>
            <a:r>
              <a:t>As you group your notes, the patterns you see should help you draw some initial conclusions about your data.</a:t>
            </a:r>
          </a:p>
          <a:p>
            <a:pPr marL="0" indent="0">
              <a:lnSpc>
                <a:spcPct val="110000"/>
              </a:lnSpc>
              <a:spcBef>
                <a:spcPts val="1200"/>
              </a:spcBef>
              <a:buClrTx/>
              <a:buSzTx/>
              <a:buNone/>
              <a:defRPr sz="2100">
                <a:solidFill>
                  <a:srgbClr val="FFFFFF"/>
                </a:solidFill>
              </a:defRPr>
            </a:pPr>
            <a:r>
              <a:t>Don’t analyze the reasons for user behavior yet; just focus on finding themes.</a:t>
            </a:r>
          </a:p>
        </p:txBody>
      </p:sp>
      <p:sp>
        <p:nvSpPr>
          <p:cNvPr id="2219" name="Validate | Form Key Insights"/>
          <p:cNvSpPr txBox="1"/>
          <p:nvPr>
            <p:ph type="body" idx="23"/>
          </p:nvPr>
        </p:nvSpPr>
        <p:spPr>
          <a:xfrm>
            <a:off x="1269305" y="12421154"/>
            <a:ext cx="3374645" cy="465340"/>
          </a:xfrm>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Validate</a:t>
            </a:r>
            <a:r>
              <a:t> | Form Key Insights</a:t>
            </a:r>
          </a:p>
        </p:txBody>
      </p:sp>
      <p:sp>
        <p:nvSpPr>
          <p:cNvPr id="2220" name="Slide Number"/>
          <p:cNvSpPr txBox="1"/>
          <p:nvPr>
            <p:ph type="sldNum" sz="quarter" idx="2"/>
          </p:nvPr>
        </p:nvSpPr>
        <p:spPr>
          <a:xfrm>
            <a:off x="23050322" y="12446953"/>
            <a:ext cx="600431" cy="452908"/>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237" name="Group"/>
          <p:cNvGrpSpPr/>
          <p:nvPr/>
        </p:nvGrpSpPr>
        <p:grpSpPr>
          <a:xfrm>
            <a:off x="-1" y="0"/>
            <a:ext cx="24384001" cy="13716001"/>
            <a:chOff x="0" y="0"/>
            <a:chExt cx="24384000" cy="13716000"/>
          </a:xfrm>
        </p:grpSpPr>
        <p:sp>
          <p:nvSpPr>
            <p:cNvPr id="2221"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222" name="Rectangle"/>
            <p:cNvSpPr/>
            <p:nvPr/>
          </p:nvSpPr>
          <p:spPr>
            <a:xfrm>
              <a:off x="11697969" y="1746063"/>
              <a:ext cx="2452033" cy="2280101"/>
            </a:xfrm>
            <a:prstGeom prst="rect">
              <a:avLst/>
            </a:prstGeom>
            <a:solidFill>
              <a:srgbClr val="D5D5D5">
                <a:alpha val="43642"/>
              </a:srgbClr>
            </a:solidFill>
            <a:ln w="25400" cap="flat">
              <a:solidFill>
                <a:srgbClr val="87939D"/>
              </a:solidFill>
              <a:prstDash val="solid"/>
              <a:miter lim="400000"/>
            </a:ln>
            <a:effectLst/>
          </p:spPr>
          <p:txBody>
            <a:bodyPr wrap="square" lIns="203200" tIns="203200" rIns="203200" bIns="203200" numCol="1" anchor="ctr">
              <a:noAutofit/>
            </a:bodyPr>
            <a:lstStyle/>
            <a:p>
              <a:pPr algn="l" defTabSz="825500">
                <a:lnSpc>
                  <a:spcPct val="110000"/>
                </a:lnSpc>
                <a:defRPr sz="1800">
                  <a:solidFill>
                    <a:srgbClr val="000000"/>
                  </a:solidFill>
                </a:defRPr>
              </a:pPr>
            </a:p>
          </p:txBody>
        </p:sp>
        <p:sp>
          <p:nvSpPr>
            <p:cNvPr id="2223" name="Jamil Green  Unclear on what classified something as recycling."/>
            <p:cNvSpPr/>
            <p:nvPr/>
          </p:nvSpPr>
          <p:spPr>
            <a:xfrm>
              <a:off x="8974666" y="1746063"/>
              <a:ext cx="2452033" cy="2280101"/>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203200" tIns="203200" rIns="203200" bIns="203200" numCol="1" anchor="ctr">
              <a:noAutofit/>
            </a:bodyPr>
            <a:lstStyle/>
            <a:p>
              <a:pPr algn="l" defTabSz="825500">
                <a:lnSpc>
                  <a:spcPct val="110000"/>
                </a:lnSpc>
                <a:defRPr sz="1800">
                  <a:solidFill>
                    <a:srgbClr val="000000"/>
                  </a:solidFill>
                </a:defRPr>
              </a:pPr>
              <a:r>
                <a:rPr b="1"/>
                <a:t>Jamil Green</a:t>
              </a:r>
              <a:r>
                <a:t> </a:t>
              </a:r>
              <a:br/>
              <a:r>
                <a:t>Unclear on what classified something as recycling. </a:t>
              </a:r>
            </a:p>
          </p:txBody>
        </p:sp>
        <p:sp>
          <p:nvSpPr>
            <p:cNvPr id="2224" name="Karla Gonzalez “Oh I wish that information was somewhere more visible.”"/>
            <p:cNvSpPr/>
            <p:nvPr/>
          </p:nvSpPr>
          <p:spPr>
            <a:xfrm>
              <a:off x="11697969" y="4305748"/>
              <a:ext cx="2452033" cy="2280100"/>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203200" tIns="203200" rIns="203200" bIns="203200" numCol="1" anchor="ctr">
              <a:noAutofit/>
            </a:bodyPr>
            <a:lstStyle/>
            <a:p>
              <a:pPr algn="l" defTabSz="825500">
                <a:lnSpc>
                  <a:spcPct val="110000"/>
                </a:lnSpc>
                <a:defRPr sz="1800">
                  <a:solidFill>
                    <a:srgbClr val="000000"/>
                  </a:solidFill>
                </a:defRPr>
              </a:pPr>
              <a:r>
                <a:rPr b="1"/>
                <a:t>Karla Gonzalez</a:t>
              </a:r>
              <a:br/>
              <a:r>
                <a:t>“Oh I wish that information was somewhere more visible.”</a:t>
              </a:r>
            </a:p>
          </p:txBody>
        </p:sp>
        <p:sp>
          <p:nvSpPr>
            <p:cNvPr id="2225" name="Karla Gonzalez “I wonder what this   is for next to recycling?”"/>
            <p:cNvSpPr/>
            <p:nvPr/>
          </p:nvSpPr>
          <p:spPr>
            <a:xfrm>
              <a:off x="8974666" y="4305748"/>
              <a:ext cx="2452033" cy="2280100"/>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203200" tIns="203200" rIns="203200" bIns="203200" numCol="1" anchor="ctr">
              <a:noAutofit/>
            </a:bodyPr>
            <a:lstStyle/>
            <a:p>
              <a:pPr algn="l" defTabSz="825500">
                <a:lnSpc>
                  <a:spcPct val="110000"/>
                </a:lnSpc>
                <a:defRPr sz="1800">
                  <a:solidFill>
                    <a:srgbClr val="000000"/>
                  </a:solidFill>
                </a:defRPr>
              </a:pPr>
              <a:r>
                <a:rPr b="1"/>
                <a:t>Karla Gonzalez</a:t>
              </a:r>
              <a:br/>
              <a:r>
                <a:t>“I wonder what this </a:t>
              </a:r>
              <a:r>
                <a:t> is for next to recycling?”</a:t>
              </a:r>
            </a:p>
          </p:txBody>
        </p:sp>
        <p:pic>
          <p:nvPicPr>
            <p:cNvPr id="2226" name="Image" descr="Image"/>
            <p:cNvPicPr>
              <a:picLocks noChangeAspect="1"/>
            </p:cNvPicPr>
            <p:nvPr/>
          </p:nvPicPr>
          <p:blipFill>
            <a:blip r:embed="rId2">
              <a:extLst/>
            </a:blip>
            <a:stretch>
              <a:fillRect/>
            </a:stretch>
          </p:blipFill>
          <p:spPr>
            <a:xfrm>
              <a:off x="8974666" y="4305748"/>
              <a:ext cx="190501" cy="190501"/>
            </a:xfrm>
            <a:prstGeom prst="rect">
              <a:avLst/>
            </a:prstGeom>
            <a:ln w="12700" cap="flat">
              <a:noFill/>
              <a:miter lim="400000"/>
            </a:ln>
            <a:effectLst/>
          </p:spPr>
        </p:pic>
        <p:sp>
          <p:nvSpPr>
            <p:cNvPr id="2227" name="Jody Akana Threw out recycling. Unable to find information about recycling numbers."/>
            <p:cNvSpPr/>
            <p:nvPr/>
          </p:nvSpPr>
          <p:spPr>
            <a:xfrm>
              <a:off x="11697969" y="6865432"/>
              <a:ext cx="2452033" cy="2280100"/>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203200" tIns="203200" rIns="203200" bIns="203200" numCol="1" anchor="ctr">
              <a:noAutofit/>
            </a:bodyPr>
            <a:lstStyle/>
            <a:p>
              <a:pPr algn="l" defTabSz="825500">
                <a:lnSpc>
                  <a:spcPct val="110000"/>
                </a:lnSpc>
                <a:defRPr sz="1800">
                  <a:solidFill>
                    <a:srgbClr val="000000"/>
                  </a:solidFill>
                </a:defRPr>
              </a:pPr>
              <a:r>
                <a:rPr b="1"/>
                <a:t>Jody Akana</a:t>
              </a:r>
              <a:br/>
              <a:r>
                <a:t>Threw out recycling. Unable to find information about recycling numbers.</a:t>
              </a:r>
            </a:p>
          </p:txBody>
        </p:sp>
        <p:sp>
          <p:nvSpPr>
            <p:cNvPr id="2228" name="Jody Akana  “I don’t know if this is recycling or not… what does the 5 mean?”"/>
            <p:cNvSpPr/>
            <p:nvPr/>
          </p:nvSpPr>
          <p:spPr>
            <a:xfrm>
              <a:off x="8974666" y="6870700"/>
              <a:ext cx="2452033" cy="2280100"/>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203200" tIns="203200" rIns="203200" bIns="203200" numCol="1" anchor="ctr">
              <a:noAutofit/>
            </a:bodyPr>
            <a:lstStyle/>
            <a:p>
              <a:pPr algn="l" defTabSz="825500">
                <a:lnSpc>
                  <a:spcPct val="110000"/>
                </a:lnSpc>
                <a:defRPr sz="1800">
                  <a:solidFill>
                    <a:srgbClr val="000000"/>
                  </a:solidFill>
                </a:defRPr>
              </a:pPr>
              <a:r>
                <a:rPr b="1"/>
                <a:t>Jody Akana </a:t>
              </a:r>
              <a:br>
                <a:rPr b="1"/>
              </a:br>
              <a:r>
                <a:t>“I don’t know if this is recycling or not… what does the 5 mean?”</a:t>
              </a:r>
            </a:p>
          </p:txBody>
        </p:sp>
        <p:sp>
          <p:nvSpPr>
            <p:cNvPr id="2229" name="Rectangle"/>
            <p:cNvSpPr/>
            <p:nvPr/>
          </p:nvSpPr>
          <p:spPr>
            <a:xfrm>
              <a:off x="11697969" y="9425116"/>
              <a:ext cx="2452033" cy="2280100"/>
            </a:xfrm>
            <a:prstGeom prst="rect">
              <a:avLst/>
            </a:prstGeom>
            <a:solidFill>
              <a:srgbClr val="D5D5D5">
                <a:alpha val="43642"/>
              </a:srgbClr>
            </a:solidFill>
            <a:ln w="25400" cap="flat">
              <a:solidFill>
                <a:srgbClr val="87939D"/>
              </a:solidFill>
              <a:prstDash val="solid"/>
              <a:miter lim="400000"/>
            </a:ln>
            <a:effectLst/>
          </p:spPr>
          <p:txBody>
            <a:bodyPr wrap="square" lIns="203200" tIns="203200" rIns="203200" bIns="203200" numCol="1" anchor="ctr">
              <a:noAutofit/>
            </a:bodyPr>
            <a:lstStyle/>
            <a:p>
              <a:pPr algn="l" defTabSz="825500">
                <a:lnSpc>
                  <a:spcPct val="110000"/>
                </a:lnSpc>
                <a:defRPr sz="1800">
                  <a:solidFill>
                    <a:srgbClr val="000000"/>
                  </a:solidFill>
                </a:defRPr>
              </a:pPr>
            </a:p>
          </p:txBody>
        </p:sp>
        <p:sp>
          <p:nvSpPr>
            <p:cNvPr id="2230" name="Rectangle"/>
            <p:cNvSpPr/>
            <p:nvPr/>
          </p:nvSpPr>
          <p:spPr>
            <a:xfrm>
              <a:off x="8974666" y="9425116"/>
              <a:ext cx="2452033" cy="2280100"/>
            </a:xfrm>
            <a:prstGeom prst="rect">
              <a:avLst/>
            </a:prstGeom>
            <a:solidFill>
              <a:srgbClr val="D5D5D5">
                <a:alpha val="43642"/>
              </a:srgbClr>
            </a:solidFill>
            <a:ln w="25400" cap="flat">
              <a:solidFill>
                <a:srgbClr val="87939D"/>
              </a:solidFill>
              <a:prstDash val="solid"/>
              <a:miter lim="400000"/>
            </a:ln>
            <a:effectLst/>
          </p:spPr>
          <p:txBody>
            <a:bodyPr wrap="square" lIns="203200" tIns="203200" rIns="203200" bIns="203200" numCol="1" anchor="ctr">
              <a:noAutofit/>
            </a:bodyPr>
            <a:lstStyle/>
            <a:p>
              <a:pPr algn="l" defTabSz="825500">
                <a:lnSpc>
                  <a:spcPct val="110000"/>
                </a:lnSpc>
                <a:defRPr sz="1800">
                  <a:solidFill>
                    <a:srgbClr val="000000"/>
                  </a:solidFill>
                </a:defRPr>
              </a:pPr>
            </a:p>
          </p:txBody>
        </p:sp>
        <p:grpSp>
          <p:nvGrpSpPr>
            <p:cNvPr id="2233" name="Group"/>
            <p:cNvGrpSpPr/>
            <p:nvPr/>
          </p:nvGrpSpPr>
          <p:grpSpPr>
            <a:xfrm>
              <a:off x="15179532" y="1882168"/>
              <a:ext cx="898209" cy="9687357"/>
              <a:chOff x="0" y="0"/>
              <a:chExt cx="898208" cy="9687356"/>
            </a:xfrm>
          </p:grpSpPr>
          <p:sp>
            <p:nvSpPr>
              <p:cNvPr id="2231" name="Line"/>
              <p:cNvSpPr/>
              <p:nvPr/>
            </p:nvSpPr>
            <p:spPr>
              <a:xfrm>
                <a:off x="0" y="0"/>
                <a:ext cx="898209" cy="48488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6189" y="1234"/>
                      <a:pt x="10210" y="3770"/>
                      <a:pt x="10457" y="6591"/>
                    </a:cubicBezTo>
                    <a:cubicBezTo>
                      <a:pt x="10642" y="8694"/>
                      <a:pt x="8623" y="10718"/>
                      <a:pt x="8431" y="12822"/>
                    </a:cubicBezTo>
                    <a:cubicBezTo>
                      <a:pt x="8090" y="16572"/>
                      <a:pt x="13288" y="20037"/>
                      <a:pt x="21600" y="21600"/>
                    </a:cubicBezTo>
                  </a:path>
                </a:pathLst>
              </a:custGeom>
              <a:noFill/>
              <a:ln w="25400" cap="flat">
                <a:solidFill>
                  <a:srgbClr val="000000"/>
                </a:solidFill>
                <a:prstDash val="solid"/>
                <a:miter lim="400000"/>
              </a:ln>
              <a:effectLst/>
            </p:spPr>
            <p:txBody>
              <a:bodyPr wrap="square" lIns="50800" tIns="50800" rIns="50800" bIns="50800" numCol="1" anchor="ctr">
                <a:noAutofit/>
              </a:bodyPr>
              <a:lstStyle/>
              <a:p>
                <a:pPr defTabSz="825500">
                  <a:defRPr sz="2400">
                    <a:solidFill>
                      <a:srgbClr val="000000"/>
                    </a:solidFill>
                  </a:defRPr>
                </a:pPr>
              </a:p>
            </p:txBody>
          </p:sp>
          <p:sp>
            <p:nvSpPr>
              <p:cNvPr id="2232" name="Line"/>
              <p:cNvSpPr/>
              <p:nvPr/>
            </p:nvSpPr>
            <p:spPr>
              <a:xfrm flipH="1" rot="10800000">
                <a:off x="0" y="4838485"/>
                <a:ext cx="898209" cy="48488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6189" y="1234"/>
                      <a:pt x="10210" y="3770"/>
                      <a:pt x="10457" y="6591"/>
                    </a:cubicBezTo>
                    <a:cubicBezTo>
                      <a:pt x="10642" y="8694"/>
                      <a:pt x="8623" y="10718"/>
                      <a:pt x="8431" y="12822"/>
                    </a:cubicBezTo>
                    <a:cubicBezTo>
                      <a:pt x="8090" y="16572"/>
                      <a:pt x="13288" y="20037"/>
                      <a:pt x="21600" y="21600"/>
                    </a:cubicBezTo>
                  </a:path>
                </a:pathLst>
              </a:custGeom>
              <a:noFill/>
              <a:ln w="25400" cap="flat">
                <a:solidFill>
                  <a:srgbClr val="000000"/>
                </a:solidFill>
                <a:prstDash val="solid"/>
                <a:miter lim="400000"/>
              </a:ln>
              <a:effectLst/>
            </p:spPr>
            <p:txBody>
              <a:bodyPr wrap="square" lIns="50800" tIns="50800" rIns="50800" bIns="50800" numCol="1" anchor="ctr">
                <a:noAutofit/>
              </a:bodyPr>
              <a:lstStyle/>
              <a:p>
                <a:pPr defTabSz="825500">
                  <a:defRPr sz="2400">
                    <a:solidFill>
                      <a:srgbClr val="000000"/>
                    </a:solidFill>
                  </a:defRPr>
                </a:pPr>
              </a:p>
            </p:txBody>
          </p:sp>
        </p:grpSp>
        <p:sp>
          <p:nvSpPr>
            <p:cNvPr id="2234" name="Users are confused about whether an item is recyclable."/>
            <p:cNvSpPr/>
            <p:nvPr/>
          </p:nvSpPr>
          <p:spPr>
            <a:xfrm>
              <a:off x="17107272" y="2338465"/>
              <a:ext cx="5155214" cy="9367164"/>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203200" tIns="203200" rIns="203200" bIns="203200" numCol="1" anchor="ctr">
              <a:noAutofit/>
            </a:bodyPr>
            <a:lstStyle>
              <a:lvl1pPr algn="l" defTabSz="825500">
                <a:lnSpc>
                  <a:spcPct val="110000"/>
                </a:lnSpc>
                <a:defRPr sz="2100">
                  <a:solidFill>
                    <a:srgbClr val="000000"/>
                  </a:solidFill>
                </a:defRPr>
              </a:lvl1pPr>
            </a:lstStyle>
            <a:p>
              <a:pPr/>
              <a:r>
                <a:t>Users are confused about whether an item is recyclable.</a:t>
              </a:r>
            </a:p>
          </p:txBody>
        </p:sp>
        <p:sp>
          <p:nvSpPr>
            <p:cNvPr id="2235" name="This is our key insight:"/>
            <p:cNvSpPr txBox="1"/>
            <p:nvPr/>
          </p:nvSpPr>
          <p:spPr>
            <a:xfrm>
              <a:off x="17094572" y="1771679"/>
              <a:ext cx="2803373" cy="4529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defTabSz="825500">
                <a:lnSpc>
                  <a:spcPct val="110000"/>
                </a:lnSpc>
                <a:spcBef>
                  <a:spcPts val="1500"/>
                </a:spcBef>
                <a:defRPr sz="2100">
                  <a:solidFill>
                    <a:srgbClr val="000000"/>
                  </a:solidFill>
                </a:defRPr>
              </a:lvl1pPr>
            </a:lstStyle>
            <a:p>
              <a:pPr/>
              <a:r>
                <a:t>This is our key insight:</a:t>
              </a:r>
            </a:p>
          </p:txBody>
        </p:sp>
        <p:sp>
          <p:nvSpPr>
            <p:cNvPr id="2236" name="Example"/>
            <p:cNvSpPr txBox="1"/>
            <p:nvPr/>
          </p:nvSpPr>
          <p:spPr>
            <a:xfrm>
              <a:off x="20522550" y="513508"/>
              <a:ext cx="1825067" cy="6263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defTabSz="825500">
                <a:defRPr b="1" sz="3200">
                  <a:solidFill>
                    <a:srgbClr val="00707D"/>
                  </a:solidFill>
                </a:defRPr>
              </a:lvl1pPr>
            </a:lstStyle>
            <a:p>
              <a:pPr/>
              <a:r>
                <a:t>Example</a:t>
              </a:r>
            </a:p>
          </p:txBody>
        </p:sp>
      </p:grpSp>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9" name="Validate | Form Key Insights"/>
          <p:cNvSpPr txBox="1"/>
          <p:nvPr>
            <p:ph type="body" idx="23"/>
          </p:nvPr>
        </p:nvSpPr>
        <p:spPr>
          <a:xfrm>
            <a:off x="1269305" y="12421154"/>
            <a:ext cx="3374645" cy="465340"/>
          </a:xfrm>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Validate</a:t>
            </a:r>
            <a:r>
              <a:t> | Form Key Insights</a:t>
            </a:r>
          </a:p>
        </p:txBody>
      </p:sp>
      <p:sp>
        <p:nvSpPr>
          <p:cNvPr id="2240" name="Slide Number"/>
          <p:cNvSpPr txBox="1"/>
          <p:nvPr>
            <p:ph type="sldNum" sz="quarter" idx="2"/>
          </p:nvPr>
        </p:nvSpPr>
        <p:spPr>
          <a:xfrm>
            <a:off x="23050322" y="12446953"/>
            <a:ext cx="600431" cy="452908"/>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41" name="Rectangle"/>
          <p:cNvSpPr/>
          <p:nvPr/>
        </p:nvSpPr>
        <p:spPr>
          <a:xfrm>
            <a:off x="11697969" y="1746063"/>
            <a:ext cx="2452033" cy="2280101"/>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1800"/>
            </a:pPr>
          </a:p>
        </p:txBody>
      </p:sp>
      <p:sp>
        <p:nvSpPr>
          <p:cNvPr id="2242" name="Rectangle"/>
          <p:cNvSpPr/>
          <p:nvPr/>
        </p:nvSpPr>
        <p:spPr>
          <a:xfrm>
            <a:off x="17107272" y="2338465"/>
            <a:ext cx="5155214" cy="9367164"/>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2243" name="Rectangle"/>
          <p:cNvSpPr/>
          <p:nvPr/>
        </p:nvSpPr>
        <p:spPr>
          <a:xfrm>
            <a:off x="8974666" y="1746063"/>
            <a:ext cx="2452033" cy="2280101"/>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1800"/>
            </a:pPr>
          </a:p>
        </p:txBody>
      </p:sp>
      <p:sp>
        <p:nvSpPr>
          <p:cNvPr id="2244" name="Rectangle"/>
          <p:cNvSpPr/>
          <p:nvPr/>
        </p:nvSpPr>
        <p:spPr>
          <a:xfrm>
            <a:off x="11697969" y="4305748"/>
            <a:ext cx="2452033" cy="2280100"/>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1800"/>
            </a:pPr>
          </a:p>
        </p:txBody>
      </p:sp>
      <p:sp>
        <p:nvSpPr>
          <p:cNvPr id="2245" name="Rectangle"/>
          <p:cNvSpPr/>
          <p:nvPr/>
        </p:nvSpPr>
        <p:spPr>
          <a:xfrm>
            <a:off x="8974666" y="4305748"/>
            <a:ext cx="2452033" cy="2280100"/>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1800"/>
            </a:pPr>
          </a:p>
        </p:txBody>
      </p:sp>
      <p:sp>
        <p:nvSpPr>
          <p:cNvPr id="2246" name="Rectangle"/>
          <p:cNvSpPr/>
          <p:nvPr/>
        </p:nvSpPr>
        <p:spPr>
          <a:xfrm>
            <a:off x="11697969" y="6865432"/>
            <a:ext cx="2452033" cy="2280100"/>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1800"/>
            </a:pPr>
          </a:p>
        </p:txBody>
      </p:sp>
      <p:sp>
        <p:nvSpPr>
          <p:cNvPr id="2247" name="Rectangle"/>
          <p:cNvSpPr/>
          <p:nvPr/>
        </p:nvSpPr>
        <p:spPr>
          <a:xfrm>
            <a:off x="8974666" y="6865432"/>
            <a:ext cx="2452033" cy="2280100"/>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1800"/>
            </a:pPr>
          </a:p>
        </p:txBody>
      </p:sp>
      <p:sp>
        <p:nvSpPr>
          <p:cNvPr id="2248" name="Rectangle"/>
          <p:cNvSpPr/>
          <p:nvPr/>
        </p:nvSpPr>
        <p:spPr>
          <a:xfrm>
            <a:off x="11697969" y="9425116"/>
            <a:ext cx="2452033" cy="2280100"/>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1800"/>
            </a:pPr>
          </a:p>
        </p:txBody>
      </p:sp>
      <p:sp>
        <p:nvSpPr>
          <p:cNvPr id="2249" name="Rectangle"/>
          <p:cNvSpPr/>
          <p:nvPr/>
        </p:nvSpPr>
        <p:spPr>
          <a:xfrm>
            <a:off x="8974666" y="9425116"/>
            <a:ext cx="2452033" cy="2280100"/>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1800"/>
            </a:pPr>
          </a:p>
        </p:txBody>
      </p:sp>
      <p:grpSp>
        <p:nvGrpSpPr>
          <p:cNvPr id="2252" name="Group"/>
          <p:cNvGrpSpPr/>
          <p:nvPr/>
        </p:nvGrpSpPr>
        <p:grpSpPr>
          <a:xfrm>
            <a:off x="15179532" y="1882168"/>
            <a:ext cx="898209" cy="9687357"/>
            <a:chOff x="0" y="0"/>
            <a:chExt cx="898208" cy="9687356"/>
          </a:xfrm>
        </p:grpSpPr>
        <p:sp>
          <p:nvSpPr>
            <p:cNvPr id="2250" name="Line"/>
            <p:cNvSpPr/>
            <p:nvPr/>
          </p:nvSpPr>
          <p:spPr>
            <a:xfrm>
              <a:off x="0" y="0"/>
              <a:ext cx="898209" cy="48488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6189" y="1234"/>
                    <a:pt x="10210" y="3770"/>
                    <a:pt x="10457" y="6591"/>
                  </a:cubicBezTo>
                  <a:cubicBezTo>
                    <a:pt x="10642" y="8694"/>
                    <a:pt x="8623" y="10718"/>
                    <a:pt x="8431" y="12822"/>
                  </a:cubicBezTo>
                  <a:cubicBezTo>
                    <a:pt x="8090" y="16572"/>
                    <a:pt x="13288" y="20037"/>
                    <a:pt x="21600" y="21600"/>
                  </a:cubicBezTo>
                </a:path>
              </a:pathLst>
            </a:custGeom>
            <a:noFill/>
            <a:ln w="25400" cap="flat">
              <a:solidFill>
                <a:srgbClr val="000000"/>
              </a:solidFill>
              <a:prstDash val="solid"/>
              <a:miter lim="400000"/>
            </a:ln>
            <a:effectLst/>
          </p:spPr>
          <p:txBody>
            <a:bodyPr wrap="square" lIns="50800" tIns="50800" rIns="50800" bIns="50800" numCol="1" anchor="ctr">
              <a:noAutofit/>
            </a:bodyPr>
            <a:lstStyle/>
            <a:p>
              <a:pPr defTabSz="825500">
                <a:defRPr sz="2400">
                  <a:solidFill>
                    <a:srgbClr val="000000"/>
                  </a:solidFill>
                </a:defRPr>
              </a:pPr>
            </a:p>
          </p:txBody>
        </p:sp>
        <p:sp>
          <p:nvSpPr>
            <p:cNvPr id="2251" name="Line"/>
            <p:cNvSpPr/>
            <p:nvPr/>
          </p:nvSpPr>
          <p:spPr>
            <a:xfrm flipH="1" rot="10800000">
              <a:off x="0" y="4838485"/>
              <a:ext cx="898209" cy="48488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6189" y="1234"/>
                    <a:pt x="10210" y="3770"/>
                    <a:pt x="10457" y="6591"/>
                  </a:cubicBezTo>
                  <a:cubicBezTo>
                    <a:pt x="10642" y="8694"/>
                    <a:pt x="8623" y="10718"/>
                    <a:pt x="8431" y="12822"/>
                  </a:cubicBezTo>
                  <a:cubicBezTo>
                    <a:pt x="8090" y="16572"/>
                    <a:pt x="13288" y="20037"/>
                    <a:pt x="21600" y="21600"/>
                  </a:cubicBezTo>
                </a:path>
              </a:pathLst>
            </a:custGeom>
            <a:noFill/>
            <a:ln w="25400" cap="flat">
              <a:solidFill>
                <a:srgbClr val="000000"/>
              </a:solidFill>
              <a:prstDash val="solid"/>
              <a:miter lim="400000"/>
            </a:ln>
            <a:effectLst/>
          </p:spPr>
          <p:txBody>
            <a:bodyPr wrap="square" lIns="50800" tIns="50800" rIns="50800" bIns="50800" numCol="1" anchor="ctr">
              <a:noAutofit/>
            </a:bodyPr>
            <a:lstStyle/>
            <a:p>
              <a:pPr defTabSz="825500">
                <a:defRPr sz="2400">
                  <a:solidFill>
                    <a:srgbClr val="000000"/>
                  </a:solidFill>
                </a:defRPr>
              </a:pPr>
            </a:p>
          </p:txBody>
        </p:sp>
      </p:grpSp>
      <p:sp>
        <p:nvSpPr>
          <p:cNvPr id="2253" name="This is our key insight:"/>
          <p:cNvSpPr txBox="1"/>
          <p:nvPr/>
        </p:nvSpPr>
        <p:spPr>
          <a:xfrm>
            <a:off x="17094572" y="1771679"/>
            <a:ext cx="2803373" cy="45290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5500">
              <a:lnSpc>
                <a:spcPct val="110000"/>
              </a:lnSpc>
              <a:spcBef>
                <a:spcPts val="1500"/>
              </a:spcBef>
              <a:defRPr sz="2100">
                <a:solidFill>
                  <a:srgbClr val="000000"/>
                </a:solidFill>
              </a:defRPr>
            </a:lvl1pPr>
          </a:lstStyle>
          <a:p>
            <a:pPr/>
            <a:r>
              <a:t>This is our key insight:</a:t>
            </a:r>
          </a:p>
        </p:txBody>
      </p:sp>
      <p:sp>
        <p:nvSpPr>
          <p:cNvPr id="2254" name="Form Key Insights…"/>
          <p:cNvSpPr txBox="1"/>
          <p:nvPr/>
        </p:nvSpPr>
        <p:spPr>
          <a:xfrm>
            <a:off x="1266761" y="970751"/>
            <a:ext cx="5398537" cy="5553269"/>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spAutoFit/>
          </a:bodyPr>
          <a:lstStyle/>
          <a:p>
            <a:pPr algn="l" defTabSz="457200">
              <a:spcBef>
                <a:spcPts val="1200"/>
              </a:spcBef>
              <a:defRPr b="1" sz="3200">
                <a:solidFill>
                  <a:srgbClr val="FFFFFF"/>
                </a:solidFill>
              </a:defRPr>
            </a:pPr>
            <a:r>
              <a:t>Form Key Insights</a:t>
            </a:r>
          </a:p>
          <a:p>
            <a:pPr algn="l" defTabSz="825500">
              <a:lnSpc>
                <a:spcPct val="110000"/>
              </a:lnSpc>
              <a:spcBef>
                <a:spcPts val="1200"/>
              </a:spcBef>
              <a:defRPr sz="2100">
                <a:solidFill>
                  <a:srgbClr val="FFFFFF"/>
                </a:solidFill>
              </a:defRPr>
            </a:pPr>
            <a:r>
              <a:t>Look through your notes and group similar ones. Summarize those groups as key insights into your users’ behaviors.</a:t>
            </a:r>
          </a:p>
          <a:p>
            <a:pPr algn="l" defTabSz="825500">
              <a:lnSpc>
                <a:spcPct val="110000"/>
              </a:lnSpc>
              <a:spcBef>
                <a:spcPts val="1200"/>
              </a:spcBef>
              <a:defRPr sz="2100">
                <a:solidFill>
                  <a:srgbClr val="FFFFFF"/>
                </a:solidFill>
              </a:defRPr>
            </a:pPr>
            <a:r>
              <a:t>An affinity diagram helps you visualize similarities across participants and identify patterns.</a:t>
            </a:r>
          </a:p>
          <a:p>
            <a:pPr algn="l" defTabSz="825500">
              <a:lnSpc>
                <a:spcPct val="110000"/>
              </a:lnSpc>
              <a:spcBef>
                <a:spcPts val="1200"/>
              </a:spcBef>
              <a:defRPr sz="2100">
                <a:solidFill>
                  <a:srgbClr val="FFFFFF"/>
                </a:solidFill>
              </a:defRPr>
            </a:pPr>
            <a:r>
              <a:t>Once you start to see a pattern in your groupings, you can summarize those groups as key insights into user behavior.</a:t>
            </a:r>
          </a:p>
          <a:p>
            <a:pPr algn="l" defTabSz="825500">
              <a:lnSpc>
                <a:spcPct val="110000"/>
              </a:lnSpc>
              <a:spcBef>
                <a:spcPts val="1200"/>
              </a:spcBef>
              <a:defRPr sz="2100">
                <a:solidFill>
                  <a:srgbClr val="FFFFFF"/>
                </a:solidFill>
              </a:defRPr>
            </a:pPr>
            <a:r>
              <a:t>Don’t analyze the reasons for their behavior yet; just focus on finding themes.</a:t>
            </a:r>
          </a:p>
        </p:txBody>
      </p:sp>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6" name="Draw Conclusions…"/>
          <p:cNvSpPr txBox="1"/>
          <p:nvPr>
            <p:ph type="body" idx="21"/>
          </p:nvPr>
        </p:nvSpPr>
        <p:spPr>
          <a:xfrm>
            <a:off x="1266761" y="970751"/>
            <a:ext cx="5398537" cy="4551462"/>
          </a:xfrm>
          <a:prstGeom prst="rect">
            <a:avLst/>
          </a:prstGeom>
        </p:spPr>
        <p:txBody>
          <a:bodyPr/>
          <a:lstStyle/>
          <a:p>
            <a:pPr marL="0" indent="0" defTabSz="457200">
              <a:lnSpc>
                <a:spcPct val="100000"/>
              </a:lnSpc>
              <a:spcBef>
                <a:spcPts val="1200"/>
              </a:spcBef>
              <a:buClrTx/>
              <a:buSzTx/>
              <a:buNone/>
              <a:defRPr b="1" sz="3200">
                <a:solidFill>
                  <a:srgbClr val="FFFFFF"/>
                </a:solidFill>
              </a:defRPr>
            </a:pPr>
            <a:r>
              <a:t>Draw Conclusions</a:t>
            </a:r>
          </a:p>
          <a:p>
            <a:pPr marL="0" indent="0">
              <a:lnSpc>
                <a:spcPct val="110000"/>
              </a:lnSpc>
              <a:spcBef>
                <a:spcPts val="1200"/>
              </a:spcBef>
              <a:buClrTx/>
              <a:buSzTx/>
              <a:buNone/>
              <a:defRPr sz="2100">
                <a:solidFill>
                  <a:srgbClr val="FFFFFF"/>
                </a:solidFill>
              </a:defRPr>
            </a:pPr>
            <a:r>
              <a:t>For each task, summarize your key insights </a:t>
            </a:r>
            <a:r>
              <a:rPr spc="-21"/>
              <a:t>and review them in light of your assumptions </a:t>
            </a:r>
            <a:r>
              <a:t>to draw overall conclusions.</a:t>
            </a:r>
          </a:p>
          <a:p>
            <a:pPr marL="0" indent="0">
              <a:lnSpc>
                <a:spcPct val="110000"/>
              </a:lnSpc>
              <a:spcBef>
                <a:spcPts val="1200"/>
              </a:spcBef>
              <a:buClrTx/>
              <a:buSzTx/>
              <a:buNone/>
              <a:defRPr sz="2100">
                <a:solidFill>
                  <a:srgbClr val="FFFFFF"/>
                </a:solidFill>
              </a:defRPr>
            </a:pPr>
            <a:r>
              <a:t>The final phase of analyzing your results is to look for big patterns. Identifying these patterns will guide you toward decisions about iterating on your design.</a:t>
            </a:r>
          </a:p>
          <a:p>
            <a:pPr marL="0" indent="0">
              <a:lnSpc>
                <a:spcPct val="110000"/>
              </a:lnSpc>
              <a:spcBef>
                <a:spcPts val="1200"/>
              </a:spcBef>
              <a:buClrTx/>
              <a:buSzTx/>
              <a:buNone/>
              <a:defRPr sz="2100">
                <a:solidFill>
                  <a:srgbClr val="FFFFFF"/>
                </a:solidFill>
              </a:defRPr>
            </a:pPr>
            <a:r>
              <a:t>When drawing conclusions from key insights, keep things general. Focus on </a:t>
            </a:r>
            <a:br/>
            <a:r>
              <a:t>root causes rather than particular issues.</a:t>
            </a:r>
          </a:p>
        </p:txBody>
      </p:sp>
      <p:sp>
        <p:nvSpPr>
          <p:cNvPr id="2257" name="We tested this task:"/>
          <p:cNvSpPr txBox="1"/>
          <p:nvPr>
            <p:ph type="body" idx="22"/>
          </p:nvPr>
        </p:nvSpPr>
        <p:spPr>
          <a:prstGeom prst="rect">
            <a:avLst/>
          </a:prstGeom>
        </p:spPr>
        <p:txBody>
          <a:bodyPr/>
          <a:lstStyle/>
          <a:p>
            <a:pPr/>
            <a:r>
              <a:t>We tested this task:</a:t>
            </a:r>
          </a:p>
        </p:txBody>
      </p:sp>
      <p:sp>
        <p:nvSpPr>
          <p:cNvPr id="2258" name="Validate | Draw Conclusions"/>
          <p:cNvSpPr txBox="1"/>
          <p:nvPr>
            <p:ph type="body" idx="23"/>
          </p:nvPr>
        </p:nvSpPr>
        <p:spPr>
          <a:xfrm>
            <a:off x="1269305" y="12421154"/>
            <a:ext cx="3394114" cy="465340"/>
          </a:xfrm>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Validate</a:t>
            </a:r>
            <a:r>
              <a:t> | Draw Conclusions</a:t>
            </a:r>
          </a:p>
        </p:txBody>
      </p:sp>
      <p:sp>
        <p:nvSpPr>
          <p:cNvPr id="2259" name="Do users discover the information about what’s considered recycling?"/>
          <p:cNvSpPr/>
          <p:nvPr>
            <p:ph type="body" idx="26"/>
          </p:nvPr>
        </p:nvSpPr>
        <p:spPr>
          <a:xfrm>
            <a:off x="8991600" y="1593663"/>
            <a:ext cx="13255422" cy="1333604"/>
          </a:xfrm>
          <a:prstGeom prst="rect">
            <a:avLst/>
          </a:prstGeom>
          <a:solidFill>
            <a:srgbClr val="D5D5D5">
              <a:alpha val="43642"/>
            </a:srgbClr>
          </a:solidFill>
          <a:ln>
            <a:prstDash val="solid"/>
          </a:ln>
        </p:spPr>
        <p:txBody>
          <a:bodyPr/>
          <a:lstStyle>
            <a:lvl1pPr>
              <a:defRPr>
                <a:solidFill>
                  <a:srgbClr val="000000"/>
                </a:solidFill>
              </a:defRPr>
            </a:lvl1pPr>
          </a:lstStyle>
          <a:p>
            <a:pPr/>
            <a:r>
              <a:t>Do users discover the information about what’s considered recycling?</a:t>
            </a:r>
          </a:p>
        </p:txBody>
      </p:sp>
      <p:sp>
        <p:nvSpPr>
          <p:cNvPr id="2260" name="Slide Number"/>
          <p:cNvSpPr txBox="1"/>
          <p:nvPr>
            <p:ph type="sldNum" sz="quarter" idx="2"/>
          </p:nvPr>
        </p:nvSpPr>
        <p:spPr>
          <a:xfrm>
            <a:off x="23050322" y="12446953"/>
            <a:ext cx="600431" cy="452908"/>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274" name="Group"/>
          <p:cNvGrpSpPr/>
          <p:nvPr/>
        </p:nvGrpSpPr>
        <p:grpSpPr>
          <a:xfrm>
            <a:off x="-1" y="0"/>
            <a:ext cx="24384001" cy="13716001"/>
            <a:chOff x="0" y="0"/>
            <a:chExt cx="24384000" cy="13716000"/>
          </a:xfrm>
        </p:grpSpPr>
        <p:sp>
          <p:nvSpPr>
            <p:cNvPr id="2261"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262" name="We expected users would complete the task by:"/>
            <p:cNvSpPr txBox="1"/>
            <p:nvPr/>
          </p:nvSpPr>
          <p:spPr>
            <a:xfrm>
              <a:off x="8928100" y="3754991"/>
              <a:ext cx="12859881" cy="4116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825500">
                <a:lnSpc>
                  <a:spcPct val="110000"/>
                </a:lnSpc>
                <a:spcBef>
                  <a:spcPts val="1500"/>
                </a:spcBef>
                <a:defRPr sz="2100">
                  <a:solidFill>
                    <a:srgbClr val="000000"/>
                  </a:solidFill>
                </a:defRPr>
              </a:lvl1pPr>
            </a:lstStyle>
            <a:p>
              <a:pPr/>
              <a:r>
                <a:t>We expected users would complete the task by:</a:t>
              </a:r>
            </a:p>
          </p:txBody>
        </p:sp>
        <p:sp>
          <p:nvSpPr>
            <p:cNvPr id="2263" name="Tapping the   icon to reveal more information."/>
            <p:cNvSpPr/>
            <p:nvPr/>
          </p:nvSpPr>
          <p:spPr>
            <a:xfrm>
              <a:off x="8991600" y="4286063"/>
              <a:ext cx="13255422" cy="1333604"/>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04800" tIns="304800" rIns="304800" bIns="304800" numCol="1" anchor="ctr">
              <a:noAutofit/>
            </a:bodyPr>
            <a:lstStyle/>
            <a:p>
              <a:pPr algn="l" defTabSz="825500">
                <a:lnSpc>
                  <a:spcPct val="110000"/>
                </a:lnSpc>
                <a:defRPr sz="2100">
                  <a:solidFill>
                    <a:srgbClr val="000000"/>
                  </a:solidFill>
                </a:defRPr>
              </a:pPr>
              <a:r>
                <a:t>Tapping the </a:t>
              </a:r>
              <a:r>
                <a:t> icon to reveal more information.</a:t>
              </a:r>
            </a:p>
          </p:txBody>
        </p:sp>
        <p:pic>
          <p:nvPicPr>
            <p:cNvPr id="2264" name="Image" descr="Image"/>
            <p:cNvPicPr>
              <a:picLocks noChangeAspect="1"/>
            </p:cNvPicPr>
            <p:nvPr/>
          </p:nvPicPr>
          <p:blipFill>
            <a:blip r:embed="rId2">
              <a:extLst/>
            </a:blip>
            <a:stretch>
              <a:fillRect/>
            </a:stretch>
          </p:blipFill>
          <p:spPr>
            <a:xfrm>
              <a:off x="8991600" y="4286063"/>
              <a:ext cx="190500" cy="190501"/>
            </a:xfrm>
            <a:prstGeom prst="rect">
              <a:avLst/>
            </a:prstGeom>
            <a:ln w="12700" cap="flat">
              <a:noFill/>
              <a:miter lim="400000"/>
            </a:ln>
            <a:effectLst/>
          </p:spPr>
        </p:pic>
        <p:sp>
          <p:nvSpPr>
            <p:cNvPr id="2265" name="We observed this instead:"/>
            <p:cNvSpPr txBox="1"/>
            <p:nvPr/>
          </p:nvSpPr>
          <p:spPr>
            <a:xfrm>
              <a:off x="8928100" y="6430458"/>
              <a:ext cx="12859881" cy="4116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825500">
                <a:lnSpc>
                  <a:spcPct val="110000"/>
                </a:lnSpc>
                <a:spcBef>
                  <a:spcPts val="1500"/>
                </a:spcBef>
                <a:defRPr sz="2100">
                  <a:solidFill>
                    <a:srgbClr val="000000"/>
                  </a:solidFill>
                </a:defRPr>
              </a:lvl1pPr>
            </a:lstStyle>
            <a:p>
              <a:pPr/>
              <a:r>
                <a:t>We observed this instead:</a:t>
              </a:r>
            </a:p>
          </p:txBody>
        </p:sp>
        <p:sp>
          <p:nvSpPr>
            <p:cNvPr id="2266" name="Users are confused about whether an item is recyclable."/>
            <p:cNvSpPr/>
            <p:nvPr/>
          </p:nvSpPr>
          <p:spPr>
            <a:xfrm>
              <a:off x="8991600" y="6961530"/>
              <a:ext cx="13255422" cy="1333604"/>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04800" tIns="304800" rIns="304800" bIns="304800" numCol="1" anchor="ctr">
              <a:noAutofit/>
            </a:bodyPr>
            <a:lstStyle>
              <a:lvl1pPr algn="l" defTabSz="825500">
                <a:lnSpc>
                  <a:spcPct val="110000"/>
                </a:lnSpc>
                <a:defRPr sz="2100">
                  <a:solidFill>
                    <a:srgbClr val="000000"/>
                  </a:solidFill>
                </a:defRPr>
              </a:lvl1pPr>
            </a:lstStyle>
            <a:p>
              <a:pPr/>
              <a:r>
                <a:t>Users are confused about whether an item is recyclable.</a:t>
              </a:r>
            </a:p>
          </p:txBody>
        </p:sp>
        <p:sp>
          <p:nvSpPr>
            <p:cNvPr id="2267" name="We’ve made these conclusions:"/>
            <p:cNvSpPr txBox="1"/>
            <p:nvPr/>
          </p:nvSpPr>
          <p:spPr>
            <a:xfrm>
              <a:off x="8928100" y="9105924"/>
              <a:ext cx="12859881" cy="4116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825500">
                <a:lnSpc>
                  <a:spcPct val="110000"/>
                </a:lnSpc>
                <a:spcBef>
                  <a:spcPts val="1500"/>
                </a:spcBef>
                <a:defRPr sz="2100">
                  <a:solidFill>
                    <a:srgbClr val="000000"/>
                  </a:solidFill>
                </a:defRPr>
              </a:lvl1pPr>
            </a:lstStyle>
            <a:p>
              <a:pPr/>
              <a:r>
                <a:t>We’ve made these conclusions:</a:t>
              </a:r>
            </a:p>
          </p:txBody>
        </p:sp>
        <p:sp>
          <p:nvSpPr>
            <p:cNvPr id="2268" name="The   icon isn’t well understood."/>
            <p:cNvSpPr/>
            <p:nvPr/>
          </p:nvSpPr>
          <p:spPr>
            <a:xfrm>
              <a:off x="8991600" y="9783046"/>
              <a:ext cx="6501342" cy="1334398"/>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04800" tIns="304800" rIns="304800" bIns="304800" numCol="1" anchor="ctr">
              <a:noAutofit/>
            </a:bodyPr>
            <a:lstStyle/>
            <a:p>
              <a:pPr algn="l" defTabSz="825500">
                <a:lnSpc>
                  <a:spcPct val="110000"/>
                </a:lnSpc>
                <a:defRPr sz="2100">
                  <a:solidFill>
                    <a:srgbClr val="000000"/>
                  </a:solidFill>
                </a:defRPr>
              </a:pPr>
              <a:r>
                <a:t>The </a:t>
              </a:r>
              <a:r>
                <a:t> icon isn’t well understood.</a:t>
              </a:r>
            </a:p>
          </p:txBody>
        </p:sp>
        <p:pic>
          <p:nvPicPr>
            <p:cNvPr id="2269" name="Image" descr="Image"/>
            <p:cNvPicPr>
              <a:picLocks noChangeAspect="1"/>
            </p:cNvPicPr>
            <p:nvPr/>
          </p:nvPicPr>
          <p:blipFill>
            <a:blip r:embed="rId3">
              <a:extLst/>
            </a:blip>
            <a:stretch>
              <a:fillRect/>
            </a:stretch>
          </p:blipFill>
          <p:spPr>
            <a:xfrm>
              <a:off x="8991600" y="9783046"/>
              <a:ext cx="190500" cy="190501"/>
            </a:xfrm>
            <a:prstGeom prst="rect">
              <a:avLst/>
            </a:prstGeom>
            <a:ln w="12700" cap="flat">
              <a:noFill/>
              <a:miter lim="400000"/>
            </a:ln>
            <a:effectLst/>
          </p:spPr>
        </p:pic>
        <p:sp>
          <p:nvSpPr>
            <p:cNvPr id="2270" name="Users have difficulty remembering recycling numbers."/>
            <p:cNvSpPr/>
            <p:nvPr/>
          </p:nvSpPr>
          <p:spPr>
            <a:xfrm>
              <a:off x="8991600" y="11414996"/>
              <a:ext cx="6501342" cy="1334398"/>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04800" tIns="304800" rIns="304800" bIns="304800" numCol="1" anchor="ctr">
              <a:noAutofit/>
            </a:bodyPr>
            <a:lstStyle>
              <a:lvl1pPr algn="l" defTabSz="825500">
                <a:lnSpc>
                  <a:spcPct val="110000"/>
                </a:lnSpc>
                <a:defRPr sz="2100">
                  <a:solidFill>
                    <a:srgbClr val="000000"/>
                  </a:solidFill>
                </a:defRPr>
              </a:lvl1pPr>
            </a:lstStyle>
            <a:p>
              <a:pPr/>
              <a:r>
                <a:t>Users have difficulty remembering recycling numbers.</a:t>
              </a:r>
            </a:p>
          </p:txBody>
        </p:sp>
        <p:sp>
          <p:nvSpPr>
            <p:cNvPr id="2271" name="Users want a more prominent reminder of what the recycling numbers mean."/>
            <p:cNvSpPr/>
            <p:nvPr/>
          </p:nvSpPr>
          <p:spPr>
            <a:xfrm>
              <a:off x="15748000" y="9783046"/>
              <a:ext cx="6501342" cy="1334398"/>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04800" tIns="304800" rIns="304800" bIns="304800" numCol="1" anchor="ctr">
              <a:noAutofit/>
            </a:bodyPr>
            <a:lstStyle>
              <a:lvl1pPr algn="l" defTabSz="825500">
                <a:lnSpc>
                  <a:spcPct val="110000"/>
                </a:lnSpc>
                <a:defRPr sz="2100">
                  <a:solidFill>
                    <a:srgbClr val="000000"/>
                  </a:solidFill>
                </a:defRPr>
              </a:lvl1pPr>
            </a:lstStyle>
            <a:p>
              <a:pPr/>
              <a:r>
                <a:t>Users want a more prominent reminder of what the recycling numbers mean.</a:t>
              </a:r>
            </a:p>
          </p:txBody>
        </p:sp>
        <p:sp>
          <p:nvSpPr>
            <p:cNvPr id="2272" name="It’s important to also tell users where to find recycling numbers on products."/>
            <p:cNvSpPr/>
            <p:nvPr/>
          </p:nvSpPr>
          <p:spPr>
            <a:xfrm>
              <a:off x="15748000" y="11414996"/>
              <a:ext cx="6501342" cy="1334398"/>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04800" tIns="304800" rIns="304800" bIns="304800" numCol="1" anchor="ctr">
              <a:noAutofit/>
            </a:bodyPr>
            <a:lstStyle>
              <a:lvl1pPr algn="l" defTabSz="825500">
                <a:lnSpc>
                  <a:spcPct val="110000"/>
                </a:lnSpc>
                <a:defRPr sz="2100">
                  <a:solidFill>
                    <a:srgbClr val="000000"/>
                  </a:solidFill>
                </a:defRPr>
              </a:lvl1pPr>
            </a:lstStyle>
            <a:p>
              <a:pPr/>
              <a:r>
                <a:t>It’s important to also tell users where to find recycling numbers on products. </a:t>
              </a:r>
            </a:p>
          </p:txBody>
        </p:sp>
        <p:sp>
          <p:nvSpPr>
            <p:cNvPr id="2273" name="Example"/>
            <p:cNvSpPr txBox="1"/>
            <p:nvPr/>
          </p:nvSpPr>
          <p:spPr>
            <a:xfrm>
              <a:off x="20522550" y="513508"/>
              <a:ext cx="1825067" cy="6263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defTabSz="825500">
                <a:defRPr b="1" sz="3200">
                  <a:solidFill>
                    <a:srgbClr val="00707D"/>
                  </a:solidFill>
                </a:defRPr>
              </a:lvl1pPr>
            </a:lstStyle>
            <a:p>
              <a:pPr/>
              <a:r>
                <a:t>Example</a:t>
              </a:r>
            </a:p>
          </p:txBody>
        </p:sp>
      </p:gr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5" name="Hello World!…"/>
          <p:cNvSpPr txBox="1"/>
          <p:nvPr>
            <p:ph type="body" idx="21"/>
          </p:nvPr>
        </p:nvSpPr>
        <p:spPr>
          <a:xfrm>
            <a:off x="1266761" y="970751"/>
            <a:ext cx="5398537" cy="1458636"/>
          </a:xfrm>
          <a:prstGeom prst="rect">
            <a:avLst/>
          </a:prstGeom>
        </p:spPr>
        <p:txBody>
          <a:bodyPr/>
          <a:lstStyle/>
          <a:p>
            <a:pPr marL="0" indent="0" defTabSz="457200">
              <a:lnSpc>
                <a:spcPct val="100000"/>
              </a:lnSpc>
              <a:spcBef>
                <a:spcPts val="1200"/>
              </a:spcBef>
              <a:buClrTx/>
              <a:buSzTx/>
              <a:buNone/>
              <a:defRPr b="1" sz="3200"/>
            </a:pPr>
            <a:r>
              <a:t>Hello World!</a:t>
            </a:r>
          </a:p>
          <a:p>
            <a:pPr marL="0" indent="0">
              <a:lnSpc>
                <a:spcPct val="110000"/>
              </a:lnSpc>
              <a:spcBef>
                <a:spcPts val="1200"/>
              </a:spcBef>
              <a:buClrTx/>
              <a:buSzTx/>
              <a:buNone/>
              <a:defRPr sz="2100"/>
            </a:pPr>
            <a:r>
              <a:t>Add a line of code that will display text in the console.</a:t>
            </a:r>
          </a:p>
        </p:txBody>
      </p:sp>
      <p:sp>
        <p:nvSpPr>
          <p:cNvPr id="486" name="Look for the blue text “Click to enter code” in the coding area and enter the following Swift code:…"/>
          <p:cNvSpPr txBox="1"/>
          <p:nvPr>
            <p:ph type="body" idx="22"/>
          </p:nvPr>
        </p:nvSpPr>
        <p:spPr>
          <a:xfrm>
            <a:off x="8928100" y="1062591"/>
            <a:ext cx="14192192" cy="8510541"/>
          </a:xfrm>
          <a:prstGeom prst="rect">
            <a:avLst/>
          </a:prstGeom>
        </p:spPr>
        <p:txBody>
          <a:bodyPr/>
          <a:lstStyle/>
          <a:p>
            <a:pPr>
              <a:lnSpc>
                <a:spcPts val="3200"/>
              </a:lnSpc>
              <a:spcBef>
                <a:spcPts val="1700"/>
              </a:spcBef>
              <a:defRPr sz="2400"/>
            </a:pPr>
            <a:r>
              <a:t>Look for the blue text “</a:t>
            </a:r>
            <a:r>
              <a:rPr>
                <a:solidFill>
                  <a:srgbClr val="3478F6"/>
                </a:solidFill>
              </a:rPr>
              <a:t>Click to enter code</a:t>
            </a:r>
            <a:r>
              <a:t>” in the coding area and enter the following Swift code:</a:t>
            </a:r>
          </a:p>
          <a:p>
            <a:pPr lvl="1" marL="0" indent="457200" defTabSz="376554">
              <a:lnSpc>
                <a:spcPct val="110000"/>
              </a:lnSpc>
              <a:spcBef>
                <a:spcPts val="2700"/>
              </a:spcBef>
              <a:buClrTx/>
              <a:buSz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latin typeface="Menlo Regular"/>
                <a:ea typeface="Menlo Regular"/>
                <a:cs typeface="Menlo Regular"/>
                <a:sym typeface="Menlo Regular"/>
              </a:defRPr>
            </a:pPr>
            <a:r>
              <a:t>print(</a:t>
            </a:r>
            <a:r>
              <a:rPr>
                <a:solidFill>
                  <a:srgbClr val="C41A16"/>
                </a:solidFill>
              </a:rPr>
              <a:t>"Explore Code!"</a:t>
            </a:r>
            <a:r>
              <a:t>)</a:t>
            </a:r>
          </a:p>
          <a:p>
            <a:pPr defTabSz="376554">
              <a:spcBef>
                <a:spcPts val="27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500">
                <a:solidFill>
                  <a:srgbClr val="C41A16"/>
                </a:solidFill>
                <a:latin typeface="Menlo Regular"/>
                <a:ea typeface="Menlo Regular"/>
                <a:cs typeface="Menlo Regular"/>
                <a:sym typeface="Menlo Regular"/>
              </a:defRPr>
            </a:pPr>
          </a:p>
          <a:p>
            <a:pPr>
              <a:lnSpc>
                <a:spcPts val="3200"/>
              </a:lnSpc>
              <a:spcBef>
                <a:spcPts val="1700"/>
              </a:spcBef>
              <a:defRPr sz="2400"/>
            </a:pPr>
            <a:r>
              <a:t>Run your code by clicking the Run My Code button in the lower right.</a:t>
            </a:r>
          </a:p>
          <a:p>
            <a:pPr lvl="1" marL="0" indent="457200">
              <a:lnSpc>
                <a:spcPct val="110000"/>
              </a:lnSpc>
              <a:spcBef>
                <a:spcPts val="2700"/>
              </a:spcBef>
              <a:buClrTx/>
              <a:buSzTx/>
              <a:buNone/>
              <a:defRPr sz="2100"/>
            </a:pPr>
          </a:p>
          <a:p>
            <a:pPr lvl="1" marL="0" indent="457200">
              <a:lnSpc>
                <a:spcPct val="110000"/>
              </a:lnSpc>
              <a:spcBef>
                <a:spcPts val="2700"/>
              </a:spcBef>
              <a:buClrTx/>
              <a:buSzTx/>
              <a:buNone/>
              <a:defRPr sz="2100"/>
            </a:pPr>
          </a:p>
          <a:p>
            <a:pPr>
              <a:lnSpc>
                <a:spcPts val="3200"/>
              </a:lnSpc>
              <a:spcBef>
                <a:spcPts val="1700"/>
              </a:spcBef>
              <a:defRPr sz="2400"/>
            </a:pPr>
            <a:r>
              <a:t>This code produces a message in the console. Notice that a red badge has appeared on the button in the lower right.</a:t>
            </a:r>
          </a:p>
          <a:p>
            <a:pPr>
              <a:lnSpc>
                <a:spcPts val="3200"/>
              </a:lnSpc>
              <a:spcBef>
                <a:spcPts val="1700"/>
              </a:spcBef>
              <a:defRPr sz="2400"/>
            </a:pPr>
          </a:p>
          <a:p>
            <a:pPr lvl="1" marL="0" indent="457200">
              <a:buClrTx/>
              <a:buSzTx/>
              <a:buNone/>
            </a:pPr>
          </a:p>
          <a:p>
            <a:pPr>
              <a:lnSpc>
                <a:spcPts val="3200"/>
              </a:lnSpc>
              <a:spcBef>
                <a:spcPts val="1700"/>
              </a:spcBef>
              <a:defRPr sz="2400"/>
            </a:pPr>
          </a:p>
          <a:p>
            <a:pPr>
              <a:lnSpc>
                <a:spcPts val="3200"/>
              </a:lnSpc>
              <a:spcBef>
                <a:spcPts val="1700"/>
              </a:spcBef>
              <a:defRPr sz="2400"/>
            </a:pPr>
            <a:r>
              <a:t>That’s the console button. Click it to display the output of your program to the right of your code.</a:t>
            </a:r>
          </a:p>
          <a:p>
            <a:pPr lvl="1" marL="0" indent="457200" defTabSz="376554">
              <a:lnSpc>
                <a:spcPct val="110000"/>
              </a:lnSpc>
              <a:spcBef>
                <a:spcPts val="2700"/>
              </a:spcBef>
              <a:buClrTx/>
              <a:buSz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500">
                <a:solidFill>
                  <a:srgbClr val="C41A16"/>
                </a:solidFill>
                <a:latin typeface="Menlo Regular"/>
                <a:ea typeface="Menlo Regular"/>
                <a:cs typeface="Menlo Regular"/>
                <a:sym typeface="Menlo Regular"/>
              </a:defRPr>
            </a:pPr>
            <a:r>
              <a:rPr>
                <a:solidFill>
                  <a:srgbClr val="000000"/>
                </a:solidFill>
              </a:rPr>
              <a:t>print(</a:t>
            </a:r>
            <a:r>
              <a:t>"Explore Code!"</a:t>
            </a:r>
            <a:r>
              <a:rPr>
                <a:solidFill>
                  <a:srgbClr val="000000"/>
                </a:solidFill>
              </a:rPr>
              <a:t>)</a:t>
            </a:r>
          </a:p>
        </p:txBody>
      </p:sp>
      <p:pic>
        <p:nvPicPr>
          <p:cNvPr id="487" name="Image" descr="Image"/>
          <p:cNvPicPr>
            <a:picLocks noChangeAspect="1"/>
          </p:cNvPicPr>
          <p:nvPr/>
        </p:nvPicPr>
        <p:blipFill>
          <a:blip r:embed="rId2">
            <a:extLst/>
          </a:blip>
          <a:stretch>
            <a:fillRect/>
          </a:stretch>
        </p:blipFill>
        <p:spPr>
          <a:xfrm>
            <a:off x="8928100" y="1062591"/>
            <a:ext cx="2914054" cy="666403"/>
          </a:xfrm>
          <a:prstGeom prst="rect">
            <a:avLst/>
          </a:prstGeom>
          <a:ln w="12700">
            <a:miter lim="400000"/>
          </a:ln>
        </p:spPr>
      </p:pic>
      <p:pic>
        <p:nvPicPr>
          <p:cNvPr id="488" name="Image" descr="Image"/>
          <p:cNvPicPr>
            <a:picLocks noChangeAspect="1"/>
          </p:cNvPicPr>
          <p:nvPr/>
        </p:nvPicPr>
        <p:blipFill>
          <a:blip r:embed="rId3">
            <a:extLst/>
          </a:blip>
          <a:stretch>
            <a:fillRect/>
          </a:stretch>
        </p:blipFill>
        <p:spPr>
          <a:xfrm>
            <a:off x="8928100" y="1062591"/>
            <a:ext cx="795113" cy="803561"/>
          </a:xfrm>
          <a:prstGeom prst="rect">
            <a:avLst/>
          </a:prstGeom>
          <a:ln w="12700">
            <a:miter lim="400000"/>
          </a:ln>
        </p:spPr>
      </p:pic>
      <p:sp>
        <p:nvSpPr>
          <p:cNvPr id="489" name="Explore Code"/>
          <p:cNvSpPr txBox="1"/>
          <p:nvPr>
            <p:ph type="body" idx="23"/>
          </p:nvPr>
        </p:nvSpPr>
        <p:spPr>
          <a:prstGeom prst="rect">
            <a:avLst/>
          </a:prstGeom>
        </p:spPr>
        <p:txBody>
          <a:bodyPr/>
          <a:lstStyle/>
          <a:p>
            <a:pPr>
              <a:defRPr b="0"/>
            </a:pPr>
            <a:r>
              <a:rPr b="1"/>
              <a:t>Explore Code</a:t>
            </a:r>
          </a:p>
        </p:txBody>
      </p:sp>
      <p:sp>
        <p:nvSpPr>
          <p:cNvPr id="49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494" name="Group"/>
          <p:cNvGrpSpPr/>
          <p:nvPr/>
        </p:nvGrpSpPr>
        <p:grpSpPr>
          <a:xfrm>
            <a:off x="-1" y="0"/>
            <a:ext cx="24384001" cy="13716001"/>
            <a:chOff x="0" y="0"/>
            <a:chExt cx="24384000" cy="13716000"/>
          </a:xfrm>
        </p:grpSpPr>
        <p:pic>
          <p:nvPicPr>
            <p:cNvPr id="491" name="Image" descr="Image"/>
            <p:cNvPicPr>
              <a:picLocks noChangeAspect="1"/>
            </p:cNvPicPr>
            <p:nvPr/>
          </p:nvPicPr>
          <p:blipFill>
            <a:blip r:embed="rId4">
              <a:extLst/>
            </a:blip>
            <a:stretch>
              <a:fillRect/>
            </a:stretch>
          </p:blipFill>
          <p:spPr>
            <a:xfrm>
              <a:off x="16531166" y="8972550"/>
              <a:ext cx="533401" cy="927100"/>
            </a:xfrm>
            <a:prstGeom prst="rect">
              <a:avLst/>
            </a:prstGeom>
            <a:ln w="12700" cap="flat">
              <a:noFill/>
              <a:miter lim="400000"/>
            </a:ln>
            <a:effectLst/>
          </p:spPr>
        </p:pic>
        <p:sp>
          <p:nvSpPr>
            <p:cNvPr id="492" name="Explore Code!"/>
            <p:cNvSpPr txBox="1"/>
            <p:nvPr/>
          </p:nvSpPr>
          <p:spPr>
            <a:xfrm>
              <a:off x="16806864" y="9061978"/>
              <a:ext cx="3097740" cy="5111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lvl="1" algn="l" defTabSz="376554">
                <a:spcBef>
                  <a:spcPts val="29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500">
                  <a:solidFill>
                    <a:srgbClr val="000000"/>
                  </a:solidFill>
                  <a:latin typeface="Menlo Regular"/>
                  <a:ea typeface="Menlo Regular"/>
                  <a:cs typeface="Menlo Regular"/>
                  <a:sym typeface="Menlo Regular"/>
                </a:defRPr>
              </a:pPr>
              <a:r>
                <a:t>Explore Code!</a:t>
              </a:r>
            </a:p>
          </p:txBody>
        </p:sp>
        <p:sp>
          <p:nvSpPr>
            <p:cNvPr id="493"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280" name="Group"/>
          <p:cNvGrpSpPr/>
          <p:nvPr/>
        </p:nvGrpSpPr>
        <p:grpSpPr>
          <a:xfrm>
            <a:off x="-1" y="0"/>
            <a:ext cx="24384001" cy="13716001"/>
            <a:chOff x="0" y="0"/>
            <a:chExt cx="24384000" cy="13716000"/>
          </a:xfrm>
        </p:grpSpPr>
        <p:sp>
          <p:nvSpPr>
            <p:cNvPr id="2276"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277" name="We expected users would complete the task by:"/>
            <p:cNvSpPr txBox="1"/>
            <p:nvPr/>
          </p:nvSpPr>
          <p:spPr>
            <a:xfrm>
              <a:off x="8928100" y="3754991"/>
              <a:ext cx="12859881" cy="4116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825500">
                <a:lnSpc>
                  <a:spcPct val="110000"/>
                </a:lnSpc>
                <a:spcBef>
                  <a:spcPts val="1500"/>
                </a:spcBef>
                <a:defRPr sz="2100">
                  <a:solidFill>
                    <a:srgbClr val="000000"/>
                  </a:solidFill>
                </a:defRPr>
              </a:lvl1pPr>
            </a:lstStyle>
            <a:p>
              <a:pPr/>
              <a:r>
                <a:t>We expected users would complete the task by:</a:t>
              </a:r>
            </a:p>
          </p:txBody>
        </p:sp>
        <p:sp>
          <p:nvSpPr>
            <p:cNvPr id="2278" name="We observed this instead:"/>
            <p:cNvSpPr txBox="1"/>
            <p:nvPr/>
          </p:nvSpPr>
          <p:spPr>
            <a:xfrm>
              <a:off x="8928100" y="6430458"/>
              <a:ext cx="12859881" cy="4116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825500">
                <a:lnSpc>
                  <a:spcPct val="110000"/>
                </a:lnSpc>
                <a:spcBef>
                  <a:spcPts val="1500"/>
                </a:spcBef>
                <a:defRPr sz="2100">
                  <a:solidFill>
                    <a:srgbClr val="000000"/>
                  </a:solidFill>
                </a:defRPr>
              </a:lvl1pPr>
            </a:lstStyle>
            <a:p>
              <a:pPr/>
              <a:r>
                <a:t>We observed this instead:</a:t>
              </a:r>
            </a:p>
          </p:txBody>
        </p:sp>
        <p:sp>
          <p:nvSpPr>
            <p:cNvPr id="2279" name="We’ve made these conclusions:"/>
            <p:cNvSpPr txBox="1"/>
            <p:nvPr/>
          </p:nvSpPr>
          <p:spPr>
            <a:xfrm>
              <a:off x="8928100" y="9105924"/>
              <a:ext cx="12859881" cy="4116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825500">
                <a:lnSpc>
                  <a:spcPct val="110000"/>
                </a:lnSpc>
                <a:spcBef>
                  <a:spcPts val="1500"/>
                </a:spcBef>
                <a:defRPr sz="2100">
                  <a:solidFill>
                    <a:srgbClr val="000000"/>
                  </a:solidFill>
                </a:defRPr>
              </a:lvl1pPr>
            </a:lstStyle>
            <a:p>
              <a:pPr/>
              <a:r>
                <a:t>We’ve made these conclusions:</a:t>
              </a:r>
            </a:p>
          </p:txBody>
        </p:sp>
      </p:grpSp>
      <p:sp>
        <p:nvSpPr>
          <p:cNvPr id="2281" name="We tested this task:"/>
          <p:cNvSpPr txBox="1"/>
          <p:nvPr>
            <p:ph type="body" idx="22"/>
          </p:nvPr>
        </p:nvSpPr>
        <p:spPr>
          <a:prstGeom prst="rect">
            <a:avLst/>
          </a:prstGeom>
        </p:spPr>
        <p:txBody>
          <a:bodyPr/>
          <a:lstStyle/>
          <a:p>
            <a:pPr/>
            <a:r>
              <a:t>We tested this task:</a:t>
            </a:r>
          </a:p>
        </p:txBody>
      </p:sp>
      <p:sp>
        <p:nvSpPr>
          <p:cNvPr id="2282" name="Validate | Draw Conclusions"/>
          <p:cNvSpPr txBox="1"/>
          <p:nvPr>
            <p:ph type="body" idx="23"/>
          </p:nvPr>
        </p:nvSpPr>
        <p:spPr>
          <a:xfrm>
            <a:off x="1269305" y="12421154"/>
            <a:ext cx="3394114" cy="465340"/>
          </a:xfrm>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Validate</a:t>
            </a:r>
            <a:r>
              <a:t> | Draw Conclusions</a:t>
            </a:r>
          </a:p>
        </p:txBody>
      </p:sp>
      <p:sp>
        <p:nvSpPr>
          <p:cNvPr id="2283" name="Rectangle"/>
          <p:cNvSpPr/>
          <p:nvPr>
            <p:ph type="body" idx="26"/>
          </p:nvPr>
        </p:nvSpPr>
        <p:spPr>
          <a:xfrm>
            <a:off x="8991600" y="1610597"/>
            <a:ext cx="13255422" cy="1333604"/>
          </a:xfrm>
          <a:prstGeom prst="rect">
            <a:avLst/>
          </a:prstGeom>
          <a:solidFill>
            <a:srgbClr val="FFFFFF"/>
          </a:solidFill>
        </p:spPr>
        <p:txBody>
          <a:bodyPr lIns="203200" tIns="203200" rIns="203200" bIns="203200">
            <a:normAutofit fontScale="100000" lnSpcReduction="0"/>
          </a:bodyPr>
          <a:lstStyle/>
          <a:p>
            <a:pPr/>
          </a:p>
        </p:txBody>
      </p:sp>
      <p:sp>
        <p:nvSpPr>
          <p:cNvPr id="2284" name="Slide Number"/>
          <p:cNvSpPr txBox="1"/>
          <p:nvPr>
            <p:ph type="sldNum" sz="quarter" idx="2"/>
          </p:nvPr>
        </p:nvSpPr>
        <p:spPr>
          <a:xfrm>
            <a:off x="23050322" y="12446953"/>
            <a:ext cx="600431" cy="452908"/>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85" name="Rectangle"/>
          <p:cNvSpPr/>
          <p:nvPr/>
        </p:nvSpPr>
        <p:spPr>
          <a:xfrm>
            <a:off x="8991600" y="4286063"/>
            <a:ext cx="13255422" cy="1333604"/>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2286" name="Rectangle"/>
          <p:cNvSpPr/>
          <p:nvPr/>
        </p:nvSpPr>
        <p:spPr>
          <a:xfrm>
            <a:off x="8991600" y="6961530"/>
            <a:ext cx="13255422" cy="1333604"/>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2287" name="Rectangle"/>
          <p:cNvSpPr/>
          <p:nvPr/>
        </p:nvSpPr>
        <p:spPr>
          <a:xfrm>
            <a:off x="8991600" y="9668746"/>
            <a:ext cx="6501342" cy="1334398"/>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2288" name="Rectangle"/>
          <p:cNvSpPr/>
          <p:nvPr/>
        </p:nvSpPr>
        <p:spPr>
          <a:xfrm>
            <a:off x="8991600" y="11300696"/>
            <a:ext cx="6501342" cy="1334398"/>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2289" name="Rectangle"/>
          <p:cNvSpPr/>
          <p:nvPr/>
        </p:nvSpPr>
        <p:spPr>
          <a:xfrm>
            <a:off x="15748000" y="9668746"/>
            <a:ext cx="6501342" cy="1334398"/>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2290" name="Rectangle"/>
          <p:cNvSpPr/>
          <p:nvPr/>
        </p:nvSpPr>
        <p:spPr>
          <a:xfrm>
            <a:off x="15748000" y="11300696"/>
            <a:ext cx="6501342" cy="1334398"/>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2291" name="Draw Conclusions…"/>
          <p:cNvSpPr txBox="1"/>
          <p:nvPr/>
        </p:nvSpPr>
        <p:spPr>
          <a:xfrm>
            <a:off x="1266761" y="970751"/>
            <a:ext cx="5398537" cy="4551462"/>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spAutoFit/>
          </a:bodyPr>
          <a:lstStyle/>
          <a:p>
            <a:pPr algn="l" defTabSz="457200">
              <a:spcBef>
                <a:spcPts val="1200"/>
              </a:spcBef>
              <a:defRPr b="1" sz="3200">
                <a:solidFill>
                  <a:srgbClr val="FFFFFF"/>
                </a:solidFill>
              </a:defRPr>
            </a:pPr>
            <a:r>
              <a:t>Draw Conclusions</a:t>
            </a:r>
          </a:p>
          <a:p>
            <a:pPr algn="l" defTabSz="825500">
              <a:lnSpc>
                <a:spcPct val="110000"/>
              </a:lnSpc>
              <a:spcBef>
                <a:spcPts val="1200"/>
              </a:spcBef>
              <a:defRPr sz="2100">
                <a:solidFill>
                  <a:srgbClr val="FFFFFF"/>
                </a:solidFill>
              </a:defRPr>
            </a:pPr>
            <a:r>
              <a:t>For each task, summarize your key insights </a:t>
            </a:r>
            <a:r>
              <a:rPr spc="-21"/>
              <a:t>and review them in light of your assumptions </a:t>
            </a:r>
            <a:r>
              <a:t>to draw overall conclusions.</a:t>
            </a:r>
          </a:p>
          <a:p>
            <a:pPr algn="l" defTabSz="825500">
              <a:lnSpc>
                <a:spcPct val="110000"/>
              </a:lnSpc>
              <a:spcBef>
                <a:spcPts val="1200"/>
              </a:spcBef>
              <a:defRPr sz="2100">
                <a:solidFill>
                  <a:srgbClr val="FFFFFF"/>
                </a:solidFill>
              </a:defRPr>
            </a:pPr>
            <a:r>
              <a:t>The final phase of analyzing your results is to look for big patterns. Identifying these patterns will guide you toward decisions about iterating on your design.</a:t>
            </a:r>
          </a:p>
          <a:p>
            <a:pPr algn="l" defTabSz="825500">
              <a:lnSpc>
                <a:spcPct val="110000"/>
              </a:lnSpc>
              <a:spcBef>
                <a:spcPts val="1200"/>
              </a:spcBef>
              <a:defRPr sz="2100">
                <a:solidFill>
                  <a:srgbClr val="FFFFFF"/>
                </a:solidFill>
              </a:defRPr>
            </a:pPr>
            <a:r>
              <a:t>When drawing conclusions from key insights, keep things general. Focus on </a:t>
            </a:r>
            <a:br/>
            <a:r>
              <a:t>root causes rather than particular issues.</a:t>
            </a:r>
          </a:p>
        </p:txBody>
      </p:sp>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3" name="Look closely at your first prototype and you’ll see a world-changing app beginning to take form. Now comes the critical phase of any design — working toward that vision by applying all you’ve learned during your design process. You’ll use the conclusions"/>
          <p:cNvSpPr txBox="1"/>
          <p:nvPr>
            <p:ph type="body" idx="21"/>
          </p:nvPr>
        </p:nvSpPr>
        <p:spPr>
          <a:xfrm>
            <a:off x="1270000" y="5559933"/>
            <a:ext cx="13144530" cy="6131745"/>
          </a:xfrm>
          <a:prstGeom prst="rect">
            <a:avLst/>
          </a:prstGeom>
          <a:extLst>
            <a:ext uri="{C572A759-6A51-4108-AA02-DFA0A04FC94B}">
              <ma14:wrappingTextBoxFlag xmlns:ma14="http://schemas.microsoft.com/office/mac/drawingml/2011/main" val="1"/>
            </a:ext>
          </a:extLst>
        </p:spPr>
        <p:txBody>
          <a:bodyPr/>
          <a:lstStyle/>
          <a:p>
            <a:pPr/>
            <a:r>
              <a:t>Look closely at your first prototype and you’ll see a world-changing app beginning to take form. Now comes the critical phase of any design — working toward that vision by applying all you’ve learned during your design process. You’ll use the conclusions from your analysis as a guide to reevaluate choices you made throughout your app design journey. Then you’ll revisit different elements of your design, looking for opportunities to make improvements large and small.</a:t>
            </a:r>
          </a:p>
        </p:txBody>
      </p:sp>
      <p:sp>
        <p:nvSpPr>
          <p:cNvPr id="2294" name="Iterate"/>
          <p:cNvSpPr txBox="1"/>
          <p:nvPr>
            <p:ph type="title"/>
          </p:nvPr>
        </p:nvSpPr>
        <p:spPr>
          <a:xfrm>
            <a:off x="1270000" y="4242858"/>
            <a:ext cx="13144530" cy="1428751"/>
          </a:xfrm>
          <a:prstGeom prst="rect">
            <a:avLst/>
          </a:prstGeom>
        </p:spPr>
        <p:txBody>
          <a:bodyPr/>
          <a:lstStyle/>
          <a:p>
            <a:pPr/>
            <a:r>
              <a:t>Iterate</a:t>
            </a:r>
          </a:p>
        </p:txBody>
      </p:sp>
      <p:sp>
        <p:nvSpPr>
          <p:cNvPr id="2295" name="Slide Number"/>
          <p:cNvSpPr txBox="1"/>
          <p:nvPr>
            <p:ph type="sldNum" sz="quarter" idx="2"/>
          </p:nvPr>
        </p:nvSpPr>
        <p:spPr>
          <a:xfrm>
            <a:off x="23052557" y="12445999"/>
            <a:ext cx="600432" cy="45290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7" name="Organize Your Conclusions…"/>
          <p:cNvSpPr txBox="1"/>
          <p:nvPr>
            <p:ph type="body" idx="21"/>
          </p:nvPr>
        </p:nvSpPr>
        <p:spPr>
          <a:xfrm>
            <a:off x="1266761" y="970751"/>
            <a:ext cx="5585201" cy="4551462"/>
          </a:xfrm>
          <a:prstGeom prst="rect">
            <a:avLst/>
          </a:prstGeom>
        </p:spPr>
        <p:txBody>
          <a:bodyPr/>
          <a:lstStyle/>
          <a:p>
            <a:pPr marL="0" indent="0" defTabSz="457200">
              <a:lnSpc>
                <a:spcPct val="100000"/>
              </a:lnSpc>
              <a:spcBef>
                <a:spcPts val="1200"/>
              </a:spcBef>
              <a:buClrTx/>
              <a:buSzTx/>
              <a:buNone/>
              <a:defRPr b="1" sz="3200">
                <a:solidFill>
                  <a:srgbClr val="FFFFFF"/>
                </a:solidFill>
              </a:defRPr>
            </a:pPr>
            <a:r>
              <a:t>Organize Your Conclusions</a:t>
            </a:r>
          </a:p>
          <a:p>
            <a:pPr marL="0" indent="0">
              <a:lnSpc>
                <a:spcPct val="110000"/>
              </a:lnSpc>
              <a:spcBef>
                <a:spcPts val="1200"/>
              </a:spcBef>
              <a:buClrTx/>
              <a:buSzTx/>
              <a:buNone/>
              <a:defRPr sz="2100">
                <a:solidFill>
                  <a:srgbClr val="FFFFFF"/>
                </a:solidFill>
              </a:defRPr>
            </a:pPr>
            <a:r>
              <a:t>Before you use your conclusions to revisit steps in your design process, group similar conclusions. Seeing important themes will help you decide where to focus your efforts.</a:t>
            </a:r>
          </a:p>
          <a:p>
            <a:pPr marL="0" indent="0">
              <a:lnSpc>
                <a:spcPct val="110000"/>
              </a:lnSpc>
              <a:spcBef>
                <a:spcPts val="1200"/>
              </a:spcBef>
              <a:buClrTx/>
              <a:buSzTx/>
              <a:buNone/>
              <a:defRPr sz="2100">
                <a:solidFill>
                  <a:srgbClr val="FFFFFF"/>
                </a:solidFill>
              </a:defRPr>
            </a:pPr>
            <a:r>
              <a:t>Your conclusions may range from surfacing important content to making it easier to navigate the app and reducing visual clutter.</a:t>
            </a:r>
          </a:p>
          <a:p>
            <a:pPr marL="0" indent="0">
              <a:lnSpc>
                <a:spcPct val="110000"/>
              </a:lnSpc>
              <a:spcBef>
                <a:spcPts val="1200"/>
              </a:spcBef>
              <a:buClrTx/>
              <a:buSzTx/>
              <a:buNone/>
              <a:defRPr sz="2100">
                <a:solidFill>
                  <a:srgbClr val="FFFFFF"/>
                </a:solidFill>
              </a:defRPr>
            </a:pPr>
            <a:r>
              <a:t>You might also discover that you’ve misunderstood your users, or you’ve </a:t>
            </a:r>
            <a:br/>
            <a:r>
              <a:t>omitted a critical element of your test plan.</a:t>
            </a:r>
          </a:p>
        </p:txBody>
      </p:sp>
      <p:sp>
        <p:nvSpPr>
          <p:cNvPr id="2298" name="Iterate | Organize Your Conclusions"/>
          <p:cNvSpPr txBox="1"/>
          <p:nvPr>
            <p:ph type="body" idx="23"/>
          </p:nvPr>
        </p:nvSpPr>
        <p:spPr>
          <a:xfrm>
            <a:off x="1269305" y="12421154"/>
            <a:ext cx="4218484" cy="465340"/>
          </a:xfrm>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Iterate</a:t>
            </a:r>
            <a:r>
              <a:t> | Organize Your Conclusions</a:t>
            </a:r>
          </a:p>
        </p:txBody>
      </p:sp>
      <p:sp>
        <p:nvSpPr>
          <p:cNvPr id="2299" name="Slide Number"/>
          <p:cNvSpPr txBox="1"/>
          <p:nvPr>
            <p:ph type="sldNum" sz="quarter" idx="2"/>
          </p:nvPr>
        </p:nvSpPr>
        <p:spPr>
          <a:xfrm>
            <a:off x="23050322" y="12446953"/>
            <a:ext cx="600431" cy="452908"/>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312" name="Group"/>
          <p:cNvGrpSpPr/>
          <p:nvPr/>
        </p:nvGrpSpPr>
        <p:grpSpPr>
          <a:xfrm>
            <a:off x="-8467" y="8466"/>
            <a:ext cx="24400935" cy="13716001"/>
            <a:chOff x="0" y="0"/>
            <a:chExt cx="24400933" cy="13716000"/>
          </a:xfrm>
        </p:grpSpPr>
        <p:sp>
          <p:nvSpPr>
            <p:cNvPr id="2300" name="Rectangle"/>
            <p:cNvSpPr/>
            <p:nvPr/>
          </p:nvSpPr>
          <p:spPr>
            <a:xfrm>
              <a:off x="0" y="0"/>
              <a:ext cx="24400934" cy="13716000"/>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301" name="Interface elements"/>
            <p:cNvSpPr txBox="1"/>
            <p:nvPr/>
          </p:nvSpPr>
          <p:spPr>
            <a:xfrm>
              <a:off x="10235605" y="2141882"/>
              <a:ext cx="3463850" cy="6148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825500">
                <a:lnSpc>
                  <a:spcPts val="4200"/>
                </a:lnSpc>
                <a:defRPr sz="3200">
                  <a:solidFill>
                    <a:srgbClr val="000000"/>
                  </a:solidFill>
                </a:defRPr>
              </a:lvl1pPr>
            </a:lstStyle>
            <a:p>
              <a:pPr/>
              <a:r>
                <a:t>Interface elements</a:t>
              </a:r>
            </a:p>
          </p:txBody>
        </p:sp>
        <p:sp>
          <p:nvSpPr>
            <p:cNvPr id="2302" name="Navigation"/>
            <p:cNvSpPr txBox="1"/>
            <p:nvPr/>
          </p:nvSpPr>
          <p:spPr>
            <a:xfrm>
              <a:off x="19139329" y="2141882"/>
              <a:ext cx="2048359" cy="6148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825500">
                <a:lnSpc>
                  <a:spcPts val="4200"/>
                </a:lnSpc>
                <a:defRPr sz="3200">
                  <a:solidFill>
                    <a:srgbClr val="000000"/>
                  </a:solidFill>
                </a:defRPr>
              </a:lvl1pPr>
            </a:lstStyle>
            <a:p>
              <a:pPr/>
              <a:r>
                <a:t>Navigation</a:t>
              </a:r>
            </a:p>
          </p:txBody>
        </p:sp>
        <p:sp>
          <p:nvSpPr>
            <p:cNvPr id="2303" name="Wording"/>
            <p:cNvSpPr txBox="1"/>
            <p:nvPr/>
          </p:nvSpPr>
          <p:spPr>
            <a:xfrm>
              <a:off x="13693799" y="10673388"/>
              <a:ext cx="1619201" cy="6148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825500">
                <a:lnSpc>
                  <a:spcPts val="4200"/>
                </a:lnSpc>
                <a:defRPr sz="3200">
                  <a:solidFill>
                    <a:srgbClr val="000000"/>
                  </a:solidFill>
                </a:defRPr>
              </a:lvl1pPr>
            </a:lstStyle>
            <a:p>
              <a:pPr/>
              <a:r>
                <a:t>Wording</a:t>
              </a:r>
            </a:p>
          </p:txBody>
        </p:sp>
        <p:sp>
          <p:nvSpPr>
            <p:cNvPr id="2304" name="The   icon isn’t well understood."/>
            <p:cNvSpPr/>
            <p:nvPr/>
          </p:nvSpPr>
          <p:spPr>
            <a:xfrm>
              <a:off x="9024708" y="3460415"/>
              <a:ext cx="3074995" cy="2638795"/>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17500" tIns="317500" rIns="317500" bIns="317500" numCol="1" anchor="ctr">
              <a:noAutofit/>
            </a:bodyPr>
            <a:lstStyle/>
            <a:p>
              <a:pPr algn="l" defTabSz="825500">
                <a:lnSpc>
                  <a:spcPct val="110000"/>
                </a:lnSpc>
                <a:defRPr sz="2100">
                  <a:solidFill>
                    <a:srgbClr val="000000"/>
                  </a:solidFill>
                </a:defRPr>
              </a:pPr>
              <a:r>
                <a:t>The </a:t>
              </a:r>
              <a:r>
                <a:t> icon isn’t well understood.</a:t>
              </a:r>
            </a:p>
          </p:txBody>
        </p:sp>
        <p:pic>
          <p:nvPicPr>
            <p:cNvPr id="2305" name="Image" descr="Image"/>
            <p:cNvPicPr>
              <a:picLocks noChangeAspect="1"/>
            </p:cNvPicPr>
            <p:nvPr/>
          </p:nvPicPr>
          <p:blipFill>
            <a:blip r:embed="rId2">
              <a:extLst/>
            </a:blip>
            <a:stretch>
              <a:fillRect/>
            </a:stretch>
          </p:blipFill>
          <p:spPr>
            <a:xfrm>
              <a:off x="9024708" y="3460415"/>
              <a:ext cx="190501" cy="190501"/>
            </a:xfrm>
            <a:prstGeom prst="rect">
              <a:avLst/>
            </a:prstGeom>
            <a:ln w="12700" cap="flat">
              <a:noFill/>
              <a:miter lim="400000"/>
            </a:ln>
            <a:effectLst/>
          </p:spPr>
        </p:pic>
        <p:sp>
          <p:nvSpPr>
            <p:cNvPr id="2306" name="It’s too hard to find the button to add a new item."/>
            <p:cNvSpPr/>
            <p:nvPr/>
          </p:nvSpPr>
          <p:spPr>
            <a:xfrm>
              <a:off x="12494300" y="3053151"/>
              <a:ext cx="3074996" cy="2638795"/>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17500" tIns="317500" rIns="317500" bIns="317500" numCol="1" anchor="ctr">
              <a:noAutofit/>
            </a:bodyPr>
            <a:lstStyle>
              <a:lvl1pPr algn="l" defTabSz="825500">
                <a:lnSpc>
                  <a:spcPct val="110000"/>
                </a:lnSpc>
                <a:defRPr sz="2100">
                  <a:solidFill>
                    <a:srgbClr val="000000"/>
                  </a:solidFill>
                </a:defRPr>
              </a:lvl1pPr>
            </a:lstStyle>
            <a:p>
              <a:pPr/>
              <a:r>
                <a:t>It’s too hard to find the button to add a new item.</a:t>
              </a:r>
            </a:p>
          </p:txBody>
        </p:sp>
        <p:sp>
          <p:nvSpPr>
            <p:cNvPr id="2307" name="The flow for adding a new recycling item requires too many actions."/>
            <p:cNvSpPr/>
            <p:nvPr/>
          </p:nvSpPr>
          <p:spPr>
            <a:xfrm>
              <a:off x="17099084" y="3253333"/>
              <a:ext cx="3074996" cy="2638795"/>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17500" tIns="317500" rIns="317500" bIns="317500" numCol="1" anchor="ctr">
              <a:noAutofit/>
            </a:bodyPr>
            <a:lstStyle>
              <a:lvl1pPr algn="l" defTabSz="825500">
                <a:lnSpc>
                  <a:spcPct val="110000"/>
                </a:lnSpc>
                <a:defRPr sz="2100">
                  <a:solidFill>
                    <a:srgbClr val="000000"/>
                  </a:solidFill>
                </a:defRPr>
              </a:lvl1pPr>
            </a:lstStyle>
            <a:p>
              <a:pPr/>
              <a:r>
                <a:t>The flow for adding a new recycling item requires too many actions.</a:t>
              </a:r>
            </a:p>
          </p:txBody>
        </p:sp>
        <p:sp>
          <p:nvSpPr>
            <p:cNvPr id="2308" name="Graphs and charts don’t have enough contrast."/>
            <p:cNvSpPr/>
            <p:nvPr/>
          </p:nvSpPr>
          <p:spPr>
            <a:xfrm>
              <a:off x="11507976" y="6347786"/>
              <a:ext cx="3074995" cy="2638795"/>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17500" tIns="317500" rIns="317500" bIns="317500" numCol="1" anchor="ctr">
              <a:noAutofit/>
            </a:bodyPr>
            <a:lstStyle>
              <a:lvl1pPr algn="l" defTabSz="825500">
                <a:lnSpc>
                  <a:spcPct val="110000"/>
                </a:lnSpc>
                <a:defRPr sz="2100">
                  <a:solidFill>
                    <a:srgbClr val="000000"/>
                  </a:solidFill>
                </a:defRPr>
              </a:lvl1pPr>
            </a:lstStyle>
            <a:p>
              <a:pPr/>
              <a:r>
                <a:t>Graphs and charts don’t have enough contrast.</a:t>
              </a:r>
            </a:p>
          </p:txBody>
        </p:sp>
        <p:sp>
          <p:nvSpPr>
            <p:cNvPr id="2309" name="Adding multiple items requires the user to repeat the same flow for each one."/>
            <p:cNvSpPr/>
            <p:nvPr/>
          </p:nvSpPr>
          <p:spPr>
            <a:xfrm>
              <a:off x="19509849" y="6347786"/>
              <a:ext cx="3074995" cy="2638795"/>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17500" tIns="317500" rIns="317500" bIns="317500" numCol="1" anchor="ctr">
              <a:noAutofit/>
            </a:bodyPr>
            <a:lstStyle>
              <a:lvl1pPr algn="l" defTabSz="825500">
                <a:lnSpc>
                  <a:spcPct val="110000"/>
                </a:lnSpc>
                <a:defRPr sz="2100">
                  <a:solidFill>
                    <a:srgbClr val="000000"/>
                  </a:solidFill>
                </a:defRPr>
              </a:lvl1pPr>
            </a:lstStyle>
            <a:p>
              <a:pPr/>
              <a:r>
                <a:t>Adding multiple items requires the user to repeat the same flow for each one.</a:t>
              </a:r>
            </a:p>
          </p:txBody>
        </p:sp>
        <p:sp>
          <p:nvSpPr>
            <p:cNvPr id="2310" name="Many users don’t understand the phrase “Recycling Number.”"/>
            <p:cNvSpPr/>
            <p:nvPr/>
          </p:nvSpPr>
          <p:spPr>
            <a:xfrm>
              <a:off x="15740246" y="9898428"/>
              <a:ext cx="3074996" cy="2638795"/>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17500" tIns="317500" rIns="317500" bIns="317500" numCol="1" anchor="ctr">
              <a:noAutofit/>
            </a:bodyPr>
            <a:lstStyle>
              <a:lvl1pPr algn="l" defTabSz="825500">
                <a:lnSpc>
                  <a:spcPct val="110000"/>
                </a:lnSpc>
                <a:defRPr sz="2100">
                  <a:solidFill>
                    <a:srgbClr val="000000"/>
                  </a:solidFill>
                </a:defRPr>
              </a:lvl1pPr>
            </a:lstStyle>
            <a:p>
              <a:pPr/>
              <a:r>
                <a:t>Many users don’t understand the phrase “Recycling Number.”</a:t>
              </a:r>
            </a:p>
          </p:txBody>
        </p:sp>
        <p:sp>
          <p:nvSpPr>
            <p:cNvPr id="2311" name="Example"/>
            <p:cNvSpPr txBox="1"/>
            <p:nvPr/>
          </p:nvSpPr>
          <p:spPr>
            <a:xfrm>
              <a:off x="20531016" y="505041"/>
              <a:ext cx="1825067" cy="6263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defTabSz="825500">
                <a:defRPr b="1" sz="3200">
                  <a:solidFill>
                    <a:srgbClr val="666666"/>
                  </a:solidFill>
                </a:defRPr>
              </a:lvl1pPr>
            </a:lstStyle>
            <a:p>
              <a:pPr/>
              <a:r>
                <a:t>Example</a:t>
              </a:r>
            </a:p>
          </p:txBody>
        </p:sp>
      </p:grpSp>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4" name="Go Back: Define…"/>
          <p:cNvSpPr txBox="1"/>
          <p:nvPr>
            <p:ph type="body" idx="21"/>
          </p:nvPr>
        </p:nvSpPr>
        <p:spPr>
          <a:xfrm>
            <a:off x="1266761" y="970751"/>
            <a:ext cx="5149877" cy="1807140"/>
          </a:xfrm>
          <a:prstGeom prst="rect">
            <a:avLst/>
          </a:prstGeom>
        </p:spPr>
        <p:txBody>
          <a:bodyPr/>
          <a:lstStyle/>
          <a:p>
            <a:pPr marL="0" indent="0" defTabSz="457200">
              <a:lnSpc>
                <a:spcPct val="100000"/>
              </a:lnSpc>
              <a:spcBef>
                <a:spcPts val="1200"/>
              </a:spcBef>
              <a:buClrTx/>
              <a:buSzTx/>
              <a:buNone/>
              <a:defRPr b="1" sz="3200">
                <a:solidFill>
                  <a:srgbClr val="FFFFFF"/>
                </a:solidFill>
              </a:defRPr>
            </a:pPr>
            <a:r>
              <a:t>Go Back: Define</a:t>
            </a:r>
          </a:p>
          <a:p>
            <a:pPr marL="0" indent="0">
              <a:lnSpc>
                <a:spcPct val="110000"/>
              </a:lnSpc>
              <a:spcBef>
                <a:spcPts val="1200"/>
              </a:spcBef>
              <a:buClrTx/>
              <a:buSzTx/>
              <a:buNone/>
              <a:defRPr sz="2100">
                <a:solidFill>
                  <a:srgbClr val="FFFFFF"/>
                </a:solidFill>
              </a:defRPr>
            </a:pPr>
            <a:r>
              <a:t>If your groupings include the following topics, consider revisiting these elements of Define.</a:t>
            </a:r>
          </a:p>
        </p:txBody>
      </p:sp>
      <p:sp>
        <p:nvSpPr>
          <p:cNvPr id="2315" name="Iterate | Go Back: Define"/>
          <p:cNvSpPr txBox="1"/>
          <p:nvPr>
            <p:ph type="body" idx="23"/>
          </p:nvPr>
        </p:nvSpPr>
        <p:spPr>
          <a:xfrm>
            <a:off x="1269305" y="12421154"/>
            <a:ext cx="3005266" cy="465340"/>
          </a:xfrm>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Iterate</a:t>
            </a:r>
            <a:r>
              <a:t> | Go Back: Define</a:t>
            </a:r>
          </a:p>
        </p:txBody>
      </p:sp>
      <p:sp>
        <p:nvSpPr>
          <p:cNvPr id="2316" name="Slide Number"/>
          <p:cNvSpPr txBox="1"/>
          <p:nvPr>
            <p:ph type="sldNum" sz="quarter" idx="2"/>
          </p:nvPr>
        </p:nvSpPr>
        <p:spPr>
          <a:xfrm>
            <a:off x="23050322" y="12446953"/>
            <a:ext cx="600431" cy="452908"/>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335" name="Group"/>
          <p:cNvGrpSpPr/>
          <p:nvPr/>
        </p:nvGrpSpPr>
        <p:grpSpPr>
          <a:xfrm>
            <a:off x="-1" y="0"/>
            <a:ext cx="24384001" cy="13716001"/>
            <a:chOff x="0" y="0"/>
            <a:chExt cx="24384000" cy="13716000"/>
          </a:xfrm>
        </p:grpSpPr>
        <p:sp>
          <p:nvSpPr>
            <p:cNvPr id="2317" name="A feature not being recognized"/>
            <p:cNvSpPr/>
            <p:nvPr/>
          </p:nvSpPr>
          <p:spPr>
            <a:xfrm>
              <a:off x="8991453" y="8284119"/>
              <a:ext cx="6159501" cy="1334398"/>
            </a:xfrm>
            <a:prstGeom prst="rect">
              <a:avLst/>
            </a:prstGeom>
            <a:no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04800" tIns="304800" rIns="304800" bIns="304800" numCol="1" anchor="ctr">
              <a:noAutofit/>
            </a:bodyPr>
            <a:lstStyle>
              <a:lvl1pPr algn="l" defTabSz="825500">
                <a:lnSpc>
                  <a:spcPct val="110000"/>
                </a:lnSpc>
                <a:defRPr sz="2100">
                  <a:solidFill>
                    <a:srgbClr val="000000"/>
                  </a:solidFill>
                </a:defRPr>
              </a:lvl1pPr>
            </a:lstStyle>
            <a:p>
              <a:pPr/>
              <a:r>
                <a:t>A feature not being recognized</a:t>
              </a:r>
            </a:p>
          </p:txBody>
        </p:sp>
        <p:sp>
          <p:nvSpPr>
            <p:cNvPr id="2318" name="Prioritize Features"/>
            <p:cNvSpPr/>
            <p:nvPr/>
          </p:nvSpPr>
          <p:spPr>
            <a:xfrm>
              <a:off x="16095874" y="8284120"/>
              <a:ext cx="6159501" cy="1334398"/>
            </a:xfrm>
            <a:prstGeom prst="rect">
              <a:avLst/>
            </a:prstGeom>
            <a:no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04800" tIns="304800" rIns="304800" bIns="304800" numCol="1" anchor="ctr">
              <a:noAutofit/>
            </a:bodyPr>
            <a:lstStyle>
              <a:lvl1pPr algn="l" defTabSz="825500">
                <a:lnSpc>
                  <a:spcPct val="110000"/>
                </a:lnSpc>
                <a:defRPr sz="2100">
                  <a:solidFill>
                    <a:srgbClr val="000000"/>
                  </a:solidFill>
                </a:defRPr>
              </a:lvl1pPr>
            </a:lstStyle>
            <a:p>
              <a:pPr/>
              <a:r>
                <a:t>Prioritize Features</a:t>
              </a:r>
            </a:p>
          </p:txBody>
        </p:sp>
        <p:pic>
          <p:nvPicPr>
            <p:cNvPr id="2319" name="Image" descr="Image"/>
            <p:cNvPicPr>
              <a:picLocks noChangeAspect="1"/>
            </p:cNvPicPr>
            <p:nvPr/>
          </p:nvPicPr>
          <p:blipFill>
            <a:blip r:embed="rId2">
              <a:extLst/>
            </a:blip>
            <a:stretch>
              <a:fillRect/>
            </a:stretch>
          </p:blipFill>
          <p:spPr>
            <a:xfrm>
              <a:off x="15316851" y="8712502"/>
              <a:ext cx="612832" cy="507267"/>
            </a:xfrm>
            <a:prstGeom prst="rect">
              <a:avLst/>
            </a:prstGeom>
            <a:ln w="12700" cap="flat">
              <a:noFill/>
              <a:miter lim="400000"/>
            </a:ln>
            <a:effectLst/>
          </p:spPr>
        </p:pic>
        <p:sp>
          <p:nvSpPr>
            <p:cNvPr id="2320" name="Your competitor did a feature better"/>
            <p:cNvSpPr/>
            <p:nvPr/>
          </p:nvSpPr>
          <p:spPr>
            <a:xfrm>
              <a:off x="8991600" y="1756318"/>
              <a:ext cx="6163774" cy="1334398"/>
            </a:xfrm>
            <a:prstGeom prst="rect">
              <a:avLst/>
            </a:prstGeom>
            <a:no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04800" tIns="304800" rIns="304800" bIns="304800" numCol="1" anchor="ctr">
              <a:noAutofit/>
            </a:bodyPr>
            <a:lstStyle>
              <a:lvl1pPr algn="l" defTabSz="825500">
                <a:lnSpc>
                  <a:spcPct val="110000"/>
                </a:lnSpc>
                <a:defRPr sz="2100">
                  <a:solidFill>
                    <a:srgbClr val="000000"/>
                  </a:solidFill>
                </a:defRPr>
              </a:lvl1pPr>
            </a:lstStyle>
            <a:p>
              <a:pPr/>
              <a:r>
                <a:t>Your competitor did a feature better</a:t>
              </a:r>
            </a:p>
          </p:txBody>
        </p:sp>
        <p:sp>
          <p:nvSpPr>
            <p:cNvPr id="2321" name="Needing to use two hands"/>
            <p:cNvSpPr/>
            <p:nvPr/>
          </p:nvSpPr>
          <p:spPr>
            <a:xfrm>
              <a:off x="8991600" y="3388268"/>
              <a:ext cx="6163774" cy="1334398"/>
            </a:xfrm>
            <a:prstGeom prst="rect">
              <a:avLst/>
            </a:prstGeom>
            <a:no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04800" tIns="304800" rIns="304800" bIns="304800" numCol="1" anchor="ctr">
              <a:noAutofit/>
            </a:bodyPr>
            <a:lstStyle>
              <a:lvl1pPr algn="l" defTabSz="825500">
                <a:lnSpc>
                  <a:spcPct val="110000"/>
                </a:lnSpc>
                <a:defRPr sz="2100">
                  <a:solidFill>
                    <a:srgbClr val="000000"/>
                  </a:solidFill>
                </a:defRPr>
              </a:lvl1pPr>
            </a:lstStyle>
            <a:p>
              <a:pPr/>
              <a:r>
                <a:t>Needing to use two hands</a:t>
              </a:r>
            </a:p>
          </p:txBody>
        </p:sp>
        <p:sp>
          <p:nvSpPr>
            <p:cNvPr id="2322" name="Issue not being solved"/>
            <p:cNvSpPr/>
            <p:nvPr/>
          </p:nvSpPr>
          <p:spPr>
            <a:xfrm>
              <a:off x="8991600" y="5020218"/>
              <a:ext cx="6163774" cy="1334398"/>
            </a:xfrm>
            <a:prstGeom prst="rect">
              <a:avLst/>
            </a:prstGeom>
            <a:no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04800" tIns="304800" rIns="304800" bIns="304800" numCol="1" anchor="ctr">
              <a:noAutofit/>
            </a:bodyPr>
            <a:lstStyle>
              <a:lvl1pPr algn="l" defTabSz="825500">
                <a:lnSpc>
                  <a:spcPct val="110000"/>
                </a:lnSpc>
                <a:defRPr sz="2100">
                  <a:solidFill>
                    <a:srgbClr val="000000"/>
                  </a:solidFill>
                </a:defRPr>
              </a:lvl1pPr>
            </a:lstStyle>
            <a:p>
              <a:pPr/>
              <a:r>
                <a:t>Issue not being solved</a:t>
              </a:r>
            </a:p>
          </p:txBody>
        </p:sp>
        <p:sp>
          <p:nvSpPr>
            <p:cNvPr id="2323" name="Wished for a different feature"/>
            <p:cNvSpPr/>
            <p:nvPr/>
          </p:nvSpPr>
          <p:spPr>
            <a:xfrm>
              <a:off x="8991600" y="6652169"/>
              <a:ext cx="6163774" cy="1334397"/>
            </a:xfrm>
            <a:prstGeom prst="rect">
              <a:avLst/>
            </a:prstGeom>
            <a:no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04800" tIns="304800" rIns="304800" bIns="304800" numCol="1" anchor="ctr">
              <a:noAutofit/>
            </a:bodyPr>
            <a:lstStyle>
              <a:lvl1pPr algn="l" defTabSz="825500">
                <a:lnSpc>
                  <a:spcPct val="110000"/>
                </a:lnSpc>
                <a:defRPr sz="2100">
                  <a:solidFill>
                    <a:srgbClr val="000000"/>
                  </a:solidFill>
                </a:defRPr>
              </a:lvl1pPr>
            </a:lstStyle>
            <a:p>
              <a:pPr/>
              <a:r>
                <a:t>Wished for a different feature</a:t>
              </a:r>
            </a:p>
          </p:txBody>
        </p:sp>
        <p:sp>
          <p:nvSpPr>
            <p:cNvPr id="2324" name="Research Competitors, Find Differentiators"/>
            <p:cNvSpPr/>
            <p:nvPr/>
          </p:nvSpPr>
          <p:spPr>
            <a:xfrm>
              <a:off x="16091455" y="1756318"/>
              <a:ext cx="6163774" cy="1334398"/>
            </a:xfrm>
            <a:prstGeom prst="rect">
              <a:avLst/>
            </a:prstGeom>
            <a:no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04800" tIns="304800" rIns="304800" bIns="304800" numCol="1" anchor="ctr">
              <a:noAutofit/>
            </a:bodyPr>
            <a:lstStyle>
              <a:lvl1pPr algn="l" defTabSz="825500">
                <a:lnSpc>
                  <a:spcPct val="110000"/>
                </a:lnSpc>
                <a:defRPr sz="2100">
                  <a:solidFill>
                    <a:srgbClr val="000000"/>
                  </a:solidFill>
                </a:defRPr>
              </a:lvl1pPr>
            </a:lstStyle>
            <a:p>
              <a:pPr/>
              <a:r>
                <a:t>Research Competitors, Find Differentiators </a:t>
              </a:r>
            </a:p>
          </p:txBody>
        </p:sp>
        <p:sp>
          <p:nvSpPr>
            <p:cNvPr id="2325" name="Consider Diversity"/>
            <p:cNvSpPr/>
            <p:nvPr/>
          </p:nvSpPr>
          <p:spPr>
            <a:xfrm>
              <a:off x="16091455" y="3388268"/>
              <a:ext cx="6163774" cy="1334398"/>
            </a:xfrm>
            <a:prstGeom prst="rect">
              <a:avLst/>
            </a:prstGeom>
            <a:no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04800" tIns="304800" rIns="304800" bIns="304800" numCol="1" anchor="ctr">
              <a:noAutofit/>
            </a:bodyPr>
            <a:lstStyle>
              <a:lvl1pPr algn="l" defTabSz="825500">
                <a:lnSpc>
                  <a:spcPct val="110000"/>
                </a:lnSpc>
                <a:defRPr sz="2100">
                  <a:solidFill>
                    <a:srgbClr val="000000"/>
                  </a:solidFill>
                </a:defRPr>
              </a:lvl1pPr>
            </a:lstStyle>
            <a:p>
              <a:pPr/>
              <a:r>
                <a:t>Consider Diversity</a:t>
              </a:r>
            </a:p>
          </p:txBody>
        </p:sp>
        <p:sp>
          <p:nvSpPr>
            <p:cNvPr id="2326" name="Observe, Analyze Causes, Prioritize Features"/>
            <p:cNvSpPr/>
            <p:nvPr/>
          </p:nvSpPr>
          <p:spPr>
            <a:xfrm>
              <a:off x="16091455" y="5020218"/>
              <a:ext cx="6163774" cy="1334398"/>
            </a:xfrm>
            <a:prstGeom prst="rect">
              <a:avLst/>
            </a:prstGeom>
            <a:no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04800" tIns="304800" rIns="304800" bIns="304800" numCol="1" anchor="ctr">
              <a:noAutofit/>
            </a:bodyPr>
            <a:lstStyle>
              <a:lvl1pPr algn="l" defTabSz="825500">
                <a:lnSpc>
                  <a:spcPct val="110000"/>
                </a:lnSpc>
                <a:defRPr sz="2100">
                  <a:solidFill>
                    <a:srgbClr val="000000"/>
                  </a:solidFill>
                </a:defRPr>
              </a:lvl1pPr>
            </a:lstStyle>
            <a:p>
              <a:pPr/>
              <a:r>
                <a:t>Observe, Analyze Causes, Prioritize Features</a:t>
              </a:r>
            </a:p>
          </p:txBody>
        </p:sp>
        <p:sp>
          <p:nvSpPr>
            <p:cNvPr id="2327" name="Observe, Analyze Causes, Define Key Functions"/>
            <p:cNvSpPr/>
            <p:nvPr/>
          </p:nvSpPr>
          <p:spPr>
            <a:xfrm>
              <a:off x="16091455" y="6652169"/>
              <a:ext cx="6163774" cy="1334397"/>
            </a:xfrm>
            <a:prstGeom prst="rect">
              <a:avLst/>
            </a:prstGeom>
            <a:no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04800" tIns="304800" rIns="304800" bIns="304800" numCol="1" anchor="ctr">
              <a:noAutofit/>
            </a:bodyPr>
            <a:lstStyle>
              <a:lvl1pPr algn="l" defTabSz="825500">
                <a:lnSpc>
                  <a:spcPct val="110000"/>
                </a:lnSpc>
                <a:defRPr sz="2100">
                  <a:solidFill>
                    <a:srgbClr val="000000"/>
                  </a:solidFill>
                </a:defRPr>
              </a:lvl1pPr>
            </a:lstStyle>
            <a:p>
              <a:pPr/>
              <a:r>
                <a:t>Observe, Analyze Causes, Define Key Functions</a:t>
              </a:r>
            </a:p>
          </p:txBody>
        </p:sp>
        <p:sp>
          <p:nvSpPr>
            <p:cNvPr id="2328" name="If you heard comments like these:"/>
            <p:cNvSpPr txBox="1"/>
            <p:nvPr/>
          </p:nvSpPr>
          <p:spPr>
            <a:xfrm>
              <a:off x="8928100" y="1092225"/>
              <a:ext cx="6628342" cy="4116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825500">
                <a:lnSpc>
                  <a:spcPct val="110000"/>
                </a:lnSpc>
                <a:spcBef>
                  <a:spcPts val="1500"/>
                </a:spcBef>
                <a:defRPr sz="2100">
                  <a:solidFill>
                    <a:srgbClr val="000000"/>
                  </a:solidFill>
                </a:defRPr>
              </a:lvl1pPr>
            </a:lstStyle>
            <a:p>
              <a:pPr/>
              <a:r>
                <a:t>If you heard comments like these:</a:t>
              </a:r>
            </a:p>
          </p:txBody>
        </p:sp>
        <p:sp>
          <p:nvSpPr>
            <p:cNvPr id="2329" name="Revisit these sections in Define"/>
            <p:cNvSpPr txBox="1"/>
            <p:nvPr/>
          </p:nvSpPr>
          <p:spPr>
            <a:xfrm>
              <a:off x="16014700" y="1092225"/>
              <a:ext cx="6628342" cy="4116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825500">
                <a:lnSpc>
                  <a:spcPct val="110000"/>
                </a:lnSpc>
                <a:spcBef>
                  <a:spcPts val="1500"/>
                </a:spcBef>
                <a:defRPr sz="2100">
                  <a:solidFill>
                    <a:srgbClr val="000000"/>
                  </a:solidFill>
                </a:defRPr>
              </a:lvl1pPr>
            </a:lstStyle>
            <a:p>
              <a:pPr/>
              <a:r>
                <a:t>Revisit these sections in Define</a:t>
              </a:r>
            </a:p>
          </p:txBody>
        </p:sp>
        <p:pic>
          <p:nvPicPr>
            <p:cNvPr id="2330" name="Image" descr="Image"/>
            <p:cNvPicPr>
              <a:picLocks noChangeAspect="1"/>
            </p:cNvPicPr>
            <p:nvPr/>
          </p:nvPicPr>
          <p:blipFill>
            <a:blip r:embed="rId2">
              <a:extLst/>
            </a:blip>
            <a:stretch>
              <a:fillRect/>
            </a:stretch>
          </p:blipFill>
          <p:spPr>
            <a:xfrm>
              <a:off x="15316998" y="2169884"/>
              <a:ext cx="612833" cy="507267"/>
            </a:xfrm>
            <a:prstGeom prst="rect">
              <a:avLst/>
            </a:prstGeom>
            <a:ln w="12700" cap="flat">
              <a:noFill/>
              <a:miter lim="400000"/>
            </a:ln>
            <a:effectLst/>
          </p:spPr>
        </p:pic>
        <p:pic>
          <p:nvPicPr>
            <p:cNvPr id="2331" name="Image" descr="Image"/>
            <p:cNvPicPr>
              <a:picLocks noChangeAspect="1"/>
            </p:cNvPicPr>
            <p:nvPr/>
          </p:nvPicPr>
          <p:blipFill>
            <a:blip r:embed="rId2">
              <a:extLst/>
            </a:blip>
            <a:stretch>
              <a:fillRect/>
            </a:stretch>
          </p:blipFill>
          <p:spPr>
            <a:xfrm>
              <a:off x="15316998" y="3806772"/>
              <a:ext cx="612833" cy="507267"/>
            </a:xfrm>
            <a:prstGeom prst="rect">
              <a:avLst/>
            </a:prstGeom>
            <a:ln w="12700" cap="flat">
              <a:noFill/>
              <a:miter lim="400000"/>
            </a:ln>
            <a:effectLst/>
          </p:spPr>
        </p:pic>
        <p:pic>
          <p:nvPicPr>
            <p:cNvPr id="2332" name="Image" descr="Image"/>
            <p:cNvPicPr>
              <a:picLocks noChangeAspect="1"/>
            </p:cNvPicPr>
            <p:nvPr/>
          </p:nvPicPr>
          <p:blipFill>
            <a:blip r:embed="rId2">
              <a:extLst/>
            </a:blip>
            <a:stretch>
              <a:fillRect/>
            </a:stretch>
          </p:blipFill>
          <p:spPr>
            <a:xfrm>
              <a:off x="15316998" y="5443661"/>
              <a:ext cx="612833" cy="507267"/>
            </a:xfrm>
            <a:prstGeom prst="rect">
              <a:avLst/>
            </a:prstGeom>
            <a:ln w="12700" cap="flat">
              <a:noFill/>
              <a:miter lim="400000"/>
            </a:ln>
            <a:effectLst/>
          </p:spPr>
        </p:pic>
        <p:pic>
          <p:nvPicPr>
            <p:cNvPr id="2333" name="Image" descr="Image"/>
            <p:cNvPicPr>
              <a:picLocks noChangeAspect="1"/>
            </p:cNvPicPr>
            <p:nvPr/>
          </p:nvPicPr>
          <p:blipFill>
            <a:blip r:embed="rId2">
              <a:extLst/>
            </a:blip>
            <a:stretch>
              <a:fillRect/>
            </a:stretch>
          </p:blipFill>
          <p:spPr>
            <a:xfrm>
              <a:off x="15316998" y="7080550"/>
              <a:ext cx="612833" cy="507268"/>
            </a:xfrm>
            <a:prstGeom prst="rect">
              <a:avLst/>
            </a:prstGeom>
            <a:ln w="12700" cap="flat">
              <a:noFill/>
              <a:miter lim="400000"/>
            </a:ln>
            <a:effectLst/>
          </p:spPr>
        </p:pic>
        <p:sp>
          <p:nvSpPr>
            <p:cNvPr id="2334"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7" name="Go Back: Prototype…"/>
          <p:cNvSpPr txBox="1"/>
          <p:nvPr>
            <p:ph type="body" idx="21"/>
          </p:nvPr>
        </p:nvSpPr>
        <p:spPr>
          <a:xfrm>
            <a:off x="1266761" y="970751"/>
            <a:ext cx="5149877" cy="1807140"/>
          </a:xfrm>
          <a:prstGeom prst="rect">
            <a:avLst/>
          </a:prstGeom>
        </p:spPr>
        <p:txBody>
          <a:bodyPr/>
          <a:lstStyle/>
          <a:p>
            <a:pPr marL="0" indent="0" defTabSz="457200">
              <a:lnSpc>
                <a:spcPct val="100000"/>
              </a:lnSpc>
              <a:spcBef>
                <a:spcPts val="1200"/>
              </a:spcBef>
              <a:buClrTx/>
              <a:buSzTx/>
              <a:buNone/>
              <a:defRPr b="1" sz="3200">
                <a:solidFill>
                  <a:srgbClr val="FFFFFF"/>
                </a:solidFill>
              </a:defRPr>
            </a:pPr>
            <a:r>
              <a:t>Go Back: Prototype</a:t>
            </a:r>
          </a:p>
          <a:p>
            <a:pPr marL="0" indent="0">
              <a:lnSpc>
                <a:spcPct val="110000"/>
              </a:lnSpc>
              <a:spcBef>
                <a:spcPts val="1200"/>
              </a:spcBef>
              <a:buClrTx/>
              <a:buSzTx/>
              <a:buNone/>
              <a:defRPr sz="2100">
                <a:solidFill>
                  <a:srgbClr val="FFFFFF"/>
                </a:solidFill>
              </a:defRPr>
            </a:pPr>
            <a:r>
              <a:t>If your groupings include the following topics, consider revisiting these part</a:t>
            </a:r>
            <a:br/>
            <a:r>
              <a:t>of Prototype. </a:t>
            </a:r>
          </a:p>
        </p:txBody>
      </p:sp>
      <p:sp>
        <p:nvSpPr>
          <p:cNvPr id="2338" name="Iterate | Go Back: Prototype"/>
          <p:cNvSpPr txBox="1"/>
          <p:nvPr>
            <p:ph type="body" idx="23"/>
          </p:nvPr>
        </p:nvSpPr>
        <p:spPr>
          <a:xfrm>
            <a:off x="1269305" y="12421154"/>
            <a:ext cx="3394381" cy="847601"/>
          </a:xfrm>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Iterate</a:t>
            </a:r>
            <a:r>
              <a:t> | Go Back: Prototype</a:t>
            </a:r>
          </a:p>
        </p:txBody>
      </p:sp>
      <p:sp>
        <p:nvSpPr>
          <p:cNvPr id="2339" name="Slide Number"/>
          <p:cNvSpPr txBox="1"/>
          <p:nvPr>
            <p:ph type="sldNum" sz="quarter" idx="2"/>
          </p:nvPr>
        </p:nvSpPr>
        <p:spPr>
          <a:xfrm>
            <a:off x="23050322" y="12446953"/>
            <a:ext cx="600431" cy="452908"/>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361" name="Group"/>
          <p:cNvGrpSpPr/>
          <p:nvPr/>
        </p:nvGrpSpPr>
        <p:grpSpPr>
          <a:xfrm>
            <a:off x="-1" y="0"/>
            <a:ext cx="24384001" cy="13716001"/>
            <a:chOff x="0" y="0"/>
            <a:chExt cx="24384000" cy="13716000"/>
          </a:xfrm>
        </p:grpSpPr>
        <p:sp>
          <p:nvSpPr>
            <p:cNvPr id="2340" name="If you heard comments like these:"/>
            <p:cNvSpPr txBox="1"/>
            <p:nvPr/>
          </p:nvSpPr>
          <p:spPr>
            <a:xfrm>
              <a:off x="8928100" y="1092225"/>
              <a:ext cx="6628342" cy="4116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825500">
                <a:lnSpc>
                  <a:spcPct val="110000"/>
                </a:lnSpc>
                <a:spcBef>
                  <a:spcPts val="1500"/>
                </a:spcBef>
                <a:defRPr sz="2100">
                  <a:solidFill>
                    <a:srgbClr val="000000"/>
                  </a:solidFill>
                </a:defRPr>
              </a:lvl1pPr>
            </a:lstStyle>
            <a:p>
              <a:pPr/>
              <a:r>
                <a:t>If you heard comments like these:</a:t>
              </a:r>
            </a:p>
          </p:txBody>
        </p:sp>
        <p:sp>
          <p:nvSpPr>
            <p:cNvPr id="2341" name="Revisit these sections in Prototype"/>
            <p:cNvSpPr txBox="1"/>
            <p:nvPr/>
          </p:nvSpPr>
          <p:spPr>
            <a:xfrm>
              <a:off x="16006233" y="1092225"/>
              <a:ext cx="6628342" cy="4116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825500">
                <a:lnSpc>
                  <a:spcPct val="110000"/>
                </a:lnSpc>
                <a:spcBef>
                  <a:spcPts val="1500"/>
                </a:spcBef>
                <a:defRPr sz="2100">
                  <a:solidFill>
                    <a:srgbClr val="000000"/>
                  </a:solidFill>
                </a:defRPr>
              </a:lvl1pPr>
            </a:lstStyle>
            <a:p>
              <a:pPr/>
              <a:r>
                <a:t>Revisit these sections in Prototype</a:t>
              </a:r>
            </a:p>
          </p:txBody>
        </p:sp>
        <p:sp>
          <p:nvSpPr>
            <p:cNvPr id="2342" name="Unable to understand a task"/>
            <p:cNvSpPr/>
            <p:nvPr/>
          </p:nvSpPr>
          <p:spPr>
            <a:xfrm>
              <a:off x="8991600" y="1758763"/>
              <a:ext cx="6159500" cy="1334398"/>
            </a:xfrm>
            <a:prstGeom prst="rect">
              <a:avLst/>
            </a:prstGeom>
            <a:no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04800" tIns="304800" rIns="304800" bIns="304800" numCol="1" anchor="ctr">
              <a:noAutofit/>
            </a:bodyPr>
            <a:lstStyle>
              <a:lvl1pPr algn="l" defTabSz="825500">
                <a:lnSpc>
                  <a:spcPct val="110000"/>
                </a:lnSpc>
                <a:defRPr sz="2100">
                  <a:solidFill>
                    <a:srgbClr val="000000"/>
                  </a:solidFill>
                </a:defRPr>
              </a:lvl1pPr>
            </a:lstStyle>
            <a:p>
              <a:pPr/>
              <a:r>
                <a:t>Unable to understand a task</a:t>
              </a:r>
            </a:p>
          </p:txBody>
        </p:sp>
        <p:sp>
          <p:nvSpPr>
            <p:cNvPr id="2343" name="Unable to read content"/>
            <p:cNvSpPr/>
            <p:nvPr/>
          </p:nvSpPr>
          <p:spPr>
            <a:xfrm>
              <a:off x="8991600" y="3390713"/>
              <a:ext cx="6159500" cy="1334398"/>
            </a:xfrm>
            <a:prstGeom prst="rect">
              <a:avLst/>
            </a:prstGeom>
            <a:no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04800" tIns="304800" rIns="304800" bIns="304800" numCol="1" anchor="ctr">
              <a:noAutofit/>
            </a:bodyPr>
            <a:lstStyle>
              <a:lvl1pPr algn="l" defTabSz="825500">
                <a:lnSpc>
                  <a:spcPct val="110000"/>
                </a:lnSpc>
                <a:defRPr sz="2100">
                  <a:solidFill>
                    <a:srgbClr val="000000"/>
                  </a:solidFill>
                </a:defRPr>
              </a:lvl1pPr>
            </a:lstStyle>
            <a:p>
              <a:pPr/>
              <a:r>
                <a:t>Unable to read content</a:t>
              </a:r>
            </a:p>
          </p:txBody>
        </p:sp>
        <p:sp>
          <p:nvSpPr>
            <p:cNvPr id="2344" name="Unable to complete a task"/>
            <p:cNvSpPr/>
            <p:nvPr/>
          </p:nvSpPr>
          <p:spPr>
            <a:xfrm>
              <a:off x="8991600" y="5022663"/>
              <a:ext cx="6159500" cy="1334398"/>
            </a:xfrm>
            <a:prstGeom prst="rect">
              <a:avLst/>
            </a:prstGeom>
            <a:no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04800" tIns="304800" rIns="304800" bIns="304800" numCol="1" anchor="ctr">
              <a:noAutofit/>
            </a:bodyPr>
            <a:lstStyle>
              <a:lvl1pPr algn="l" defTabSz="825500">
                <a:lnSpc>
                  <a:spcPct val="110000"/>
                </a:lnSpc>
                <a:defRPr sz="2100">
                  <a:solidFill>
                    <a:srgbClr val="000000"/>
                  </a:solidFill>
                </a:defRPr>
              </a:lvl1pPr>
            </a:lstStyle>
            <a:p>
              <a:pPr/>
              <a:r>
                <a:t>Unable to complete a task</a:t>
              </a:r>
            </a:p>
          </p:txBody>
        </p:sp>
        <p:sp>
          <p:nvSpPr>
            <p:cNvPr id="2345" name="A feature not being recognized"/>
            <p:cNvSpPr/>
            <p:nvPr/>
          </p:nvSpPr>
          <p:spPr>
            <a:xfrm>
              <a:off x="8991600" y="6654613"/>
              <a:ext cx="6159500" cy="1334398"/>
            </a:xfrm>
            <a:prstGeom prst="rect">
              <a:avLst/>
            </a:prstGeom>
            <a:no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04800" tIns="304800" rIns="304800" bIns="304800" numCol="1" anchor="ctr">
              <a:noAutofit/>
            </a:bodyPr>
            <a:lstStyle>
              <a:lvl1pPr algn="l" defTabSz="825500">
                <a:lnSpc>
                  <a:spcPct val="110000"/>
                </a:lnSpc>
                <a:defRPr sz="2100">
                  <a:solidFill>
                    <a:srgbClr val="000000"/>
                  </a:solidFill>
                </a:defRPr>
              </a:lvl1pPr>
            </a:lstStyle>
            <a:p>
              <a:pPr/>
              <a:r>
                <a:t>A feature not being recognized</a:t>
              </a:r>
            </a:p>
          </p:txBody>
        </p:sp>
        <p:sp>
          <p:nvSpPr>
            <p:cNvPr id="2346" name="Outline Screens, Group Screens, Link Screens"/>
            <p:cNvSpPr/>
            <p:nvPr/>
          </p:nvSpPr>
          <p:spPr>
            <a:xfrm>
              <a:off x="16096022" y="1758763"/>
              <a:ext cx="6159501" cy="1334398"/>
            </a:xfrm>
            <a:prstGeom prst="rect">
              <a:avLst/>
            </a:prstGeom>
            <a:no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04800" tIns="304800" rIns="304800" bIns="304800" numCol="1" anchor="ctr">
              <a:noAutofit/>
            </a:bodyPr>
            <a:lstStyle>
              <a:lvl1pPr algn="l" defTabSz="825500">
                <a:lnSpc>
                  <a:spcPct val="110000"/>
                </a:lnSpc>
                <a:defRPr sz="2100">
                  <a:solidFill>
                    <a:srgbClr val="000000"/>
                  </a:solidFill>
                </a:defRPr>
              </a:lvl1pPr>
            </a:lstStyle>
            <a:p>
              <a:pPr/>
              <a:r>
                <a:t>Outline Screens, Group Screens, Link Screens</a:t>
              </a:r>
            </a:p>
          </p:txBody>
        </p:sp>
        <p:sp>
          <p:nvSpPr>
            <p:cNvPr id="2347" name="Style, Judge Weight and Balance"/>
            <p:cNvSpPr/>
            <p:nvPr/>
          </p:nvSpPr>
          <p:spPr>
            <a:xfrm>
              <a:off x="16096022" y="3390713"/>
              <a:ext cx="6159501" cy="1334398"/>
            </a:xfrm>
            <a:prstGeom prst="rect">
              <a:avLst/>
            </a:prstGeom>
            <a:no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04800" tIns="304800" rIns="304800" bIns="304800" numCol="1" anchor="ctr">
              <a:noAutofit/>
            </a:bodyPr>
            <a:lstStyle>
              <a:lvl1pPr algn="l" defTabSz="825500">
                <a:lnSpc>
                  <a:spcPct val="110000"/>
                </a:lnSpc>
                <a:defRPr sz="2100">
                  <a:solidFill>
                    <a:srgbClr val="000000"/>
                  </a:solidFill>
                </a:defRPr>
              </a:lvl1pPr>
            </a:lstStyle>
            <a:p>
              <a:pPr/>
              <a:r>
                <a:t>Style, Judge Weight and Balance</a:t>
              </a:r>
            </a:p>
          </p:txBody>
        </p:sp>
        <p:sp>
          <p:nvSpPr>
            <p:cNvPr id="2348" name="Add Navigation, Create Modals, Add Interface Elements"/>
            <p:cNvSpPr/>
            <p:nvPr/>
          </p:nvSpPr>
          <p:spPr>
            <a:xfrm>
              <a:off x="16096022" y="5022663"/>
              <a:ext cx="6159501" cy="1334398"/>
            </a:xfrm>
            <a:prstGeom prst="rect">
              <a:avLst/>
            </a:prstGeom>
            <a:no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04800" tIns="304800" rIns="304800" bIns="304800" numCol="1" anchor="ctr">
              <a:noAutofit/>
            </a:bodyPr>
            <a:lstStyle>
              <a:lvl1pPr algn="l" defTabSz="825500">
                <a:lnSpc>
                  <a:spcPct val="110000"/>
                </a:lnSpc>
                <a:defRPr sz="2100">
                  <a:solidFill>
                    <a:srgbClr val="000000"/>
                  </a:solidFill>
                </a:defRPr>
              </a:lvl1pPr>
            </a:lstStyle>
            <a:p>
              <a:pPr/>
              <a:r>
                <a:t>Add Navigation, Create Modals, Add Interface Elements</a:t>
              </a:r>
            </a:p>
          </p:txBody>
        </p:sp>
        <p:sp>
          <p:nvSpPr>
            <p:cNvPr id="2349" name="Add Interface Elements"/>
            <p:cNvSpPr/>
            <p:nvPr/>
          </p:nvSpPr>
          <p:spPr>
            <a:xfrm>
              <a:off x="16096022" y="6654613"/>
              <a:ext cx="6159501" cy="1334398"/>
            </a:xfrm>
            <a:prstGeom prst="rect">
              <a:avLst/>
            </a:prstGeom>
            <a:no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04800" tIns="304800" rIns="304800" bIns="304800" numCol="1" anchor="ctr">
              <a:noAutofit/>
            </a:bodyPr>
            <a:lstStyle>
              <a:lvl1pPr algn="l" defTabSz="825500">
                <a:lnSpc>
                  <a:spcPct val="110000"/>
                </a:lnSpc>
                <a:defRPr sz="2100">
                  <a:solidFill>
                    <a:srgbClr val="000000"/>
                  </a:solidFill>
                </a:defRPr>
              </a:lvl1pPr>
            </a:lstStyle>
            <a:p>
              <a:pPr/>
              <a:r>
                <a:t>Add Interface Elements</a:t>
              </a:r>
            </a:p>
          </p:txBody>
        </p:sp>
        <p:sp>
          <p:nvSpPr>
            <p:cNvPr id="2350" name="Disconnect of what the app icon means"/>
            <p:cNvSpPr/>
            <p:nvPr/>
          </p:nvSpPr>
          <p:spPr>
            <a:xfrm>
              <a:off x="8991600" y="8290796"/>
              <a:ext cx="6159500" cy="1334398"/>
            </a:xfrm>
            <a:prstGeom prst="rect">
              <a:avLst/>
            </a:prstGeom>
            <a:no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04800" tIns="304800" rIns="304800" bIns="304800" numCol="1" anchor="ctr">
              <a:noAutofit/>
            </a:bodyPr>
            <a:lstStyle>
              <a:lvl1pPr algn="l" defTabSz="825500">
                <a:lnSpc>
                  <a:spcPct val="110000"/>
                </a:lnSpc>
                <a:defRPr sz="2100">
                  <a:solidFill>
                    <a:srgbClr val="000000"/>
                  </a:solidFill>
                </a:defRPr>
              </a:lvl1pPr>
            </a:lstStyle>
            <a:p>
              <a:pPr/>
              <a:r>
                <a:t>Disconnect of what the app icon means</a:t>
              </a:r>
            </a:p>
          </p:txBody>
        </p:sp>
        <p:sp>
          <p:nvSpPr>
            <p:cNvPr id="2351" name="Didn’t understand categories"/>
            <p:cNvSpPr/>
            <p:nvPr/>
          </p:nvSpPr>
          <p:spPr>
            <a:xfrm>
              <a:off x="8991600" y="9922746"/>
              <a:ext cx="6159500" cy="1334398"/>
            </a:xfrm>
            <a:prstGeom prst="rect">
              <a:avLst/>
            </a:prstGeom>
            <a:no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04800" tIns="304800" rIns="304800" bIns="304800" numCol="1" anchor="ctr">
              <a:noAutofit/>
            </a:bodyPr>
            <a:lstStyle>
              <a:lvl1pPr algn="l" defTabSz="825500">
                <a:lnSpc>
                  <a:spcPct val="110000"/>
                </a:lnSpc>
                <a:defRPr sz="2100">
                  <a:solidFill>
                    <a:srgbClr val="000000"/>
                  </a:solidFill>
                </a:defRPr>
              </a:lvl1pPr>
            </a:lstStyle>
            <a:p>
              <a:pPr/>
              <a:r>
                <a:t>Didn’t understand categories</a:t>
              </a:r>
            </a:p>
          </p:txBody>
        </p:sp>
        <p:sp>
          <p:nvSpPr>
            <p:cNvPr id="2352" name="Design Icon"/>
            <p:cNvSpPr/>
            <p:nvPr/>
          </p:nvSpPr>
          <p:spPr>
            <a:xfrm>
              <a:off x="16096022" y="8290797"/>
              <a:ext cx="6159501" cy="1334397"/>
            </a:xfrm>
            <a:prstGeom prst="rect">
              <a:avLst/>
            </a:prstGeom>
            <a:no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04800" tIns="304800" rIns="304800" bIns="304800" numCol="1" anchor="ctr">
              <a:noAutofit/>
            </a:bodyPr>
            <a:lstStyle>
              <a:lvl1pPr algn="l" defTabSz="825500">
                <a:lnSpc>
                  <a:spcPct val="110000"/>
                </a:lnSpc>
                <a:defRPr sz="2100">
                  <a:solidFill>
                    <a:srgbClr val="000000"/>
                  </a:solidFill>
                </a:defRPr>
              </a:lvl1pPr>
            </a:lstStyle>
            <a:p>
              <a:pPr/>
              <a:r>
                <a:t>Design Icon</a:t>
              </a:r>
            </a:p>
          </p:txBody>
        </p:sp>
        <p:sp>
          <p:nvSpPr>
            <p:cNvPr id="2353" name="Outline Screens, Group Screens, Link Screens"/>
            <p:cNvSpPr/>
            <p:nvPr/>
          </p:nvSpPr>
          <p:spPr>
            <a:xfrm>
              <a:off x="16096022" y="9922747"/>
              <a:ext cx="6159501" cy="1334397"/>
            </a:xfrm>
            <a:prstGeom prst="rect">
              <a:avLst/>
            </a:prstGeom>
            <a:no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04800" tIns="304800" rIns="304800" bIns="304800" numCol="1" anchor="ctr">
              <a:noAutofit/>
            </a:bodyPr>
            <a:lstStyle>
              <a:lvl1pPr algn="l" defTabSz="825500">
                <a:lnSpc>
                  <a:spcPct val="110000"/>
                </a:lnSpc>
                <a:defRPr sz="2100">
                  <a:solidFill>
                    <a:srgbClr val="000000"/>
                  </a:solidFill>
                </a:defRPr>
              </a:lvl1pPr>
            </a:lstStyle>
            <a:p>
              <a:pPr/>
              <a:r>
                <a:t>Outline Screens, Group Screens, Link Screens</a:t>
              </a:r>
            </a:p>
          </p:txBody>
        </p:sp>
        <p:pic>
          <p:nvPicPr>
            <p:cNvPr id="2354" name="Image" descr="Image"/>
            <p:cNvPicPr>
              <a:picLocks noChangeAspect="1"/>
            </p:cNvPicPr>
            <p:nvPr/>
          </p:nvPicPr>
          <p:blipFill>
            <a:blip r:embed="rId2">
              <a:extLst/>
            </a:blip>
            <a:stretch>
              <a:fillRect/>
            </a:stretch>
          </p:blipFill>
          <p:spPr>
            <a:xfrm>
              <a:off x="15316998" y="2172329"/>
              <a:ext cx="612833" cy="507267"/>
            </a:xfrm>
            <a:prstGeom prst="rect">
              <a:avLst/>
            </a:prstGeom>
            <a:ln w="12700" cap="flat">
              <a:noFill/>
              <a:miter lim="400000"/>
            </a:ln>
            <a:effectLst/>
          </p:spPr>
        </p:pic>
        <p:pic>
          <p:nvPicPr>
            <p:cNvPr id="2355" name="Image" descr="Image"/>
            <p:cNvPicPr>
              <a:picLocks noChangeAspect="1"/>
            </p:cNvPicPr>
            <p:nvPr/>
          </p:nvPicPr>
          <p:blipFill>
            <a:blip r:embed="rId2">
              <a:extLst/>
            </a:blip>
            <a:stretch>
              <a:fillRect/>
            </a:stretch>
          </p:blipFill>
          <p:spPr>
            <a:xfrm>
              <a:off x="15316998" y="3809217"/>
              <a:ext cx="612833" cy="507267"/>
            </a:xfrm>
            <a:prstGeom prst="rect">
              <a:avLst/>
            </a:prstGeom>
            <a:ln w="12700" cap="flat">
              <a:noFill/>
              <a:miter lim="400000"/>
            </a:ln>
            <a:effectLst/>
          </p:spPr>
        </p:pic>
        <p:pic>
          <p:nvPicPr>
            <p:cNvPr id="2356" name="Image" descr="Image"/>
            <p:cNvPicPr>
              <a:picLocks noChangeAspect="1"/>
            </p:cNvPicPr>
            <p:nvPr/>
          </p:nvPicPr>
          <p:blipFill>
            <a:blip r:embed="rId2">
              <a:extLst/>
            </a:blip>
            <a:stretch>
              <a:fillRect/>
            </a:stretch>
          </p:blipFill>
          <p:spPr>
            <a:xfrm>
              <a:off x="15316998" y="5446106"/>
              <a:ext cx="612833" cy="507267"/>
            </a:xfrm>
            <a:prstGeom prst="rect">
              <a:avLst/>
            </a:prstGeom>
            <a:ln w="12700" cap="flat">
              <a:noFill/>
              <a:miter lim="400000"/>
            </a:ln>
            <a:effectLst/>
          </p:spPr>
        </p:pic>
        <p:pic>
          <p:nvPicPr>
            <p:cNvPr id="2357" name="Image" descr="Image"/>
            <p:cNvPicPr>
              <a:picLocks noChangeAspect="1"/>
            </p:cNvPicPr>
            <p:nvPr/>
          </p:nvPicPr>
          <p:blipFill>
            <a:blip r:embed="rId2">
              <a:extLst/>
            </a:blip>
            <a:stretch>
              <a:fillRect/>
            </a:stretch>
          </p:blipFill>
          <p:spPr>
            <a:xfrm>
              <a:off x="15316998" y="7082995"/>
              <a:ext cx="612833" cy="507267"/>
            </a:xfrm>
            <a:prstGeom prst="rect">
              <a:avLst/>
            </a:prstGeom>
            <a:ln w="12700" cap="flat">
              <a:noFill/>
              <a:miter lim="400000"/>
            </a:ln>
            <a:effectLst/>
          </p:spPr>
        </p:pic>
        <p:pic>
          <p:nvPicPr>
            <p:cNvPr id="2358" name="Image" descr="Image"/>
            <p:cNvPicPr>
              <a:picLocks noChangeAspect="1"/>
            </p:cNvPicPr>
            <p:nvPr/>
          </p:nvPicPr>
          <p:blipFill>
            <a:blip r:embed="rId2">
              <a:extLst/>
            </a:blip>
            <a:stretch>
              <a:fillRect/>
            </a:stretch>
          </p:blipFill>
          <p:spPr>
            <a:xfrm>
              <a:off x="15316998" y="8714240"/>
              <a:ext cx="612833" cy="507267"/>
            </a:xfrm>
            <a:prstGeom prst="rect">
              <a:avLst/>
            </a:prstGeom>
            <a:ln w="12700" cap="flat">
              <a:noFill/>
              <a:miter lim="400000"/>
            </a:ln>
            <a:effectLst/>
          </p:spPr>
        </p:pic>
        <p:pic>
          <p:nvPicPr>
            <p:cNvPr id="2359" name="Image" descr="Image"/>
            <p:cNvPicPr>
              <a:picLocks noChangeAspect="1"/>
            </p:cNvPicPr>
            <p:nvPr/>
          </p:nvPicPr>
          <p:blipFill>
            <a:blip r:embed="rId2">
              <a:extLst/>
            </a:blip>
            <a:stretch>
              <a:fillRect/>
            </a:stretch>
          </p:blipFill>
          <p:spPr>
            <a:xfrm>
              <a:off x="15316998" y="10351128"/>
              <a:ext cx="612833" cy="507267"/>
            </a:xfrm>
            <a:prstGeom prst="rect">
              <a:avLst/>
            </a:prstGeom>
            <a:ln w="12700" cap="flat">
              <a:noFill/>
              <a:miter lim="400000"/>
            </a:ln>
            <a:effectLst/>
          </p:spPr>
        </p:pic>
        <p:sp>
          <p:nvSpPr>
            <p:cNvPr id="2360"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3" name="Go Back: Test…"/>
          <p:cNvSpPr txBox="1"/>
          <p:nvPr>
            <p:ph type="body" idx="21"/>
          </p:nvPr>
        </p:nvSpPr>
        <p:spPr>
          <a:xfrm>
            <a:off x="1266761" y="970751"/>
            <a:ext cx="4694812" cy="1807140"/>
          </a:xfrm>
          <a:prstGeom prst="rect">
            <a:avLst/>
          </a:prstGeom>
        </p:spPr>
        <p:txBody>
          <a:bodyPr/>
          <a:lstStyle/>
          <a:p>
            <a:pPr marL="0" indent="0" defTabSz="457200">
              <a:lnSpc>
                <a:spcPct val="100000"/>
              </a:lnSpc>
              <a:spcBef>
                <a:spcPts val="1200"/>
              </a:spcBef>
              <a:buClrTx/>
              <a:buSzTx/>
              <a:buNone/>
              <a:defRPr b="1" sz="3200">
                <a:solidFill>
                  <a:srgbClr val="FFFFFF"/>
                </a:solidFill>
              </a:defRPr>
            </a:pPr>
            <a:r>
              <a:t>Go Back: Test</a:t>
            </a:r>
          </a:p>
          <a:p>
            <a:pPr marL="0" indent="0">
              <a:lnSpc>
                <a:spcPct val="110000"/>
              </a:lnSpc>
              <a:spcBef>
                <a:spcPts val="1200"/>
              </a:spcBef>
              <a:buClrTx/>
              <a:buSzTx/>
              <a:buNone/>
              <a:defRPr sz="2100">
                <a:solidFill>
                  <a:srgbClr val="FFFFFF"/>
                </a:solidFill>
              </a:defRPr>
            </a:pPr>
            <a:r>
              <a:t>If your groupings include the following topics, consider revisiting these parts of Test.</a:t>
            </a:r>
          </a:p>
        </p:txBody>
      </p:sp>
      <p:sp>
        <p:nvSpPr>
          <p:cNvPr id="2364" name="Iterate | Go Back: Test"/>
          <p:cNvSpPr txBox="1"/>
          <p:nvPr>
            <p:ph type="body" idx="23"/>
          </p:nvPr>
        </p:nvSpPr>
        <p:spPr>
          <a:xfrm>
            <a:off x="1269305" y="12421154"/>
            <a:ext cx="2739366" cy="465340"/>
          </a:xfrm>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Iterate</a:t>
            </a:r>
            <a:r>
              <a:t> | Go Back: Test</a:t>
            </a:r>
          </a:p>
        </p:txBody>
      </p:sp>
      <p:sp>
        <p:nvSpPr>
          <p:cNvPr id="2365" name="Slide Number"/>
          <p:cNvSpPr txBox="1"/>
          <p:nvPr>
            <p:ph type="sldNum" sz="quarter" idx="2"/>
          </p:nvPr>
        </p:nvSpPr>
        <p:spPr>
          <a:xfrm>
            <a:off x="23050322" y="12446953"/>
            <a:ext cx="600431" cy="452908"/>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378" name="Group"/>
          <p:cNvGrpSpPr/>
          <p:nvPr/>
        </p:nvGrpSpPr>
        <p:grpSpPr>
          <a:xfrm>
            <a:off x="-1" y="0"/>
            <a:ext cx="24384001" cy="13716001"/>
            <a:chOff x="0" y="0"/>
            <a:chExt cx="24384000" cy="13716000"/>
          </a:xfrm>
        </p:grpSpPr>
        <p:sp>
          <p:nvSpPr>
            <p:cNvPr id="2366" name="If you heard comments like these:"/>
            <p:cNvSpPr txBox="1"/>
            <p:nvPr/>
          </p:nvSpPr>
          <p:spPr>
            <a:xfrm>
              <a:off x="8928100" y="1092225"/>
              <a:ext cx="6628342" cy="4116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825500">
                <a:lnSpc>
                  <a:spcPct val="110000"/>
                </a:lnSpc>
                <a:spcBef>
                  <a:spcPts val="1500"/>
                </a:spcBef>
                <a:defRPr sz="2100">
                  <a:solidFill>
                    <a:srgbClr val="000000"/>
                  </a:solidFill>
                </a:defRPr>
              </a:lvl1pPr>
            </a:lstStyle>
            <a:p>
              <a:pPr/>
              <a:r>
                <a:t>If you heard comments like these:</a:t>
              </a:r>
            </a:p>
          </p:txBody>
        </p:sp>
        <p:sp>
          <p:nvSpPr>
            <p:cNvPr id="2367" name="Revisit these sections in Test"/>
            <p:cNvSpPr txBox="1"/>
            <p:nvPr/>
          </p:nvSpPr>
          <p:spPr>
            <a:xfrm>
              <a:off x="16014700" y="1092225"/>
              <a:ext cx="6628342" cy="4116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825500">
                <a:lnSpc>
                  <a:spcPct val="110000"/>
                </a:lnSpc>
                <a:spcBef>
                  <a:spcPts val="1500"/>
                </a:spcBef>
                <a:defRPr sz="2100">
                  <a:solidFill>
                    <a:srgbClr val="000000"/>
                  </a:solidFill>
                </a:defRPr>
              </a:lvl1pPr>
            </a:lstStyle>
            <a:p>
              <a:pPr/>
              <a:r>
                <a:t>Revisit these sections in Test</a:t>
              </a:r>
            </a:p>
          </p:txBody>
        </p:sp>
        <p:sp>
          <p:nvSpPr>
            <p:cNvPr id="2368" name="Confused as to what you want them to do"/>
            <p:cNvSpPr/>
            <p:nvPr/>
          </p:nvSpPr>
          <p:spPr>
            <a:xfrm>
              <a:off x="8991600" y="1758763"/>
              <a:ext cx="6159500" cy="1334398"/>
            </a:xfrm>
            <a:prstGeom prst="rect">
              <a:avLst/>
            </a:prstGeom>
            <a:no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04800" tIns="304800" rIns="304800" bIns="304800" numCol="1" anchor="ctr">
              <a:noAutofit/>
            </a:bodyPr>
            <a:lstStyle>
              <a:lvl1pPr algn="l" defTabSz="825500">
                <a:lnSpc>
                  <a:spcPct val="110000"/>
                </a:lnSpc>
                <a:defRPr sz="2100">
                  <a:solidFill>
                    <a:srgbClr val="000000"/>
                  </a:solidFill>
                </a:defRPr>
              </a:lvl1pPr>
            </a:lstStyle>
            <a:p>
              <a:pPr/>
              <a:r>
                <a:t>Confused as to what you want them to do</a:t>
              </a:r>
            </a:p>
          </p:txBody>
        </p:sp>
        <p:sp>
          <p:nvSpPr>
            <p:cNvPr id="2369" name="I know that because you called it this"/>
            <p:cNvSpPr/>
            <p:nvPr/>
          </p:nvSpPr>
          <p:spPr>
            <a:xfrm>
              <a:off x="8991600" y="3390713"/>
              <a:ext cx="6159500" cy="1334397"/>
            </a:xfrm>
            <a:prstGeom prst="rect">
              <a:avLst/>
            </a:prstGeom>
            <a:no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04800" tIns="304800" rIns="304800" bIns="304800" numCol="1" anchor="ctr">
              <a:noAutofit/>
            </a:bodyPr>
            <a:lstStyle>
              <a:lvl1pPr algn="l" defTabSz="825500">
                <a:lnSpc>
                  <a:spcPct val="110000"/>
                </a:lnSpc>
                <a:defRPr sz="2100">
                  <a:solidFill>
                    <a:srgbClr val="000000"/>
                  </a:solidFill>
                </a:defRPr>
              </a:lvl1pPr>
            </a:lstStyle>
            <a:p>
              <a:pPr/>
              <a:r>
                <a:t>I know that because you called it this</a:t>
              </a:r>
            </a:p>
          </p:txBody>
        </p:sp>
        <p:sp>
          <p:nvSpPr>
            <p:cNvPr id="2370" name="Script didn’t match thought process"/>
            <p:cNvSpPr/>
            <p:nvPr/>
          </p:nvSpPr>
          <p:spPr>
            <a:xfrm>
              <a:off x="8991600" y="5022663"/>
              <a:ext cx="6159500" cy="1334398"/>
            </a:xfrm>
            <a:prstGeom prst="rect">
              <a:avLst/>
            </a:prstGeom>
            <a:no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04800" tIns="304800" rIns="304800" bIns="304800" numCol="1" anchor="ctr">
              <a:noAutofit/>
            </a:bodyPr>
            <a:lstStyle>
              <a:lvl1pPr algn="l" defTabSz="825500">
                <a:lnSpc>
                  <a:spcPct val="110000"/>
                </a:lnSpc>
                <a:defRPr sz="2100">
                  <a:solidFill>
                    <a:srgbClr val="000000"/>
                  </a:solidFill>
                </a:defRPr>
              </a:lvl1pPr>
            </a:lstStyle>
            <a:p>
              <a:pPr/>
              <a:r>
                <a:t>Script didn’t match thought process</a:t>
              </a:r>
            </a:p>
          </p:txBody>
        </p:sp>
        <p:sp>
          <p:nvSpPr>
            <p:cNvPr id="2371" name="Define Tests, Outline Scripts, Write Scripts"/>
            <p:cNvSpPr/>
            <p:nvPr/>
          </p:nvSpPr>
          <p:spPr>
            <a:xfrm>
              <a:off x="16087566" y="1758763"/>
              <a:ext cx="6159501" cy="1334398"/>
            </a:xfrm>
            <a:prstGeom prst="rect">
              <a:avLst/>
            </a:prstGeom>
            <a:no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04800" tIns="304800" rIns="304800" bIns="304800" numCol="1" anchor="ctr">
              <a:noAutofit/>
            </a:bodyPr>
            <a:lstStyle>
              <a:lvl1pPr algn="l" defTabSz="825500">
                <a:lnSpc>
                  <a:spcPct val="110000"/>
                </a:lnSpc>
                <a:defRPr sz="2100">
                  <a:solidFill>
                    <a:srgbClr val="000000"/>
                  </a:solidFill>
                </a:defRPr>
              </a:lvl1pPr>
            </a:lstStyle>
            <a:p>
              <a:pPr/>
              <a:r>
                <a:t>Define Tests, Outline Scripts, Write Scripts</a:t>
              </a:r>
            </a:p>
          </p:txBody>
        </p:sp>
        <p:sp>
          <p:nvSpPr>
            <p:cNvPr id="2372" name="Anticipate Errors"/>
            <p:cNvSpPr/>
            <p:nvPr/>
          </p:nvSpPr>
          <p:spPr>
            <a:xfrm>
              <a:off x="16087566" y="3390713"/>
              <a:ext cx="6159501" cy="1334398"/>
            </a:xfrm>
            <a:prstGeom prst="rect">
              <a:avLst/>
            </a:prstGeom>
            <a:no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04800" tIns="304800" rIns="304800" bIns="304800" numCol="1" anchor="ctr">
              <a:noAutofit/>
            </a:bodyPr>
            <a:lstStyle>
              <a:lvl1pPr algn="l" defTabSz="825500">
                <a:lnSpc>
                  <a:spcPct val="110000"/>
                </a:lnSpc>
                <a:defRPr sz="2100">
                  <a:solidFill>
                    <a:srgbClr val="000000"/>
                  </a:solidFill>
                </a:defRPr>
              </a:lvl1pPr>
            </a:lstStyle>
            <a:p>
              <a:pPr/>
              <a:r>
                <a:t>Anticipate Errors</a:t>
              </a:r>
            </a:p>
          </p:txBody>
        </p:sp>
        <p:sp>
          <p:nvSpPr>
            <p:cNvPr id="2373" name="Define Tests, Outline Scripts, Create User Journeys"/>
            <p:cNvSpPr/>
            <p:nvPr/>
          </p:nvSpPr>
          <p:spPr>
            <a:xfrm>
              <a:off x="16087566" y="5022663"/>
              <a:ext cx="6159501" cy="1334398"/>
            </a:xfrm>
            <a:prstGeom prst="rect">
              <a:avLst/>
            </a:prstGeom>
            <a:no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04800" tIns="304800" rIns="304800" bIns="304800" numCol="1" anchor="ctr">
              <a:noAutofit/>
            </a:bodyPr>
            <a:lstStyle>
              <a:lvl1pPr algn="l" defTabSz="825500">
                <a:lnSpc>
                  <a:spcPct val="110000"/>
                </a:lnSpc>
                <a:defRPr sz="2100">
                  <a:solidFill>
                    <a:srgbClr val="000000"/>
                  </a:solidFill>
                </a:defRPr>
              </a:lvl1pPr>
            </a:lstStyle>
            <a:p>
              <a:pPr/>
              <a:r>
                <a:t>Define Tests, Outline Scripts, Create User Journeys</a:t>
              </a:r>
            </a:p>
          </p:txBody>
        </p:sp>
        <p:pic>
          <p:nvPicPr>
            <p:cNvPr id="2374" name="Image" descr="Image"/>
            <p:cNvPicPr>
              <a:picLocks noChangeAspect="1"/>
            </p:cNvPicPr>
            <p:nvPr/>
          </p:nvPicPr>
          <p:blipFill>
            <a:blip r:embed="rId2">
              <a:extLst/>
            </a:blip>
            <a:stretch>
              <a:fillRect/>
            </a:stretch>
          </p:blipFill>
          <p:spPr>
            <a:xfrm>
              <a:off x="15316998" y="2167389"/>
              <a:ext cx="612833" cy="507267"/>
            </a:xfrm>
            <a:prstGeom prst="rect">
              <a:avLst/>
            </a:prstGeom>
            <a:ln w="12700" cap="flat">
              <a:noFill/>
              <a:miter lim="400000"/>
            </a:ln>
            <a:effectLst/>
          </p:spPr>
        </p:pic>
        <p:pic>
          <p:nvPicPr>
            <p:cNvPr id="2375" name="Image" descr="Image"/>
            <p:cNvPicPr>
              <a:picLocks noChangeAspect="1"/>
            </p:cNvPicPr>
            <p:nvPr/>
          </p:nvPicPr>
          <p:blipFill>
            <a:blip r:embed="rId2">
              <a:extLst/>
            </a:blip>
            <a:stretch>
              <a:fillRect/>
            </a:stretch>
          </p:blipFill>
          <p:spPr>
            <a:xfrm>
              <a:off x="15316998" y="3804278"/>
              <a:ext cx="612833" cy="507267"/>
            </a:xfrm>
            <a:prstGeom prst="rect">
              <a:avLst/>
            </a:prstGeom>
            <a:ln w="12700" cap="flat">
              <a:noFill/>
              <a:miter lim="400000"/>
            </a:ln>
            <a:effectLst/>
          </p:spPr>
        </p:pic>
        <p:pic>
          <p:nvPicPr>
            <p:cNvPr id="2376" name="Image" descr="Image"/>
            <p:cNvPicPr>
              <a:picLocks noChangeAspect="1"/>
            </p:cNvPicPr>
            <p:nvPr/>
          </p:nvPicPr>
          <p:blipFill>
            <a:blip r:embed="rId2">
              <a:extLst/>
            </a:blip>
            <a:stretch>
              <a:fillRect/>
            </a:stretch>
          </p:blipFill>
          <p:spPr>
            <a:xfrm>
              <a:off x="15316998" y="5441167"/>
              <a:ext cx="612833" cy="507267"/>
            </a:xfrm>
            <a:prstGeom prst="rect">
              <a:avLst/>
            </a:prstGeom>
            <a:ln w="12700" cap="flat">
              <a:noFill/>
              <a:miter lim="400000"/>
            </a:ln>
            <a:effectLst/>
          </p:spPr>
        </p:pic>
        <p:sp>
          <p:nvSpPr>
            <p:cNvPr id="2377"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386" name="Group"/>
          <p:cNvGrpSpPr/>
          <p:nvPr/>
        </p:nvGrpSpPr>
        <p:grpSpPr>
          <a:xfrm>
            <a:off x="-8467" y="-8467"/>
            <a:ext cx="24400935" cy="13732935"/>
            <a:chOff x="0" y="0"/>
            <a:chExt cx="24400933" cy="13732933"/>
          </a:xfrm>
        </p:grpSpPr>
        <p:sp>
          <p:nvSpPr>
            <p:cNvPr id="2380" name="Learn to Code with Apple.…"/>
            <p:cNvSpPr txBox="1"/>
            <p:nvPr/>
          </p:nvSpPr>
          <p:spPr>
            <a:xfrm>
              <a:off x="1278466" y="1279777"/>
              <a:ext cx="20480599" cy="23172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t">
              <a:spAutoFit/>
            </a:bodyPr>
            <a:lstStyle/>
            <a:p>
              <a:pPr algn="l">
                <a:lnSpc>
                  <a:spcPct val="120000"/>
                </a:lnSpc>
                <a:defRPr b="1" spc="-104" sz="5200">
                  <a:solidFill>
                    <a:srgbClr val="000000"/>
                  </a:solidFill>
                </a:defRPr>
              </a:pPr>
              <a:r>
                <a:t>Learn to Code with Apple.</a:t>
              </a:r>
            </a:p>
            <a:p>
              <a:pPr algn="l" defTabSz="825500">
                <a:lnSpc>
                  <a:spcPts val="3200"/>
                </a:lnSpc>
                <a:spcBef>
                  <a:spcPts val="1700"/>
                </a:spcBef>
                <a:defRPr sz="2400">
                  <a:solidFill>
                    <a:srgbClr val="000000"/>
                  </a:solidFill>
                </a:defRPr>
              </a:pPr>
              <a:r>
                <a:t>You don’t need prior experience to dive right into creating apps for Apple platforms. Apple’s app development curriculum makes it easy for anyone</a:t>
              </a:r>
              <a:br/>
              <a:r>
                <a:t>to code in Swift just like the pros — whether it’s for a semester in school, for professional certification, or to advance your skills. Learn more at </a:t>
              </a:r>
              <a:r>
                <a:rPr>
                  <a:solidFill>
                    <a:srgbClr val="0070C9"/>
                  </a:solidFill>
                  <a:hlinkClick r:id="rId2" invalidUrl="" action="" tgtFrame="" tooltip="" history="1" highlightClick="0" endSnd="0"/>
                </a:rPr>
                <a:t>developer.apple.com/learn/curriculum</a:t>
              </a:r>
              <a:r>
                <a:t>.</a:t>
              </a:r>
            </a:p>
          </p:txBody>
        </p:sp>
        <p:sp>
          <p:nvSpPr>
            <p:cNvPr id="2381" name="App Showcase Guide…"/>
            <p:cNvSpPr txBox="1"/>
            <p:nvPr/>
          </p:nvSpPr>
          <p:spPr>
            <a:xfrm>
              <a:off x="1311719" y="9325382"/>
              <a:ext cx="8867549" cy="27021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lgn="l" defTabSz="825500">
                <a:lnSpc>
                  <a:spcPct val="110000"/>
                </a:lnSpc>
                <a:defRPr b="1" sz="3200">
                  <a:solidFill>
                    <a:srgbClr val="000000"/>
                  </a:solidFill>
                </a:defRPr>
              </a:pPr>
              <a:r>
                <a:t>App Showcase Guide</a:t>
              </a:r>
            </a:p>
            <a:p>
              <a:pPr algn="l" defTabSz="825500">
                <a:lnSpc>
                  <a:spcPts val="3200"/>
                </a:lnSpc>
                <a:spcBef>
                  <a:spcPts val="1700"/>
                </a:spcBef>
                <a:defRPr sz="2400">
                  <a:solidFill>
                    <a:srgbClr val="000000"/>
                  </a:solidFill>
                </a:defRPr>
              </a:pPr>
              <a:r>
                <a:t>Demonstrate your ingenuity by sharing your achievements with community events, such as project demonstration events or app showcases. The App Showcase Guide provides practical support to help you host an in-person or virtual app showcase event. Download: </a:t>
              </a:r>
              <a:r>
                <a:rPr>
                  <a:solidFill>
                    <a:srgbClr val="0070C9"/>
                  </a:solidFill>
                  <a:hlinkClick r:id="rId3" invalidUrl="" action="" tgtFrame="" tooltip="" history="1" highlightClick="0" endSnd="0"/>
                </a:rPr>
                <a:t>apple.co/developinswiftappshowcaseguide</a:t>
              </a:r>
            </a:p>
          </p:txBody>
        </p:sp>
        <p:sp>
          <p:nvSpPr>
            <p:cNvPr id="2382" name="Swift Coding Club…"/>
            <p:cNvSpPr txBox="1"/>
            <p:nvPr/>
          </p:nvSpPr>
          <p:spPr>
            <a:xfrm>
              <a:off x="12301453" y="9325382"/>
              <a:ext cx="8519027" cy="27021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lgn="l" defTabSz="825500">
                <a:lnSpc>
                  <a:spcPct val="110000"/>
                </a:lnSpc>
                <a:defRPr b="1" sz="3200">
                  <a:solidFill>
                    <a:srgbClr val="000000"/>
                  </a:solidFill>
                </a:defRPr>
              </a:pPr>
              <a:r>
                <a:t>Swift Coding Club</a:t>
              </a:r>
            </a:p>
            <a:p>
              <a:pPr algn="l" defTabSz="825500">
                <a:lnSpc>
                  <a:spcPts val="3200"/>
                </a:lnSpc>
                <a:spcBef>
                  <a:spcPts val="1700"/>
                </a:spcBef>
                <a:defRPr sz="2400">
                  <a:solidFill>
                    <a:srgbClr val="000000"/>
                  </a:solidFill>
                </a:defRPr>
              </a:pPr>
              <a:r>
                <a:t>Swift Coding Clubs are a fun way to design apps. Activities are built on learning Swift programming concepts in Xcode playgrounds on Mac. Collaborate with peers to prototype apps and think about how code can make a difference in the world around you.</a:t>
              </a:r>
              <a:r>
                <a:rPr>
                  <a:solidFill>
                    <a:srgbClr val="0070C9"/>
                  </a:solidFill>
                </a:rPr>
                <a:t> </a:t>
              </a:r>
              <a:r>
                <a:t>Download:</a:t>
              </a:r>
              <a:r>
                <a:rPr>
                  <a:solidFill>
                    <a:srgbClr val="0070C9"/>
                  </a:solidFill>
                </a:rPr>
                <a:t> </a:t>
              </a:r>
              <a:r>
                <a:rPr>
                  <a:solidFill>
                    <a:srgbClr val="0070C9"/>
                  </a:solidFill>
                  <a:hlinkClick r:id="rId4" invalidUrl="" action="" tgtFrame="" tooltip="" history="1" highlightClick="0" endSnd="0"/>
                </a:rPr>
                <a:t>apple.co/swiftcodingclubxcode</a:t>
              </a:r>
            </a:p>
          </p:txBody>
        </p:sp>
        <p:pic>
          <p:nvPicPr>
            <p:cNvPr id="2383" name="covers.001.png" descr="covers.001.png"/>
            <p:cNvPicPr>
              <a:picLocks noChangeAspect="1"/>
            </p:cNvPicPr>
            <p:nvPr/>
          </p:nvPicPr>
          <p:blipFill>
            <a:blip r:embed="rId5">
              <a:extLst/>
            </a:blip>
            <a:stretch>
              <a:fillRect/>
            </a:stretch>
          </p:blipFill>
          <p:spPr>
            <a:xfrm>
              <a:off x="1362868" y="4361108"/>
              <a:ext cx="6243035" cy="4682276"/>
            </a:xfrm>
            <a:prstGeom prst="rect">
              <a:avLst/>
            </a:prstGeom>
            <a:ln w="12700" cap="flat">
              <a:noFill/>
              <a:miter lim="400000"/>
            </a:ln>
            <a:effectLst/>
          </p:spPr>
        </p:pic>
        <p:pic>
          <p:nvPicPr>
            <p:cNvPr id="2384" name="covers.002.png" descr="covers.002.png"/>
            <p:cNvPicPr>
              <a:picLocks noChangeAspect="1"/>
            </p:cNvPicPr>
            <p:nvPr/>
          </p:nvPicPr>
          <p:blipFill>
            <a:blip r:embed="rId6">
              <a:extLst/>
            </a:blip>
            <a:stretch>
              <a:fillRect/>
            </a:stretch>
          </p:blipFill>
          <p:spPr>
            <a:xfrm>
              <a:off x="12369966" y="4361107"/>
              <a:ext cx="6243036" cy="4682278"/>
            </a:xfrm>
            <a:prstGeom prst="rect">
              <a:avLst/>
            </a:prstGeom>
            <a:ln w="12700" cap="flat">
              <a:noFill/>
              <a:miter lim="400000"/>
            </a:ln>
            <a:effectLst/>
          </p:spPr>
        </p:pic>
        <p:sp>
          <p:nvSpPr>
            <p:cNvPr id="2385" name="Rectangle"/>
            <p:cNvSpPr/>
            <p:nvPr/>
          </p:nvSpPr>
          <p:spPr>
            <a:xfrm>
              <a:off x="0" y="0"/>
              <a:ext cx="24400934" cy="13732934"/>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
        <p:nvSpPr>
          <p:cNvPr id="2387" name="Slide Number"/>
          <p:cNvSpPr txBox="1"/>
          <p:nvPr>
            <p:ph type="sldNum" sz="quarter" idx="2"/>
          </p:nvPr>
        </p:nvSpPr>
        <p:spPr>
          <a:xfrm>
            <a:off x="23052557" y="12445999"/>
            <a:ext cx="600432" cy="45290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88" name="developer.apple.com/learn/curriculum"/>
          <p:cNvSpPr txBox="1"/>
          <p:nvPr/>
        </p:nvSpPr>
        <p:spPr>
          <a:xfrm>
            <a:off x="1269999" y="3052475"/>
            <a:ext cx="5309744" cy="53291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5500">
              <a:lnSpc>
                <a:spcPts val="3200"/>
              </a:lnSpc>
              <a:spcBef>
                <a:spcPts val="1700"/>
              </a:spcBef>
              <a:defRPr sz="2400">
                <a:solidFill>
                  <a:srgbClr val="0070C9"/>
                </a:solidFill>
                <a:hlinkClick r:id="rId2" invalidUrl="" action="" tgtFrame="" tooltip="" history="1" highlightClick="0" endSnd="0"/>
              </a:defRPr>
            </a:lvl1pPr>
          </a:lstStyle>
          <a:p>
            <a:pPr>
              <a:defRPr>
                <a:solidFill>
                  <a:srgbClr val="000000"/>
                </a:solidFill>
              </a:defRPr>
            </a:pPr>
            <a:r>
              <a:rPr>
                <a:solidFill>
                  <a:srgbClr val="0070C9"/>
                </a:solidFill>
                <a:hlinkClick r:id="rId2" invalidUrl="" action="" tgtFrame="" tooltip="" history="1" highlightClick="0" endSnd="0"/>
              </a:rPr>
              <a:t>developer.apple.com/learn/curriculum</a:t>
            </a:r>
          </a:p>
        </p:txBody>
      </p:sp>
      <p:sp>
        <p:nvSpPr>
          <p:cNvPr id="2389" name="apple.co/developinswiftappshowcaseguide"/>
          <p:cNvSpPr txBox="1"/>
          <p:nvPr/>
        </p:nvSpPr>
        <p:spPr>
          <a:xfrm>
            <a:off x="3766129" y="11485274"/>
            <a:ext cx="6048275" cy="53291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5500">
              <a:lnSpc>
                <a:spcPts val="3200"/>
              </a:lnSpc>
              <a:spcBef>
                <a:spcPts val="1700"/>
              </a:spcBef>
              <a:defRPr sz="2400">
                <a:solidFill>
                  <a:srgbClr val="0070C9"/>
                </a:solidFill>
                <a:hlinkClick r:id="rId3" invalidUrl="" action="" tgtFrame="" tooltip="" history="1" highlightClick="0" endSnd="0"/>
              </a:defRPr>
            </a:lvl1pPr>
          </a:lstStyle>
          <a:p>
            <a:pPr>
              <a:defRPr>
                <a:solidFill>
                  <a:srgbClr val="000000"/>
                </a:solidFill>
              </a:defRPr>
            </a:pPr>
            <a:r>
              <a:rPr>
                <a:solidFill>
                  <a:srgbClr val="0070C9"/>
                </a:solidFill>
                <a:hlinkClick r:id="rId3" invalidUrl="" action="" tgtFrame="" tooltip="" history="1" highlightClick="0" endSnd="0"/>
              </a:rPr>
              <a:t>apple.co/developinswiftappshowcaseguide</a:t>
            </a:r>
          </a:p>
        </p:txBody>
      </p:sp>
      <p:sp>
        <p:nvSpPr>
          <p:cNvPr id="2390" name="apple.co/swiftcodingclubxcode"/>
          <p:cNvSpPr txBox="1"/>
          <p:nvPr/>
        </p:nvSpPr>
        <p:spPr>
          <a:xfrm>
            <a:off x="16378670" y="11485274"/>
            <a:ext cx="4428262" cy="53291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5500">
              <a:lnSpc>
                <a:spcPts val="3200"/>
              </a:lnSpc>
              <a:spcBef>
                <a:spcPts val="1700"/>
              </a:spcBef>
              <a:defRPr sz="2400">
                <a:solidFill>
                  <a:srgbClr val="0070C9"/>
                </a:solidFill>
                <a:hlinkClick r:id="rId4" invalidUrl="" action="" tgtFrame="" tooltip="" history="1" highlightClick="0" endSnd="0"/>
              </a:defRPr>
            </a:lvl1pPr>
          </a:lstStyle>
          <a:p>
            <a:pPr>
              <a:defRPr>
                <a:solidFill>
                  <a:srgbClr val="000000"/>
                </a:solidFill>
              </a:defRPr>
            </a:pPr>
            <a:r>
              <a:rPr>
                <a:solidFill>
                  <a:srgbClr val="0070C9"/>
                </a:solidFill>
                <a:hlinkClick r:id="rId4" invalidUrl="" action="" tgtFrame="" tooltip="" history="1" highlightClick="0" endSnd="0"/>
              </a:rPr>
              <a:t>apple.co/swiftcodingclubxcode</a:t>
            </a:r>
          </a:p>
        </p:txBody>
      </p:sp>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395" name="Group"/>
          <p:cNvGrpSpPr/>
          <p:nvPr/>
        </p:nvGrpSpPr>
        <p:grpSpPr>
          <a:xfrm>
            <a:off x="-1" y="0"/>
            <a:ext cx="24384001" cy="13716001"/>
            <a:chOff x="0" y="0"/>
            <a:chExt cx="24384000" cy="13716000"/>
          </a:xfrm>
        </p:grpSpPr>
        <p:pic>
          <p:nvPicPr>
            <p:cNvPr id="2392" name="Apple_Logo_blk.pdf" descr="Apple_Logo_blk.pdf"/>
            <p:cNvPicPr>
              <a:picLocks noChangeAspect="1"/>
            </p:cNvPicPr>
            <p:nvPr/>
          </p:nvPicPr>
          <p:blipFill>
            <a:blip r:embed="rId2">
              <a:extLst/>
            </a:blip>
            <a:stretch>
              <a:fillRect/>
            </a:stretch>
          </p:blipFill>
          <p:spPr>
            <a:xfrm>
              <a:off x="11574210" y="5690442"/>
              <a:ext cx="1235581" cy="1513586"/>
            </a:xfrm>
            <a:prstGeom prst="rect">
              <a:avLst/>
            </a:prstGeom>
            <a:ln w="12700" cap="flat">
              <a:noFill/>
              <a:miter lim="400000"/>
            </a:ln>
            <a:effectLst/>
          </p:spPr>
        </p:pic>
        <p:sp>
          <p:nvSpPr>
            <p:cNvPr id="2393" name="© 2021 Apple Inc. All rights reserved. Apple, the Apple logo, iPad, iPhone, Keynote, Mac, Swift, the Swift logo, Swift Playgrounds, and Xcode are trademarks of Apple Inc., registered in the U.S. and other countries. IOS is a trademark or registered trade"/>
            <p:cNvSpPr txBox="1"/>
            <p:nvPr/>
          </p:nvSpPr>
          <p:spPr>
            <a:xfrm>
              <a:off x="5111569" y="12100200"/>
              <a:ext cx="14160862" cy="9500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b">
              <a:spAutoFit/>
            </a:bodyPr>
            <a:lstStyle>
              <a:lvl1pPr defTabSz="457200">
                <a:lnSpc>
                  <a:spcPts val="1600"/>
                </a:lnSpc>
                <a:defRPr sz="1200">
                  <a:solidFill>
                    <a:srgbClr val="000000"/>
                  </a:solidFill>
                  <a:latin typeface="Helvetica"/>
                  <a:ea typeface="Helvetica"/>
                  <a:cs typeface="Helvetica"/>
                  <a:sym typeface="Helvetica"/>
                </a:defRPr>
              </a:lvl1pPr>
            </a:lstStyle>
            <a:p>
              <a:pPr/>
              <a:r>
                <a:t>© 2021 Apple Inc. All rights reserved. Apple, the Apple logo, iPad, iPhone, Keynote, Mac, Swift, the Swift logo, Swift Playgrounds, and Xcode are trademarks of Apple Inc., registered in the U.S. and other countries. IOS is a trademark or registered trademark of Cisco in the U.S. and other countries and is used under license. Other product and company names mentioned herein may be trademarks of their respective companies. App Store is a service mark of Apple Inc., registered in the U.S. and other countries. The Bluetooth® word mark and logos are registered trademarks owned by Bluetooth SIG, Inc. and any use of such marks by Apple is under license. April 2021</a:t>
              </a:r>
            </a:p>
          </p:txBody>
        </p:sp>
        <p:sp>
          <p:nvSpPr>
            <p:cNvPr id="2394"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6" name="Hello World!…"/>
          <p:cNvSpPr txBox="1"/>
          <p:nvPr>
            <p:ph type="body" idx="21"/>
          </p:nvPr>
        </p:nvSpPr>
        <p:spPr>
          <a:xfrm>
            <a:off x="1266761" y="970751"/>
            <a:ext cx="5398537" cy="1110133"/>
          </a:xfrm>
          <a:prstGeom prst="rect">
            <a:avLst/>
          </a:prstGeom>
        </p:spPr>
        <p:txBody>
          <a:bodyPr/>
          <a:lstStyle/>
          <a:p>
            <a:pPr marL="0" indent="0" defTabSz="457200">
              <a:lnSpc>
                <a:spcPct val="100000"/>
              </a:lnSpc>
              <a:spcBef>
                <a:spcPts val="1200"/>
              </a:spcBef>
              <a:buClrTx/>
              <a:buSzTx/>
              <a:buNone/>
              <a:defRPr b="1" sz="3200"/>
            </a:pPr>
            <a:r>
              <a:t>Hello World!</a:t>
            </a:r>
          </a:p>
          <a:p>
            <a:pPr marL="0" indent="0">
              <a:lnSpc>
                <a:spcPct val="110000"/>
              </a:lnSpc>
              <a:spcBef>
                <a:spcPts val="1200"/>
              </a:spcBef>
              <a:buClrTx/>
              <a:buSzTx/>
              <a:buNone/>
              <a:defRPr sz="2100"/>
            </a:pPr>
            <a:r>
              <a:t>Review your work and try a challenge.</a:t>
            </a:r>
          </a:p>
        </p:txBody>
      </p:sp>
      <p:sp>
        <p:nvSpPr>
          <p:cNvPr id="497" name="Your playground page should now look like this:"/>
          <p:cNvSpPr txBox="1"/>
          <p:nvPr>
            <p:ph type="body" idx="22"/>
          </p:nvPr>
        </p:nvSpPr>
        <p:spPr>
          <a:xfrm>
            <a:off x="8928100" y="1062591"/>
            <a:ext cx="14192192" cy="491643"/>
          </a:xfrm>
          <a:prstGeom prst="rect">
            <a:avLst/>
          </a:prstGeom>
        </p:spPr>
        <p:txBody>
          <a:bodyPr/>
          <a:lstStyle>
            <a:lvl1pPr>
              <a:lnSpc>
                <a:spcPts val="3200"/>
              </a:lnSpc>
              <a:spcBef>
                <a:spcPts val="1700"/>
              </a:spcBef>
              <a:defRPr sz="2400"/>
            </a:lvl1pPr>
          </a:lstStyle>
          <a:p>
            <a:pPr/>
            <a:r>
              <a:t>Your playground page should now look like this:</a:t>
            </a:r>
          </a:p>
        </p:txBody>
      </p:sp>
      <p:sp>
        <p:nvSpPr>
          <p:cNvPr id="498" name="Explore Code"/>
          <p:cNvSpPr txBox="1"/>
          <p:nvPr>
            <p:ph type="body" idx="23"/>
          </p:nvPr>
        </p:nvSpPr>
        <p:spPr>
          <a:prstGeom prst="rect">
            <a:avLst/>
          </a:prstGeom>
        </p:spPr>
        <p:txBody>
          <a:bodyPr/>
          <a:lstStyle/>
          <a:p>
            <a:pPr>
              <a:defRPr b="0"/>
            </a:pPr>
            <a:r>
              <a:rPr b="1"/>
              <a:t>Explore Code</a:t>
            </a:r>
          </a:p>
        </p:txBody>
      </p:sp>
      <p:sp>
        <p:nvSpPr>
          <p:cNvPr id="49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503" name="Group"/>
          <p:cNvGrpSpPr/>
          <p:nvPr/>
        </p:nvGrpSpPr>
        <p:grpSpPr>
          <a:xfrm>
            <a:off x="-1" y="0"/>
            <a:ext cx="24384001" cy="13716001"/>
            <a:chOff x="0" y="0"/>
            <a:chExt cx="24384000" cy="13716000"/>
          </a:xfrm>
        </p:grpSpPr>
        <p:pic>
          <p:nvPicPr>
            <p:cNvPr id="500" name="Screen Shot 2021-02-18 at 4.52.32 PM.png" descr="Screen Shot 2021-02-18 at 4.52.32 PM.png"/>
            <p:cNvPicPr>
              <a:picLocks noChangeAspect="1"/>
            </p:cNvPicPr>
            <p:nvPr/>
          </p:nvPicPr>
          <p:blipFill>
            <a:blip r:embed="rId2">
              <a:extLst/>
            </a:blip>
            <a:stretch>
              <a:fillRect/>
            </a:stretch>
          </p:blipFill>
          <p:spPr>
            <a:xfrm>
              <a:off x="8460792" y="1486263"/>
              <a:ext cx="9617614" cy="7450265"/>
            </a:xfrm>
            <a:prstGeom prst="rect">
              <a:avLst/>
            </a:prstGeom>
            <a:ln w="12700" cap="flat">
              <a:noFill/>
              <a:miter lim="400000"/>
            </a:ln>
            <a:effectLst/>
          </p:spPr>
        </p:pic>
        <p:sp>
          <p:nvSpPr>
            <p:cNvPr id="501" name="Congratulations! You’ve just completed your first code exploration.…"/>
            <p:cNvSpPr txBox="1"/>
            <p:nvPr/>
          </p:nvSpPr>
          <p:spPr>
            <a:xfrm>
              <a:off x="8928100" y="8936591"/>
              <a:ext cx="13841222" cy="29554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p>
              <a:pPr algn="l" defTabSz="825500">
                <a:lnSpc>
                  <a:spcPts val="3200"/>
                </a:lnSpc>
                <a:spcBef>
                  <a:spcPts val="1700"/>
                </a:spcBef>
                <a:defRPr sz="2400">
                  <a:solidFill>
                    <a:srgbClr val="000000"/>
                  </a:solidFill>
                </a:defRPr>
              </a:pPr>
              <a:r>
                <a:t>Congratulations! You’ve just completed your first code exploration.</a:t>
              </a:r>
            </a:p>
            <a:p>
              <a:pPr algn="l" defTabSz="825500">
                <a:lnSpc>
                  <a:spcPts val="3200"/>
                </a:lnSpc>
                <a:spcBef>
                  <a:spcPts val="1700"/>
                </a:spcBef>
                <a:defRPr sz="2400">
                  <a:solidFill>
                    <a:srgbClr val="000000"/>
                  </a:solidFill>
                </a:defRPr>
              </a:pPr>
              <a:r>
                <a:rPr b="1"/>
                <a:t>Challenge: </a:t>
              </a:r>
              <a:r>
                <a:t>Programmers who are first learning a new language usually write a simple program that produces just the message “Hello World!” You’re now ready to do this in Swift. Give it a try and join the ranks. </a:t>
              </a:r>
            </a:p>
            <a:p>
              <a:pPr algn="l" defTabSz="825500">
                <a:lnSpc>
                  <a:spcPts val="3200"/>
                </a:lnSpc>
                <a:spcBef>
                  <a:spcPts val="1700"/>
                </a:spcBef>
                <a:defRPr sz="2400">
                  <a:solidFill>
                    <a:srgbClr val="000000"/>
                  </a:solidFill>
                </a:defRPr>
              </a:pPr>
              <a:r>
                <a:rPr b="1"/>
                <a:t>Hints:</a:t>
              </a:r>
              <a:r>
                <a:t> Replace the characters in between the two quotation marks. Leaving matching quotes at the beginning and the end is very important. Did you remember to click “Run My Code” again?</a:t>
              </a:r>
            </a:p>
          </p:txBody>
        </p:sp>
        <p:sp>
          <p:nvSpPr>
            <p:cNvPr id="502"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5" name="Explore Your Users…"/>
          <p:cNvSpPr txBox="1"/>
          <p:nvPr>
            <p:ph type="body" idx="21"/>
          </p:nvPr>
        </p:nvSpPr>
        <p:spPr>
          <a:xfrm>
            <a:off x="1266761" y="970751"/>
            <a:ext cx="5398537" cy="6319379"/>
          </a:xfrm>
          <a:prstGeom prst="rect">
            <a:avLst/>
          </a:prstGeom>
        </p:spPr>
        <p:txBody>
          <a:bodyPr/>
          <a:lstStyle/>
          <a:p>
            <a:pPr marL="0" indent="0" defTabSz="457200">
              <a:lnSpc>
                <a:spcPct val="100000"/>
              </a:lnSpc>
              <a:spcBef>
                <a:spcPts val="400"/>
              </a:spcBef>
              <a:buClrTx/>
              <a:buSzTx/>
              <a:buNone/>
              <a:defRPr sz="3200">
                <a:solidFill>
                  <a:srgbClr val="FFFFFF"/>
                </a:solidFill>
              </a:defRPr>
            </a:pPr>
            <a:r>
              <a:rPr b="1"/>
              <a:t>Explore Your Users</a:t>
            </a:r>
          </a:p>
          <a:p>
            <a:pPr marL="0" indent="0">
              <a:lnSpc>
                <a:spcPct val="110000"/>
              </a:lnSpc>
              <a:buClrTx/>
              <a:buSzTx/>
              <a:buNone/>
              <a:defRPr sz="2100">
                <a:solidFill>
                  <a:srgbClr val="FFFFFF"/>
                </a:solidFill>
              </a:defRPr>
            </a:pPr>
            <a:r>
              <a:t>Pick one of the challenges and gather information about individuals who experience it. Each person is different. </a:t>
            </a:r>
            <a:br/>
            <a:r>
              <a:t>It’s important to think broadly to capture</a:t>
            </a:r>
            <a:br/>
            <a:r>
              <a:t>as much diversity as you can.</a:t>
            </a:r>
          </a:p>
          <a:p>
            <a:pPr marL="0" indent="0">
              <a:lnSpc>
                <a:spcPct val="110000"/>
              </a:lnSpc>
              <a:buClrTx/>
              <a:buSzTx/>
              <a:buNone/>
              <a:defRPr sz="2100">
                <a:solidFill>
                  <a:srgbClr val="FFFFFF"/>
                </a:solidFill>
              </a:defRPr>
            </a:pPr>
            <a:r>
              <a:t>Good design is user-centered. You’ve gotten a good start by thinking about the </a:t>
            </a:r>
            <a:r>
              <a:rPr spc="-21"/>
              <a:t>challenges that you and others face. Keep it going! By narrowing down from the general </a:t>
            </a:r>
            <a:r>
              <a:t>to the specific, you’ll place individual people at the core of your process.</a:t>
            </a:r>
          </a:p>
          <a:p>
            <a:pPr marL="0" indent="0">
              <a:lnSpc>
                <a:spcPct val="110000"/>
              </a:lnSpc>
              <a:buClrTx/>
              <a:buSzTx/>
              <a:buNone/>
              <a:defRPr sz="2100">
                <a:solidFill>
                  <a:srgbClr val="FFFFFF"/>
                </a:solidFill>
              </a:defRPr>
            </a:pPr>
            <a:r>
              <a:t>Personal stories from real people can give you perspective you might not otherwise have. Consider interviewing people from your community to create authentic profiles.</a:t>
            </a:r>
          </a:p>
        </p:txBody>
      </p:sp>
      <p:sp>
        <p:nvSpPr>
          <p:cNvPr id="506" name="Define | Discover"/>
          <p:cNvSpPr txBox="1"/>
          <p:nvPr>
            <p:ph type="body" idx="23"/>
          </p:nvPr>
        </p:nvSpPr>
        <p:spPr>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Define</a:t>
            </a:r>
            <a:r>
              <a:t> | Discover</a:t>
            </a:r>
          </a:p>
        </p:txBody>
      </p:sp>
      <p:sp>
        <p:nvSpPr>
          <p:cNvPr id="50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522" name="Group"/>
          <p:cNvGrpSpPr/>
          <p:nvPr/>
        </p:nvGrpSpPr>
        <p:grpSpPr>
          <a:xfrm>
            <a:off x="-1" y="-1"/>
            <a:ext cx="24384001" cy="13716001"/>
            <a:chOff x="0" y="0"/>
            <a:chExt cx="24384000" cy="13716000"/>
          </a:xfrm>
        </p:grpSpPr>
        <p:sp>
          <p:nvSpPr>
            <p:cNvPr id="508" name="Who is this person? How do they describe themselves?"/>
            <p:cNvSpPr txBox="1"/>
            <p:nvPr/>
          </p:nvSpPr>
          <p:spPr>
            <a:xfrm>
              <a:off x="8928100" y="1036587"/>
              <a:ext cx="12859881" cy="4116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825500">
                <a:lnSpc>
                  <a:spcPct val="110000"/>
                </a:lnSpc>
                <a:defRPr sz="2100">
                  <a:solidFill>
                    <a:srgbClr val="000000"/>
                  </a:solidFill>
                </a:defRPr>
              </a:lvl1pPr>
            </a:lstStyle>
            <a:p>
              <a:pPr/>
              <a:r>
                <a:t>Who is this person? How do they describe themselves?</a:t>
              </a:r>
            </a:p>
          </p:txBody>
        </p:sp>
        <p:sp>
          <p:nvSpPr>
            <p:cNvPr id="509" name="How old are they?"/>
            <p:cNvSpPr txBox="1"/>
            <p:nvPr/>
          </p:nvSpPr>
          <p:spPr>
            <a:xfrm>
              <a:off x="8928100" y="3487407"/>
              <a:ext cx="4013273" cy="4116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825500">
                <a:lnSpc>
                  <a:spcPct val="110000"/>
                </a:lnSpc>
                <a:defRPr sz="2100">
                  <a:solidFill>
                    <a:srgbClr val="000000"/>
                  </a:solidFill>
                </a:defRPr>
              </a:lvl1pPr>
            </a:lstStyle>
            <a:p>
              <a:pPr/>
              <a:r>
                <a:t>How old are they?</a:t>
              </a:r>
            </a:p>
          </p:txBody>
        </p:sp>
        <p:sp>
          <p:nvSpPr>
            <p:cNvPr id="510" name="What are important aspects of their environment?"/>
            <p:cNvSpPr txBox="1"/>
            <p:nvPr/>
          </p:nvSpPr>
          <p:spPr>
            <a:xfrm>
              <a:off x="12285133" y="3487895"/>
              <a:ext cx="7685913" cy="4116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825500">
                <a:lnSpc>
                  <a:spcPct val="110000"/>
                </a:lnSpc>
                <a:defRPr sz="2100">
                  <a:solidFill>
                    <a:srgbClr val="000000"/>
                  </a:solidFill>
                </a:defRPr>
              </a:lvl1pPr>
            </a:lstStyle>
            <a:p>
              <a:pPr/>
              <a:r>
                <a:t>What are important aspects of their environment? </a:t>
              </a:r>
            </a:p>
          </p:txBody>
        </p:sp>
        <p:sp>
          <p:nvSpPr>
            <p:cNvPr id="511" name="How do they describe the challenge they face?"/>
            <p:cNvSpPr txBox="1"/>
            <p:nvPr/>
          </p:nvSpPr>
          <p:spPr>
            <a:xfrm>
              <a:off x="8928100" y="5938228"/>
              <a:ext cx="12859881" cy="4116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825500">
                <a:lnSpc>
                  <a:spcPct val="110000"/>
                </a:lnSpc>
                <a:defRPr sz="2100">
                  <a:solidFill>
                    <a:srgbClr val="000000"/>
                  </a:solidFill>
                </a:defRPr>
              </a:lvl1pPr>
            </a:lstStyle>
            <a:p>
              <a:pPr/>
              <a:r>
                <a:t>How do they describe the challenge they face?</a:t>
              </a:r>
            </a:p>
          </p:txBody>
        </p:sp>
        <p:sp>
          <p:nvSpPr>
            <p:cNvPr id="512" name="What do they most want in a solution? How would it make their lives easier?"/>
            <p:cNvSpPr txBox="1"/>
            <p:nvPr/>
          </p:nvSpPr>
          <p:spPr>
            <a:xfrm>
              <a:off x="8928100" y="8389049"/>
              <a:ext cx="12859881" cy="4116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825500">
                <a:lnSpc>
                  <a:spcPct val="110000"/>
                </a:lnSpc>
                <a:defRPr sz="2100">
                  <a:solidFill>
                    <a:srgbClr val="000000"/>
                  </a:solidFill>
                </a:defRPr>
              </a:lvl1pPr>
            </a:lstStyle>
            <a:p>
              <a:pPr/>
              <a:r>
                <a:t>What do they most want in a solution? How would it make their lives easier?</a:t>
              </a:r>
            </a:p>
          </p:txBody>
        </p:sp>
        <p:sp>
          <p:nvSpPr>
            <p:cNvPr id="513" name="In which specific circumstances might they use an app that addresses their challenge?"/>
            <p:cNvSpPr txBox="1"/>
            <p:nvPr/>
          </p:nvSpPr>
          <p:spPr>
            <a:xfrm>
              <a:off x="8928100" y="10839869"/>
              <a:ext cx="12859881" cy="4116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825500">
                <a:lnSpc>
                  <a:spcPct val="110000"/>
                </a:lnSpc>
                <a:defRPr sz="2100">
                  <a:solidFill>
                    <a:srgbClr val="000000"/>
                  </a:solidFill>
                </a:defRPr>
              </a:lvl1pPr>
            </a:lstStyle>
            <a:p>
              <a:pPr/>
              <a:r>
                <a:t>In which specific circumstances might they use an app that addresses their challenge?</a:t>
              </a:r>
            </a:p>
          </p:txBody>
        </p:sp>
        <p:sp>
          <p:nvSpPr>
            <p:cNvPr id="514" name="A father of two, kindergarten teacher, taking online classes in photography."/>
            <p:cNvSpPr/>
            <p:nvPr/>
          </p:nvSpPr>
          <p:spPr>
            <a:xfrm>
              <a:off x="9017615" y="1566740"/>
              <a:ext cx="13259193" cy="1397001"/>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04800" tIns="304800" rIns="304800" bIns="304800" numCol="1" anchor="ctr">
              <a:noAutofit/>
            </a:bodyPr>
            <a:lstStyle>
              <a:lvl1pPr algn="l" defTabSz="825500">
                <a:lnSpc>
                  <a:spcPct val="110000"/>
                </a:lnSpc>
                <a:defRPr sz="2100">
                  <a:solidFill>
                    <a:srgbClr val="000000"/>
                  </a:solidFill>
                </a:defRPr>
              </a:lvl1pPr>
            </a:lstStyle>
            <a:p>
              <a:pPr/>
              <a:r>
                <a:t>A father of two, kindergarten teacher, taking online classes in photography.</a:t>
              </a:r>
            </a:p>
          </p:txBody>
        </p:sp>
        <p:sp>
          <p:nvSpPr>
            <p:cNvPr id="515" name="31"/>
            <p:cNvSpPr/>
            <p:nvPr/>
          </p:nvSpPr>
          <p:spPr>
            <a:xfrm>
              <a:off x="9017000" y="4012222"/>
              <a:ext cx="2675537" cy="1397001"/>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04800" tIns="304800" rIns="304800" bIns="304800" numCol="1" anchor="ctr">
              <a:noAutofit/>
            </a:bodyPr>
            <a:lstStyle>
              <a:lvl1pPr algn="l" defTabSz="825500">
                <a:lnSpc>
                  <a:spcPct val="110000"/>
                </a:lnSpc>
                <a:defRPr sz="2100">
                  <a:solidFill>
                    <a:srgbClr val="000000"/>
                  </a:solidFill>
                </a:defRPr>
              </a:lvl1pPr>
            </a:lstStyle>
            <a:p>
              <a:pPr/>
              <a:r>
                <a:t>31</a:t>
              </a:r>
            </a:p>
          </p:txBody>
        </p:sp>
        <p:sp>
          <p:nvSpPr>
            <p:cNvPr id="516" name="Live in an apartment on the third floor. Not enough space for large bins in the house, so they only have a small recycling container."/>
            <p:cNvSpPr/>
            <p:nvPr/>
          </p:nvSpPr>
          <p:spPr>
            <a:xfrm>
              <a:off x="12327335" y="4010212"/>
              <a:ext cx="9937655" cy="1399184"/>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04800" tIns="304800" rIns="304800" bIns="304800" numCol="1" anchor="ctr">
              <a:noAutofit/>
            </a:bodyPr>
            <a:lstStyle>
              <a:lvl1pPr algn="l" defTabSz="825500">
                <a:lnSpc>
                  <a:spcPct val="110000"/>
                </a:lnSpc>
                <a:defRPr sz="2100">
                  <a:solidFill>
                    <a:srgbClr val="000000"/>
                  </a:solidFill>
                </a:defRPr>
              </a:lvl1pPr>
            </a:lstStyle>
            <a:p>
              <a:pPr/>
              <a:r>
                <a:t>Live in an apartment on the third floor. Not enough space for large bins in the house, so they only have a small recycling container.</a:t>
              </a:r>
            </a:p>
          </p:txBody>
        </p:sp>
        <p:sp>
          <p:nvSpPr>
            <p:cNvPr id="517" name="I don’t really understand what’s recyclable and what belongs in the trash. The labels are hard to find, and I don’t really how to distinguish between things like different kinds of paper."/>
            <p:cNvSpPr/>
            <p:nvPr/>
          </p:nvSpPr>
          <p:spPr>
            <a:xfrm>
              <a:off x="9017000" y="6456785"/>
              <a:ext cx="13259193" cy="1397001"/>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04800" tIns="304800" rIns="304800" bIns="304800" numCol="1" anchor="ctr">
              <a:noAutofit/>
            </a:bodyPr>
            <a:lstStyle>
              <a:lvl1pPr algn="l" defTabSz="825500">
                <a:lnSpc>
                  <a:spcPct val="110000"/>
                </a:lnSpc>
                <a:defRPr sz="2100">
                  <a:solidFill>
                    <a:srgbClr val="000000"/>
                  </a:solidFill>
                </a:defRPr>
              </a:lvl1pPr>
            </a:lstStyle>
            <a:p>
              <a:pPr/>
              <a:r>
                <a:t>I don’t really understand what’s recyclable and what belongs in the trash. The labels are hard to find, and I don’t really how to distinguish between things like different kinds of paper.</a:t>
              </a:r>
            </a:p>
          </p:txBody>
        </p:sp>
        <p:sp>
          <p:nvSpPr>
            <p:cNvPr id="518" name="I need help quickly identifying what’s recyclable. If I could sort through items quickly every evening, I’d be more likely to spend mental energy on it, since my kids deserve as much energy as I can give them."/>
            <p:cNvSpPr/>
            <p:nvPr/>
          </p:nvSpPr>
          <p:spPr>
            <a:xfrm>
              <a:off x="9017000" y="8901349"/>
              <a:ext cx="13259193" cy="1397001"/>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04800" tIns="304800" rIns="304800" bIns="304800" numCol="1" anchor="ctr">
              <a:noAutofit/>
            </a:bodyPr>
            <a:lstStyle>
              <a:lvl1pPr algn="l" defTabSz="825500">
                <a:lnSpc>
                  <a:spcPct val="110000"/>
                </a:lnSpc>
                <a:defRPr sz="2100">
                  <a:solidFill>
                    <a:srgbClr val="000000"/>
                  </a:solidFill>
                </a:defRPr>
              </a:lvl1pPr>
            </a:lstStyle>
            <a:p>
              <a:pPr/>
              <a:r>
                <a:t>I need help quickly identifying what’s recyclable. If I could sort through items quickly every evening, I’d be more likely to spend mental energy on it, since my kids deserve as much energy as I can give them.</a:t>
              </a:r>
            </a:p>
          </p:txBody>
        </p:sp>
        <p:sp>
          <p:nvSpPr>
            <p:cNvPr id="519" name="I could spend a little time every evening with my kids sorting through our daily waste."/>
            <p:cNvSpPr/>
            <p:nvPr/>
          </p:nvSpPr>
          <p:spPr>
            <a:xfrm>
              <a:off x="9017000" y="11345912"/>
              <a:ext cx="13259193" cy="1397001"/>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04800" tIns="304800" rIns="304800" bIns="304800" numCol="1" anchor="ctr">
              <a:noAutofit/>
            </a:bodyPr>
            <a:lstStyle>
              <a:lvl1pPr algn="l" defTabSz="825500">
                <a:lnSpc>
                  <a:spcPct val="110000"/>
                </a:lnSpc>
                <a:defRPr sz="2100">
                  <a:solidFill>
                    <a:srgbClr val="000000"/>
                  </a:solidFill>
                </a:defRPr>
              </a:lvl1pPr>
            </a:lstStyle>
            <a:p>
              <a:pPr/>
              <a:r>
                <a:t>I could spend a little time every evening with my kids sorting through our daily waste.</a:t>
              </a:r>
            </a:p>
          </p:txBody>
        </p:sp>
        <p:sp>
          <p:nvSpPr>
            <p:cNvPr id="520" name="Example"/>
            <p:cNvSpPr txBox="1"/>
            <p:nvPr/>
          </p:nvSpPr>
          <p:spPr>
            <a:xfrm>
              <a:off x="20562887" y="513508"/>
              <a:ext cx="1825067" cy="6263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defTabSz="825500">
                <a:defRPr b="1" sz="3200">
                  <a:solidFill>
                    <a:srgbClr val="FE7D00"/>
                  </a:solidFill>
                </a:defRPr>
              </a:lvl1pPr>
            </a:lstStyle>
            <a:p>
              <a:pPr/>
              <a:r>
                <a:t>Example</a:t>
              </a:r>
            </a:p>
          </p:txBody>
        </p:sp>
        <p:sp>
          <p:nvSpPr>
            <p:cNvPr id="521" name="Rectangle"/>
            <p:cNvSpPr/>
            <p:nvPr/>
          </p:nvSpPr>
          <p:spPr>
            <a:xfrm>
              <a:off x="-1" y="-1"/>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4" name="Define | Discover"/>
          <p:cNvSpPr txBox="1"/>
          <p:nvPr>
            <p:ph type="body" idx="23"/>
          </p:nvPr>
        </p:nvSpPr>
        <p:spPr>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Define</a:t>
            </a:r>
            <a:r>
              <a:t> | Discover</a:t>
            </a:r>
          </a:p>
        </p:txBody>
      </p:sp>
      <p:sp>
        <p:nvSpPr>
          <p:cNvPr id="52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534" name="Group"/>
          <p:cNvGrpSpPr/>
          <p:nvPr/>
        </p:nvGrpSpPr>
        <p:grpSpPr>
          <a:xfrm>
            <a:off x="-1" y="-1"/>
            <a:ext cx="24384001" cy="13716001"/>
            <a:chOff x="0" y="0"/>
            <a:chExt cx="24384000" cy="13716000"/>
          </a:xfrm>
        </p:grpSpPr>
        <p:sp>
          <p:nvSpPr>
            <p:cNvPr id="526" name="Rectangle"/>
            <p:cNvSpPr/>
            <p:nvPr/>
          </p:nvSpPr>
          <p:spPr>
            <a:xfrm>
              <a:off x="-1" y="-1"/>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527" name="Explore Your Users…"/>
            <p:cNvSpPr txBox="1"/>
            <p:nvPr/>
          </p:nvSpPr>
          <p:spPr>
            <a:xfrm>
              <a:off x="1266761" y="970751"/>
              <a:ext cx="5398537" cy="63193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spAutoFit/>
            </a:bodyPr>
            <a:lstStyle/>
            <a:p>
              <a:pPr algn="l" defTabSz="457200">
                <a:spcBef>
                  <a:spcPts val="400"/>
                </a:spcBef>
                <a:defRPr sz="3200">
                  <a:solidFill>
                    <a:srgbClr val="FFFFFF"/>
                  </a:solidFill>
                </a:defRPr>
              </a:pPr>
              <a:r>
                <a:rPr b="1"/>
                <a:t>Explore Your Users</a:t>
              </a:r>
            </a:p>
            <a:p>
              <a:pPr algn="l" defTabSz="825500">
                <a:lnSpc>
                  <a:spcPct val="110000"/>
                </a:lnSpc>
                <a:spcBef>
                  <a:spcPts val="1700"/>
                </a:spcBef>
                <a:defRPr sz="2100">
                  <a:solidFill>
                    <a:srgbClr val="FFFFFF"/>
                  </a:solidFill>
                </a:defRPr>
              </a:pPr>
              <a:r>
                <a:t>Pick one of the challenges and gather information about individuals who experience it. Each person is different. </a:t>
              </a:r>
              <a:br/>
              <a:r>
                <a:t>It’s important to think broadly to capture</a:t>
              </a:r>
              <a:br/>
              <a:r>
                <a:t>as much diversity as you can.</a:t>
              </a:r>
            </a:p>
            <a:p>
              <a:pPr algn="l" defTabSz="825500">
                <a:lnSpc>
                  <a:spcPct val="110000"/>
                </a:lnSpc>
                <a:spcBef>
                  <a:spcPts val="1700"/>
                </a:spcBef>
                <a:defRPr sz="2100">
                  <a:solidFill>
                    <a:srgbClr val="FFFFFF"/>
                  </a:solidFill>
                </a:defRPr>
              </a:pPr>
              <a:r>
                <a:t>Good design is user-centered. You’ve gotten a good start by thinking about the </a:t>
              </a:r>
              <a:r>
                <a:rPr spc="-21"/>
                <a:t>challenges that you and others face. Keep it going! By narrowing down from the general </a:t>
              </a:r>
              <a:r>
                <a:t>to the specific, you’ll place individual people at the core of your process.</a:t>
              </a:r>
            </a:p>
            <a:p>
              <a:pPr algn="l" defTabSz="825500">
                <a:lnSpc>
                  <a:spcPct val="110000"/>
                </a:lnSpc>
                <a:spcBef>
                  <a:spcPts val="1700"/>
                </a:spcBef>
                <a:defRPr sz="2100">
                  <a:solidFill>
                    <a:srgbClr val="FFFFFF"/>
                  </a:solidFill>
                </a:defRPr>
              </a:pPr>
              <a:r>
                <a:t>Personal stories from real people can give you perspective you might not otherwise have. Consider interviewing people from your community to create authentic profiles.</a:t>
              </a:r>
            </a:p>
          </p:txBody>
        </p:sp>
        <p:sp>
          <p:nvSpPr>
            <p:cNvPr id="528" name="Who is this person? How do they describe themselves?"/>
            <p:cNvSpPr txBox="1"/>
            <p:nvPr/>
          </p:nvSpPr>
          <p:spPr>
            <a:xfrm>
              <a:off x="8928100" y="1036587"/>
              <a:ext cx="12859881" cy="4116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825500">
                <a:lnSpc>
                  <a:spcPct val="110000"/>
                </a:lnSpc>
                <a:defRPr sz="2100">
                  <a:solidFill>
                    <a:srgbClr val="000000"/>
                  </a:solidFill>
                </a:defRPr>
              </a:lvl1pPr>
            </a:lstStyle>
            <a:p>
              <a:pPr/>
              <a:r>
                <a:t>Who is this person? How do they describe themselves?</a:t>
              </a:r>
            </a:p>
          </p:txBody>
        </p:sp>
        <p:sp>
          <p:nvSpPr>
            <p:cNvPr id="529" name="How old are they?"/>
            <p:cNvSpPr txBox="1"/>
            <p:nvPr/>
          </p:nvSpPr>
          <p:spPr>
            <a:xfrm>
              <a:off x="8928100" y="3487407"/>
              <a:ext cx="4013273" cy="4116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825500">
                <a:lnSpc>
                  <a:spcPct val="110000"/>
                </a:lnSpc>
                <a:defRPr sz="2100">
                  <a:solidFill>
                    <a:srgbClr val="000000"/>
                  </a:solidFill>
                </a:defRPr>
              </a:lvl1pPr>
            </a:lstStyle>
            <a:p>
              <a:pPr/>
              <a:r>
                <a:t>How old are they?</a:t>
              </a:r>
            </a:p>
          </p:txBody>
        </p:sp>
        <p:sp>
          <p:nvSpPr>
            <p:cNvPr id="530" name="What are important aspects of their environment?"/>
            <p:cNvSpPr txBox="1"/>
            <p:nvPr/>
          </p:nvSpPr>
          <p:spPr>
            <a:xfrm>
              <a:off x="12302066" y="3487895"/>
              <a:ext cx="7685913" cy="4116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825500">
                <a:lnSpc>
                  <a:spcPct val="110000"/>
                </a:lnSpc>
                <a:defRPr sz="2100">
                  <a:solidFill>
                    <a:srgbClr val="000000"/>
                  </a:solidFill>
                </a:defRPr>
              </a:lvl1pPr>
            </a:lstStyle>
            <a:p>
              <a:pPr/>
              <a:r>
                <a:t>What are important aspects of their environment? </a:t>
              </a:r>
            </a:p>
          </p:txBody>
        </p:sp>
        <p:sp>
          <p:nvSpPr>
            <p:cNvPr id="531" name="How do they describe the challenge they face?"/>
            <p:cNvSpPr txBox="1"/>
            <p:nvPr/>
          </p:nvSpPr>
          <p:spPr>
            <a:xfrm>
              <a:off x="8928100" y="5938228"/>
              <a:ext cx="12859881" cy="4116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825500">
                <a:lnSpc>
                  <a:spcPct val="110000"/>
                </a:lnSpc>
                <a:defRPr sz="2100">
                  <a:solidFill>
                    <a:srgbClr val="000000"/>
                  </a:solidFill>
                </a:defRPr>
              </a:lvl1pPr>
            </a:lstStyle>
            <a:p>
              <a:pPr/>
              <a:r>
                <a:t>How do they describe the challenge they face?</a:t>
              </a:r>
            </a:p>
          </p:txBody>
        </p:sp>
        <p:sp>
          <p:nvSpPr>
            <p:cNvPr id="532" name="What do they most want in a solution? How would it make their lives easier?"/>
            <p:cNvSpPr txBox="1"/>
            <p:nvPr/>
          </p:nvSpPr>
          <p:spPr>
            <a:xfrm>
              <a:off x="8928100" y="8389049"/>
              <a:ext cx="12859881" cy="4116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825500">
                <a:lnSpc>
                  <a:spcPct val="110000"/>
                </a:lnSpc>
                <a:defRPr sz="2100">
                  <a:solidFill>
                    <a:srgbClr val="000000"/>
                  </a:solidFill>
                </a:defRPr>
              </a:lvl1pPr>
            </a:lstStyle>
            <a:p>
              <a:pPr/>
              <a:r>
                <a:t>What do they most want in a solution? How would it make their lives easier?</a:t>
              </a:r>
            </a:p>
          </p:txBody>
        </p:sp>
        <p:sp>
          <p:nvSpPr>
            <p:cNvPr id="533" name="In which specific circumstances might they use an app that addresses their challenge?"/>
            <p:cNvSpPr txBox="1"/>
            <p:nvPr/>
          </p:nvSpPr>
          <p:spPr>
            <a:xfrm>
              <a:off x="8928100" y="10839869"/>
              <a:ext cx="12859881" cy="4116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825500">
                <a:lnSpc>
                  <a:spcPct val="110000"/>
                </a:lnSpc>
                <a:defRPr sz="2100">
                  <a:solidFill>
                    <a:srgbClr val="000000"/>
                  </a:solidFill>
                </a:defRPr>
              </a:lvl1pPr>
            </a:lstStyle>
            <a:p>
              <a:pPr/>
              <a:r>
                <a:t>In which specific circumstances might they use an app that addresses their challenge?</a:t>
              </a:r>
            </a:p>
          </p:txBody>
        </p:sp>
      </p:grpSp>
      <p:sp>
        <p:nvSpPr>
          <p:cNvPr id="535" name="A diabetic patient trying to find right products for her."/>
          <p:cNvSpPr/>
          <p:nvPr/>
        </p:nvSpPr>
        <p:spPr>
          <a:xfrm>
            <a:off x="9017000" y="1567658"/>
            <a:ext cx="13259193" cy="1397001"/>
          </a:xfrm>
          <a:prstGeom prst="rect">
            <a:avLst/>
          </a:prstGeom>
          <a:solidFill>
            <a:srgbClr val="FFFFFF"/>
          </a:solidFill>
          <a:ln w="25400">
            <a:solidFill>
              <a:srgbClr val="87939D"/>
            </a:solidFill>
            <a:prstDash val="sysDot"/>
            <a:miter lim="400000"/>
          </a:ln>
          <a:extLst>
            <a:ext uri="{C572A759-6A51-4108-AA02-DFA0A04FC94B}">
              <ma14:wrappingTextBoxFlag xmlns:ma14="http://schemas.microsoft.com/office/mac/drawingml/2011/main" val="1"/>
            </a:ext>
          </a:extLst>
        </p:spPr>
        <p:txBody>
          <a:bodyPr lIns="203200" tIns="203200" rIns="203200" bIns="203200" anchor="ctr">
            <a:normAutofit fontScale="100000" lnSpcReduction="0"/>
          </a:bodyPr>
          <a:lstStyle>
            <a:lvl1pPr algn="l" defTabSz="825500">
              <a:lnSpc>
                <a:spcPct val="110000"/>
              </a:lnSpc>
              <a:defRPr sz="2100"/>
            </a:lvl1pPr>
          </a:lstStyle>
          <a:p>
            <a:pPr/>
            <a:r>
              <a:t>A diabetic patient trying to find right products for her.</a:t>
            </a:r>
          </a:p>
        </p:txBody>
      </p:sp>
      <p:sp>
        <p:nvSpPr>
          <p:cNvPr id="536" name="38"/>
          <p:cNvSpPr/>
          <p:nvPr/>
        </p:nvSpPr>
        <p:spPr>
          <a:xfrm>
            <a:off x="9017000" y="4012222"/>
            <a:ext cx="2675537" cy="1397001"/>
          </a:xfrm>
          <a:prstGeom prst="rect">
            <a:avLst/>
          </a:prstGeom>
          <a:solidFill>
            <a:srgbClr val="FFFFFF"/>
          </a:solidFill>
          <a:ln w="25400">
            <a:solidFill>
              <a:srgbClr val="87939D"/>
            </a:solidFill>
            <a:prstDash val="sysDot"/>
            <a:miter lim="400000"/>
          </a:ln>
          <a:extLst>
            <a:ext uri="{C572A759-6A51-4108-AA02-DFA0A04FC94B}">
              <ma14:wrappingTextBoxFlag xmlns:ma14="http://schemas.microsoft.com/office/mac/drawingml/2011/main" val="1"/>
            </a:ext>
          </a:extLst>
        </p:spPr>
        <p:txBody>
          <a:bodyPr lIns="203200" tIns="203200" rIns="203200" bIns="203200" anchor="ctr">
            <a:normAutofit fontScale="100000" lnSpcReduction="0"/>
          </a:bodyPr>
          <a:lstStyle>
            <a:lvl1pPr algn="l" defTabSz="825500">
              <a:lnSpc>
                <a:spcPct val="110000"/>
              </a:lnSpc>
              <a:defRPr sz="2100"/>
            </a:lvl1pPr>
          </a:lstStyle>
          <a:p>
            <a:pPr/>
            <a:r>
              <a:t>38</a:t>
            </a:r>
          </a:p>
        </p:txBody>
      </p:sp>
      <p:sp>
        <p:nvSpPr>
          <p:cNvPr id="537" name="Live in an environment where food labels can be misleading, especially with hidden sugars and unclear ingredient lists."/>
          <p:cNvSpPr/>
          <p:nvPr/>
        </p:nvSpPr>
        <p:spPr>
          <a:xfrm>
            <a:off x="12329121" y="4010039"/>
            <a:ext cx="9935869" cy="1399184"/>
          </a:xfrm>
          <a:prstGeom prst="rect">
            <a:avLst/>
          </a:prstGeom>
          <a:solidFill>
            <a:srgbClr val="FFFFFF"/>
          </a:solidFill>
          <a:ln w="25400">
            <a:solidFill>
              <a:srgbClr val="87939D"/>
            </a:solidFill>
            <a:prstDash val="sysDot"/>
            <a:miter lim="400000"/>
          </a:ln>
          <a:extLst>
            <a:ext uri="{C572A759-6A51-4108-AA02-DFA0A04FC94B}">
              <ma14:wrappingTextBoxFlag xmlns:ma14="http://schemas.microsoft.com/office/mac/drawingml/2011/main" val="1"/>
            </a:ext>
          </a:extLst>
        </p:spPr>
        <p:txBody>
          <a:bodyPr lIns="203200" tIns="203200" rIns="203200" bIns="203200" anchor="ctr">
            <a:normAutofit fontScale="100000" lnSpcReduction="0"/>
          </a:bodyPr>
          <a:lstStyle>
            <a:lvl1pPr algn="l" defTabSz="457200">
              <a:defRPr sz="2100"/>
            </a:lvl1pPr>
          </a:lstStyle>
          <a:p>
            <a:pPr/>
            <a:r>
              <a:t>Live in an environment where food labels can be misleading, especially with hidden sugars and unclear ingredient lists.</a:t>
            </a:r>
          </a:p>
        </p:txBody>
      </p:sp>
      <p:sp>
        <p:nvSpPr>
          <p:cNvPr id="538" name="It’s difficult to trust food brands because they don’t clearly display their ingredients. Many 'no added sugar' products still contain sugar under different scientific names, making it hard to choose healthy options."/>
          <p:cNvSpPr/>
          <p:nvPr/>
        </p:nvSpPr>
        <p:spPr>
          <a:xfrm>
            <a:off x="9017000" y="6456785"/>
            <a:ext cx="13259193" cy="1397001"/>
          </a:xfrm>
          <a:prstGeom prst="rect">
            <a:avLst/>
          </a:prstGeom>
          <a:solidFill>
            <a:srgbClr val="FFFFFF"/>
          </a:solidFill>
          <a:ln w="25400">
            <a:solidFill>
              <a:srgbClr val="87939D"/>
            </a:solidFill>
            <a:prstDash val="sysDot"/>
            <a:miter lim="400000"/>
          </a:ln>
          <a:extLst>
            <a:ext uri="{C572A759-6A51-4108-AA02-DFA0A04FC94B}">
              <ma14:wrappingTextBoxFlag xmlns:ma14="http://schemas.microsoft.com/office/mac/drawingml/2011/main" val="1"/>
            </a:ext>
          </a:extLst>
        </p:spPr>
        <p:txBody>
          <a:bodyPr lIns="203200" tIns="203200" rIns="203200" bIns="203200" anchor="ctr">
            <a:normAutofit fontScale="100000" lnSpcReduction="0"/>
          </a:bodyPr>
          <a:lstStyle>
            <a:lvl1pPr algn="l" defTabSz="457200">
              <a:defRPr sz="2100"/>
            </a:lvl1pPr>
          </a:lstStyle>
          <a:p>
            <a:pPr/>
            <a:r>
              <a:t>It’s difficult to trust food brands because they don’t clearly display their ingredients. Many 'no added sugar' products still contain sugar under different scientific names, making it hard to choose healthy options.</a:t>
            </a:r>
          </a:p>
        </p:txBody>
      </p:sp>
      <p:sp>
        <p:nvSpPr>
          <p:cNvPr id="539" name="They want an app that clearly identifies hidden ingredients in food products especially sugars, and that aligns with Indian products and markets."/>
          <p:cNvSpPr/>
          <p:nvPr/>
        </p:nvSpPr>
        <p:spPr>
          <a:xfrm>
            <a:off x="9017000" y="8901349"/>
            <a:ext cx="13259193" cy="1397001"/>
          </a:xfrm>
          <a:prstGeom prst="rect">
            <a:avLst/>
          </a:prstGeom>
          <a:solidFill>
            <a:srgbClr val="FFFFFF"/>
          </a:solidFill>
          <a:ln w="25400">
            <a:solidFill>
              <a:srgbClr val="87939D"/>
            </a:solidFill>
            <a:prstDash val="sysDot"/>
            <a:miter lim="400000"/>
          </a:ln>
          <a:extLst>
            <a:ext uri="{C572A759-6A51-4108-AA02-DFA0A04FC94B}">
              <ma14:wrappingTextBoxFlag xmlns:ma14="http://schemas.microsoft.com/office/mac/drawingml/2011/main" val="1"/>
            </a:ext>
          </a:extLst>
        </p:spPr>
        <p:txBody>
          <a:bodyPr lIns="203200" tIns="203200" rIns="203200" bIns="203200" anchor="ctr">
            <a:normAutofit fontScale="100000" lnSpcReduction="0"/>
          </a:bodyPr>
          <a:lstStyle>
            <a:lvl1pPr algn="l" defTabSz="457200">
              <a:defRPr sz="2100"/>
            </a:lvl1pPr>
          </a:lstStyle>
          <a:p>
            <a:pPr/>
            <a:r>
              <a:t>They want an app that clearly identifies hidden ingredients in food products especially sugars, and that aligns with Indian products and markets.</a:t>
            </a:r>
          </a:p>
        </p:txBody>
      </p:sp>
      <p:sp>
        <p:nvSpPr>
          <p:cNvPr id="540" name="While grocery shopping, choosing snacks, or selecting meals, especially when trying to avoid hidden sugars or unclear ingredients. They would also use it when exploring new products or brands in the Indian market."/>
          <p:cNvSpPr/>
          <p:nvPr/>
        </p:nvSpPr>
        <p:spPr>
          <a:xfrm>
            <a:off x="9017000" y="11345912"/>
            <a:ext cx="13259193" cy="1397001"/>
          </a:xfrm>
          <a:prstGeom prst="rect">
            <a:avLst/>
          </a:prstGeom>
          <a:solidFill>
            <a:srgbClr val="FFFFFF"/>
          </a:solidFill>
          <a:ln w="25400">
            <a:solidFill>
              <a:srgbClr val="87939D"/>
            </a:solidFill>
            <a:prstDash val="sysDot"/>
            <a:miter lim="400000"/>
          </a:ln>
          <a:extLst>
            <a:ext uri="{C572A759-6A51-4108-AA02-DFA0A04FC94B}">
              <ma14:wrappingTextBoxFlag xmlns:ma14="http://schemas.microsoft.com/office/mac/drawingml/2011/main" val="1"/>
            </a:ext>
          </a:extLst>
        </p:spPr>
        <p:txBody>
          <a:bodyPr lIns="203200" tIns="203200" rIns="203200" bIns="203200" anchor="ctr">
            <a:normAutofit fontScale="100000" lnSpcReduction="0"/>
          </a:bodyPr>
          <a:lstStyle>
            <a:lvl1pPr algn="l" defTabSz="457200">
              <a:defRPr sz="2100"/>
            </a:lvl1pPr>
          </a:lstStyle>
          <a:p>
            <a:pPr/>
            <a:r>
              <a:t>While grocery shopping, choosing snacks, or selecting meals, especially when trying to avoid hidden sugars or unclear ingredients. They would also use it when exploring new products or brands in the Indian market.</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2" name="Consider Diversity…"/>
          <p:cNvSpPr txBox="1"/>
          <p:nvPr>
            <p:ph type="body" idx="21"/>
          </p:nvPr>
        </p:nvSpPr>
        <p:spPr>
          <a:xfrm>
            <a:off x="1266761" y="970751"/>
            <a:ext cx="5398537" cy="6794882"/>
          </a:xfrm>
          <a:prstGeom prst="rect">
            <a:avLst/>
          </a:prstGeom>
        </p:spPr>
        <p:txBody>
          <a:bodyPr/>
          <a:lstStyle/>
          <a:p>
            <a:pPr marL="0" indent="0" defTabSz="457200">
              <a:lnSpc>
                <a:spcPct val="100000"/>
              </a:lnSpc>
              <a:spcBef>
                <a:spcPts val="1200"/>
              </a:spcBef>
              <a:buClrTx/>
              <a:buSzTx/>
              <a:buNone/>
              <a:defRPr b="1" sz="3200">
                <a:solidFill>
                  <a:srgbClr val="FFFFFF"/>
                </a:solidFill>
              </a:defRPr>
            </a:pPr>
            <a:r>
              <a:t>Consider Diversity</a:t>
            </a:r>
          </a:p>
          <a:p>
            <a:pPr marL="0" indent="0">
              <a:lnSpc>
                <a:spcPct val="110000"/>
              </a:lnSpc>
              <a:spcBef>
                <a:spcPts val="1200"/>
              </a:spcBef>
              <a:buClrTx/>
              <a:buSzTx/>
              <a:buNone/>
              <a:defRPr sz="2100">
                <a:solidFill>
                  <a:srgbClr val="FFFFFF"/>
                </a:solidFill>
              </a:defRPr>
            </a:pPr>
            <a:r>
              <a:t>Identify things about your users you may have overlooked.</a:t>
            </a:r>
          </a:p>
          <a:p>
            <a:pPr marL="0" indent="0">
              <a:lnSpc>
                <a:spcPct val="110000"/>
              </a:lnSpc>
              <a:spcBef>
                <a:spcPts val="1200"/>
              </a:spcBef>
              <a:buClrTx/>
              <a:buSzTx/>
              <a:buNone/>
              <a:defRPr sz="2100">
                <a:solidFill>
                  <a:srgbClr val="FFFFFF"/>
                </a:solidFill>
              </a:defRPr>
            </a:pPr>
            <a:r>
              <a:t>A user’s identity and circumstances will have a huge impact on how they’ll experience and use an app. Summarize </a:t>
            </a:r>
            <a:br/>
            <a:r>
              <a:t>all your users with these different aspects </a:t>
            </a:r>
            <a:br/>
            <a:r>
              <a:t>in mind.</a:t>
            </a:r>
          </a:p>
          <a:p>
            <a:pPr marL="0" indent="0">
              <a:lnSpc>
                <a:spcPct val="110000"/>
              </a:lnSpc>
              <a:spcBef>
                <a:spcPts val="1200"/>
              </a:spcBef>
              <a:buClrTx/>
              <a:buSzTx/>
              <a:buNone/>
              <a:defRPr sz="2100">
                <a:solidFill>
                  <a:srgbClr val="FFFFFF"/>
                </a:solidFill>
              </a:defRPr>
            </a:pPr>
            <a:r>
              <a:t>Everyone has biases that affect the way they perceive the world. Compensate for your biases so that they don’t creep into your app’s design.</a:t>
            </a:r>
          </a:p>
          <a:p>
            <a:pPr marL="0" indent="0">
              <a:lnSpc>
                <a:spcPct val="110000"/>
              </a:lnSpc>
              <a:spcBef>
                <a:spcPts val="1200"/>
              </a:spcBef>
              <a:buClrTx/>
              <a:buSzTx/>
              <a:buNone/>
              <a:defRPr sz="2100">
                <a:solidFill>
                  <a:srgbClr val="FFFFFF"/>
                </a:solidFill>
              </a:defRPr>
            </a:pPr>
            <a:r>
              <a:t>Did you identify something that you didn’t consider when imagining your audience? For example, were all your users of similar age? Consider going back to the earlier exercises with your new insights in mind.</a:t>
            </a:r>
          </a:p>
        </p:txBody>
      </p:sp>
      <p:sp>
        <p:nvSpPr>
          <p:cNvPr id="543" name="Define | Discover"/>
          <p:cNvSpPr txBox="1"/>
          <p:nvPr>
            <p:ph type="body" idx="23"/>
          </p:nvPr>
        </p:nvSpPr>
        <p:spPr>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Define</a:t>
            </a:r>
            <a:r>
              <a:t> | Discover</a:t>
            </a:r>
          </a:p>
        </p:txBody>
      </p:sp>
      <p:sp>
        <p:nvSpPr>
          <p:cNvPr id="54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553" name="Group"/>
          <p:cNvGrpSpPr/>
          <p:nvPr/>
        </p:nvGrpSpPr>
        <p:grpSpPr>
          <a:xfrm>
            <a:off x="-8467" y="-8467"/>
            <a:ext cx="24400935" cy="13732935"/>
            <a:chOff x="0" y="0"/>
            <a:chExt cx="24400933" cy="13732933"/>
          </a:xfrm>
        </p:grpSpPr>
        <p:sp>
          <p:nvSpPr>
            <p:cNvPr id="545" name="Rectangle"/>
            <p:cNvSpPr/>
            <p:nvPr/>
          </p:nvSpPr>
          <p:spPr>
            <a:xfrm>
              <a:off x="0" y="0"/>
              <a:ext cx="24400934" cy="13732934"/>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546" name="Languages"/>
            <p:cNvSpPr txBox="1"/>
            <p:nvPr/>
          </p:nvSpPr>
          <p:spPr>
            <a:xfrm>
              <a:off x="8936566" y="3500991"/>
              <a:ext cx="6276394" cy="4116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825500">
                <a:lnSpc>
                  <a:spcPct val="110000"/>
                </a:lnSpc>
                <a:spcBef>
                  <a:spcPts val="1500"/>
                </a:spcBef>
                <a:defRPr sz="2100">
                  <a:solidFill>
                    <a:srgbClr val="000000"/>
                  </a:solidFill>
                </a:defRPr>
              </a:lvl1pPr>
            </a:lstStyle>
            <a:p>
              <a:pPr/>
              <a:r>
                <a:t>Languages</a:t>
              </a:r>
            </a:p>
          </p:txBody>
        </p:sp>
        <p:sp>
          <p:nvSpPr>
            <p:cNvPr id="547" name="Cultures"/>
            <p:cNvSpPr txBox="1"/>
            <p:nvPr/>
          </p:nvSpPr>
          <p:spPr>
            <a:xfrm>
              <a:off x="8936566" y="5930925"/>
              <a:ext cx="6276394" cy="4116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825500">
                <a:lnSpc>
                  <a:spcPct val="110000"/>
                </a:lnSpc>
                <a:spcBef>
                  <a:spcPts val="1500"/>
                </a:spcBef>
                <a:defRPr sz="2100">
                  <a:solidFill>
                    <a:srgbClr val="000000"/>
                  </a:solidFill>
                </a:defRPr>
              </a:lvl1pPr>
            </a:lstStyle>
            <a:p>
              <a:pPr/>
              <a:r>
                <a:t>Cultures</a:t>
              </a:r>
            </a:p>
          </p:txBody>
        </p:sp>
        <p:sp>
          <p:nvSpPr>
            <p:cNvPr id="548" name="Economic circumstances"/>
            <p:cNvSpPr txBox="1"/>
            <p:nvPr/>
          </p:nvSpPr>
          <p:spPr>
            <a:xfrm>
              <a:off x="8936566" y="8373559"/>
              <a:ext cx="6276394" cy="4116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825500">
                <a:lnSpc>
                  <a:spcPct val="110000"/>
                </a:lnSpc>
                <a:spcBef>
                  <a:spcPts val="1500"/>
                </a:spcBef>
                <a:defRPr sz="2100">
                  <a:solidFill>
                    <a:srgbClr val="000000"/>
                  </a:solidFill>
                </a:defRPr>
              </a:lvl1pPr>
            </a:lstStyle>
            <a:p>
              <a:pPr/>
              <a:r>
                <a:t>Economic circumstances</a:t>
              </a:r>
            </a:p>
          </p:txBody>
        </p:sp>
        <p:sp>
          <p:nvSpPr>
            <p:cNvPr id="549" name="Living situations"/>
            <p:cNvSpPr txBox="1"/>
            <p:nvPr/>
          </p:nvSpPr>
          <p:spPr>
            <a:xfrm>
              <a:off x="8936566" y="10828892"/>
              <a:ext cx="6276394" cy="4116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825500">
                <a:lnSpc>
                  <a:spcPct val="110000"/>
                </a:lnSpc>
                <a:spcBef>
                  <a:spcPts val="1500"/>
                </a:spcBef>
                <a:defRPr sz="2100">
                  <a:solidFill>
                    <a:srgbClr val="000000"/>
                  </a:solidFill>
                </a:defRPr>
              </a:lvl1pPr>
            </a:lstStyle>
            <a:p>
              <a:pPr/>
              <a:r>
                <a:t>Living situations</a:t>
              </a:r>
            </a:p>
          </p:txBody>
        </p:sp>
        <p:sp>
          <p:nvSpPr>
            <p:cNvPr id="550" name="Genders"/>
            <p:cNvSpPr txBox="1"/>
            <p:nvPr/>
          </p:nvSpPr>
          <p:spPr>
            <a:xfrm>
              <a:off x="15931514" y="1045658"/>
              <a:ext cx="6276393" cy="4116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825500">
                <a:lnSpc>
                  <a:spcPct val="110000"/>
                </a:lnSpc>
                <a:spcBef>
                  <a:spcPts val="1500"/>
                </a:spcBef>
                <a:defRPr sz="2100">
                  <a:solidFill>
                    <a:srgbClr val="000000"/>
                  </a:solidFill>
                </a:defRPr>
              </a:lvl1pPr>
            </a:lstStyle>
            <a:p>
              <a:pPr/>
              <a:r>
                <a:t>Genders</a:t>
              </a:r>
            </a:p>
          </p:txBody>
        </p:sp>
        <p:sp>
          <p:nvSpPr>
            <p:cNvPr id="551" name="Disabilities"/>
            <p:cNvSpPr txBox="1"/>
            <p:nvPr/>
          </p:nvSpPr>
          <p:spPr>
            <a:xfrm>
              <a:off x="15931514" y="3500991"/>
              <a:ext cx="6276393" cy="4116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825500">
                <a:lnSpc>
                  <a:spcPct val="110000"/>
                </a:lnSpc>
                <a:spcBef>
                  <a:spcPts val="1500"/>
                </a:spcBef>
                <a:defRPr sz="2100">
                  <a:solidFill>
                    <a:srgbClr val="000000"/>
                  </a:solidFill>
                </a:defRPr>
              </a:lvl1pPr>
            </a:lstStyle>
            <a:p>
              <a:pPr/>
              <a:r>
                <a:t>Disabilities</a:t>
              </a:r>
            </a:p>
          </p:txBody>
        </p:sp>
        <p:sp>
          <p:nvSpPr>
            <p:cNvPr id="552" name="Ages"/>
            <p:cNvSpPr txBox="1"/>
            <p:nvPr/>
          </p:nvSpPr>
          <p:spPr>
            <a:xfrm>
              <a:off x="8950748" y="1045658"/>
              <a:ext cx="6276393" cy="4116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825500">
                <a:lnSpc>
                  <a:spcPct val="110000"/>
                </a:lnSpc>
                <a:spcBef>
                  <a:spcPts val="1500"/>
                </a:spcBef>
                <a:defRPr sz="2100">
                  <a:solidFill>
                    <a:srgbClr val="000000"/>
                  </a:solidFill>
                </a:defRPr>
              </a:lvl1pPr>
            </a:lstStyle>
            <a:p>
              <a:pPr/>
              <a:r>
                <a:t>Ages</a:t>
              </a:r>
            </a:p>
          </p:txBody>
        </p:sp>
      </p:grpSp>
      <p:sp>
        <p:nvSpPr>
          <p:cNvPr id="554" name="Rectangle"/>
          <p:cNvSpPr/>
          <p:nvPr>
            <p:ph type="body" idx="26"/>
          </p:nvPr>
        </p:nvSpPr>
        <p:spPr>
          <a:xfrm>
            <a:off x="8995833" y="1568263"/>
            <a:ext cx="6299201" cy="1397001"/>
          </a:xfrm>
          <a:prstGeom prst="rect">
            <a:avLst/>
          </a:prstGeom>
          <a:solidFill>
            <a:srgbClr val="FFFFFF"/>
          </a:solidFill>
        </p:spPr>
        <p:txBody>
          <a:bodyPr lIns="203200" tIns="203200" rIns="203200" bIns="203200">
            <a:normAutofit fontScale="100000" lnSpcReduction="0"/>
          </a:bodyPr>
          <a:lstStyle/>
          <a:p>
            <a:pPr/>
          </a:p>
        </p:txBody>
      </p:sp>
      <p:sp>
        <p:nvSpPr>
          <p:cNvPr id="555" name="Rectangle"/>
          <p:cNvSpPr/>
          <p:nvPr/>
        </p:nvSpPr>
        <p:spPr>
          <a:xfrm>
            <a:off x="9015972" y="4023597"/>
            <a:ext cx="6299201" cy="1397001"/>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556" name="Rectangle"/>
          <p:cNvSpPr/>
          <p:nvPr/>
        </p:nvSpPr>
        <p:spPr>
          <a:xfrm>
            <a:off x="9013146" y="6453530"/>
            <a:ext cx="13258801" cy="1397001"/>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557" name="Rectangle"/>
          <p:cNvSpPr/>
          <p:nvPr/>
        </p:nvSpPr>
        <p:spPr>
          <a:xfrm>
            <a:off x="9013146" y="8896163"/>
            <a:ext cx="13258801" cy="1397001"/>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558" name="Rectangle"/>
          <p:cNvSpPr/>
          <p:nvPr/>
        </p:nvSpPr>
        <p:spPr>
          <a:xfrm>
            <a:off x="9013146" y="11351497"/>
            <a:ext cx="13258801" cy="1397001"/>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559" name="Rectangle"/>
          <p:cNvSpPr/>
          <p:nvPr/>
        </p:nvSpPr>
        <p:spPr>
          <a:xfrm>
            <a:off x="15962444" y="1568263"/>
            <a:ext cx="6299201" cy="1397001"/>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560" name="Visually-impaired person"/>
          <p:cNvSpPr/>
          <p:nvPr/>
        </p:nvSpPr>
        <p:spPr>
          <a:xfrm>
            <a:off x="15962444" y="4023597"/>
            <a:ext cx="6299201" cy="1397001"/>
          </a:xfrm>
          <a:prstGeom prst="rect">
            <a:avLst/>
          </a:prstGeom>
          <a:solidFill>
            <a:srgbClr val="FFFFFF"/>
          </a:solidFill>
          <a:ln w="25400">
            <a:solidFill>
              <a:srgbClr val="87939D"/>
            </a:solidFill>
            <a:prstDash val="sysDot"/>
            <a:miter lim="400000"/>
          </a:ln>
          <a:extLst>
            <a:ext uri="{C572A759-6A51-4108-AA02-DFA0A04FC94B}">
              <ma14:wrappingTextBoxFlag xmlns:ma14="http://schemas.microsoft.com/office/mac/drawingml/2011/main" val="1"/>
            </a:ext>
          </a:extLst>
        </p:spPr>
        <p:txBody>
          <a:bodyPr lIns="203200" tIns="203200" rIns="203200" bIns="203200" anchor="ctr">
            <a:normAutofit fontScale="100000" lnSpcReduction="0"/>
          </a:bodyPr>
          <a:lstStyle>
            <a:lvl1pPr algn="l" defTabSz="825500">
              <a:lnSpc>
                <a:spcPct val="110000"/>
              </a:lnSpc>
              <a:defRPr sz="2100"/>
            </a:lvl1pPr>
          </a:lstStyle>
          <a:p>
            <a:pPr/>
            <a:r>
              <a:t>Visually-impaired person</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2" name="Summarize Your Audience…"/>
          <p:cNvSpPr txBox="1"/>
          <p:nvPr>
            <p:ph type="body" idx="21"/>
          </p:nvPr>
        </p:nvSpPr>
        <p:spPr>
          <a:xfrm>
            <a:off x="1266761" y="970751"/>
            <a:ext cx="5398537" cy="1807140"/>
          </a:xfrm>
          <a:prstGeom prst="rect">
            <a:avLst/>
          </a:prstGeom>
        </p:spPr>
        <p:txBody>
          <a:bodyPr/>
          <a:lstStyle/>
          <a:p>
            <a:pPr marL="0" indent="0" defTabSz="457200">
              <a:lnSpc>
                <a:spcPct val="100000"/>
              </a:lnSpc>
              <a:spcBef>
                <a:spcPts val="1200"/>
              </a:spcBef>
              <a:buClrTx/>
              <a:buSzTx/>
              <a:buNone/>
              <a:defRPr b="1" sz="3200">
                <a:solidFill>
                  <a:srgbClr val="FFFFFF"/>
                </a:solidFill>
              </a:defRPr>
            </a:pPr>
            <a:r>
              <a:t>Summarize Your Audience</a:t>
            </a:r>
          </a:p>
          <a:p>
            <a:pPr marL="0" indent="0">
              <a:lnSpc>
                <a:spcPct val="110000"/>
              </a:lnSpc>
              <a:spcBef>
                <a:spcPts val="1200"/>
              </a:spcBef>
              <a:buClrTx/>
              <a:buSzTx/>
              <a:buNone/>
              <a:defRPr sz="2100">
                <a:solidFill>
                  <a:srgbClr val="FFFFFF"/>
                </a:solidFill>
              </a:defRPr>
            </a:pPr>
            <a:r>
              <a:t>Summarize your findings about individual users. Refer to your earlier research and use it to draw some conclusions.</a:t>
            </a:r>
          </a:p>
        </p:txBody>
      </p:sp>
      <p:sp>
        <p:nvSpPr>
          <p:cNvPr id="563" name="What’s the most important concern in a solution?"/>
          <p:cNvSpPr txBox="1"/>
          <p:nvPr>
            <p:ph type="body" idx="22"/>
          </p:nvPr>
        </p:nvSpPr>
        <p:spPr>
          <a:xfrm>
            <a:off x="8928100" y="1049891"/>
            <a:ext cx="6462245" cy="411634"/>
          </a:xfrm>
          <a:prstGeom prst="rect">
            <a:avLst/>
          </a:prstGeom>
        </p:spPr>
        <p:txBody>
          <a:bodyPr/>
          <a:lstStyle/>
          <a:p>
            <a:pPr/>
            <a:r>
              <a:t>What’s the most important concern in a solution?</a:t>
            </a:r>
          </a:p>
        </p:txBody>
      </p:sp>
      <p:sp>
        <p:nvSpPr>
          <p:cNvPr id="564" name="Define | Discover"/>
          <p:cNvSpPr txBox="1"/>
          <p:nvPr>
            <p:ph type="body" idx="23"/>
          </p:nvPr>
        </p:nvSpPr>
        <p:spPr>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Define</a:t>
            </a:r>
            <a:r>
              <a:t> | Discover</a:t>
            </a:r>
          </a:p>
        </p:txBody>
      </p:sp>
      <p:sp>
        <p:nvSpPr>
          <p:cNvPr id="565" name="Understanding the percentage of trash vs. recycling."/>
          <p:cNvSpPr/>
          <p:nvPr>
            <p:ph type="body" idx="26"/>
          </p:nvPr>
        </p:nvSpPr>
        <p:spPr>
          <a:xfrm>
            <a:off x="9004778" y="1580963"/>
            <a:ext cx="13258801" cy="1397001"/>
          </a:xfrm>
          <a:prstGeom prst="rect">
            <a:avLst/>
          </a:prstGeom>
          <a:solidFill>
            <a:srgbClr val="D5D5D5">
              <a:alpha val="43642"/>
            </a:srgbClr>
          </a:solidFill>
          <a:ln>
            <a:prstDash val="solid"/>
          </a:ln>
        </p:spPr>
        <p:txBody>
          <a:bodyPr/>
          <a:lstStyle>
            <a:lvl1pPr>
              <a:defRPr>
                <a:solidFill>
                  <a:srgbClr val="000000"/>
                </a:solidFill>
              </a:defRPr>
            </a:lvl1pPr>
          </a:lstStyle>
          <a:p>
            <a:pPr/>
            <a:r>
              <a:t>Understanding the percentage of trash vs. recycling.</a:t>
            </a:r>
          </a:p>
        </p:txBody>
      </p:sp>
      <p:sp>
        <p:nvSpPr>
          <p:cNvPr id="56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579" name="Group"/>
          <p:cNvGrpSpPr/>
          <p:nvPr/>
        </p:nvGrpSpPr>
        <p:grpSpPr>
          <a:xfrm>
            <a:off x="-1" y="0"/>
            <a:ext cx="24384001" cy="13716001"/>
            <a:chOff x="0" y="0"/>
            <a:chExt cx="24384000" cy="13716000"/>
          </a:xfrm>
        </p:grpSpPr>
        <p:sp>
          <p:nvSpPr>
            <p:cNvPr id="567" name="The age range of the users is:"/>
            <p:cNvSpPr txBox="1"/>
            <p:nvPr/>
          </p:nvSpPr>
          <p:spPr>
            <a:xfrm>
              <a:off x="8928100" y="3479825"/>
              <a:ext cx="6462245" cy="4116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825500">
                <a:lnSpc>
                  <a:spcPct val="110000"/>
                </a:lnSpc>
                <a:spcBef>
                  <a:spcPts val="1500"/>
                </a:spcBef>
                <a:defRPr sz="2100">
                  <a:solidFill>
                    <a:srgbClr val="000000"/>
                  </a:solidFill>
                </a:defRPr>
              </a:lvl1pPr>
            </a:lstStyle>
            <a:p>
              <a:pPr/>
              <a:r>
                <a:t>The age range of the users is:</a:t>
              </a:r>
            </a:p>
          </p:txBody>
        </p:sp>
        <p:sp>
          <p:nvSpPr>
            <p:cNvPr id="568" name="15 to 30."/>
            <p:cNvSpPr/>
            <p:nvPr/>
          </p:nvSpPr>
          <p:spPr>
            <a:xfrm>
              <a:off x="9004778" y="4010897"/>
              <a:ext cx="6299201" cy="1397001"/>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55600" tIns="355600" rIns="355600" bIns="355600" numCol="1" anchor="ctr">
              <a:noAutofit/>
            </a:bodyPr>
            <a:lstStyle>
              <a:lvl1pPr algn="l" defTabSz="825500">
                <a:lnSpc>
                  <a:spcPct val="110000"/>
                </a:lnSpc>
                <a:defRPr sz="2100">
                  <a:solidFill>
                    <a:srgbClr val="000000"/>
                  </a:solidFill>
                </a:defRPr>
              </a:lvl1pPr>
            </a:lstStyle>
            <a:p>
              <a:pPr/>
              <a:r>
                <a:t>15 to 30.</a:t>
              </a:r>
            </a:p>
          </p:txBody>
        </p:sp>
        <p:sp>
          <p:nvSpPr>
            <p:cNvPr id="569" name="Our app will be used in this environment:"/>
            <p:cNvSpPr txBox="1"/>
            <p:nvPr/>
          </p:nvSpPr>
          <p:spPr>
            <a:xfrm>
              <a:off x="8928100" y="5922458"/>
              <a:ext cx="6462245" cy="4116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825500">
                <a:lnSpc>
                  <a:spcPct val="110000"/>
                </a:lnSpc>
                <a:spcBef>
                  <a:spcPts val="1500"/>
                </a:spcBef>
                <a:defRPr sz="2100">
                  <a:solidFill>
                    <a:srgbClr val="000000"/>
                  </a:solidFill>
                </a:defRPr>
              </a:lvl1pPr>
            </a:lstStyle>
            <a:p>
              <a:pPr/>
              <a:r>
                <a:t>Our app will be used in this environment:</a:t>
              </a:r>
            </a:p>
          </p:txBody>
        </p:sp>
        <p:sp>
          <p:nvSpPr>
            <p:cNvPr id="570" name="Our environment will have these limitations:"/>
            <p:cNvSpPr txBox="1"/>
            <p:nvPr/>
          </p:nvSpPr>
          <p:spPr>
            <a:xfrm>
              <a:off x="8928100" y="8377792"/>
              <a:ext cx="6462245" cy="4116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825500">
                <a:lnSpc>
                  <a:spcPct val="110000"/>
                </a:lnSpc>
                <a:spcBef>
                  <a:spcPts val="1500"/>
                </a:spcBef>
                <a:defRPr sz="2100">
                  <a:solidFill>
                    <a:srgbClr val="000000"/>
                  </a:solidFill>
                </a:defRPr>
              </a:lvl1pPr>
            </a:lstStyle>
            <a:p>
              <a:pPr/>
              <a:r>
                <a:t>Our environment will have these limitations:</a:t>
              </a:r>
            </a:p>
          </p:txBody>
        </p:sp>
        <p:sp>
          <p:nvSpPr>
            <p:cNvPr id="571" name="Inside with connection to Wi-Fi or cell reception."/>
            <p:cNvSpPr/>
            <p:nvPr/>
          </p:nvSpPr>
          <p:spPr>
            <a:xfrm>
              <a:off x="9004778" y="6453530"/>
              <a:ext cx="13258801" cy="1397001"/>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55600" tIns="355600" rIns="355600" bIns="355600" numCol="1" anchor="ctr">
              <a:noAutofit/>
            </a:bodyPr>
            <a:lstStyle>
              <a:lvl1pPr algn="l" defTabSz="825500">
                <a:lnSpc>
                  <a:spcPct val="110000"/>
                </a:lnSpc>
                <a:defRPr sz="2100">
                  <a:solidFill>
                    <a:srgbClr val="000000"/>
                  </a:solidFill>
                </a:defRPr>
              </a:lvl1pPr>
            </a:lstStyle>
            <a:p>
              <a:pPr/>
              <a:r>
                <a:t>Inside with connection to Wi-Fi or cell reception.</a:t>
              </a:r>
            </a:p>
          </p:txBody>
        </p:sp>
        <p:sp>
          <p:nvSpPr>
            <p:cNvPr id="572" name="User may have their hands full."/>
            <p:cNvSpPr/>
            <p:nvPr/>
          </p:nvSpPr>
          <p:spPr>
            <a:xfrm>
              <a:off x="9004778" y="8908863"/>
              <a:ext cx="13258801" cy="1397001"/>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55600" tIns="355600" rIns="355600" bIns="355600" numCol="1" anchor="ctr">
              <a:noAutofit/>
            </a:bodyPr>
            <a:lstStyle>
              <a:lvl1pPr algn="l" defTabSz="825500">
                <a:lnSpc>
                  <a:spcPct val="110000"/>
                </a:lnSpc>
                <a:defRPr sz="2100">
                  <a:solidFill>
                    <a:srgbClr val="000000"/>
                  </a:solidFill>
                </a:defRPr>
              </a:lvl1pPr>
            </a:lstStyle>
            <a:p>
              <a:pPr/>
              <a:r>
                <a:t>User may have their hands full.</a:t>
              </a:r>
            </a:p>
          </p:txBody>
        </p:sp>
        <p:sp>
          <p:nvSpPr>
            <p:cNvPr id="573" name="When designing our app, we need to consider:"/>
            <p:cNvSpPr txBox="1"/>
            <p:nvPr/>
          </p:nvSpPr>
          <p:spPr>
            <a:xfrm>
              <a:off x="8928100" y="10833125"/>
              <a:ext cx="13284200" cy="4116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825500">
                <a:lnSpc>
                  <a:spcPct val="110000"/>
                </a:lnSpc>
                <a:spcBef>
                  <a:spcPts val="1500"/>
                </a:spcBef>
                <a:defRPr sz="2100">
                  <a:solidFill>
                    <a:srgbClr val="000000"/>
                  </a:solidFill>
                </a:defRPr>
              </a:lvl1pPr>
            </a:lstStyle>
            <a:p>
              <a:pPr/>
              <a:r>
                <a:t>When designing our app, we need to consider:</a:t>
              </a:r>
            </a:p>
          </p:txBody>
        </p:sp>
        <p:sp>
          <p:nvSpPr>
            <p:cNvPr id="574" name="Users might not know what qualifies as a recyclable."/>
            <p:cNvSpPr/>
            <p:nvPr/>
          </p:nvSpPr>
          <p:spPr>
            <a:xfrm>
              <a:off x="9004778" y="11364197"/>
              <a:ext cx="13258801" cy="1397001"/>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55600" tIns="355600" rIns="355600" bIns="355600" numCol="1" anchor="ctr">
              <a:noAutofit/>
            </a:bodyPr>
            <a:lstStyle>
              <a:lvl1pPr algn="l" defTabSz="825500">
                <a:lnSpc>
                  <a:spcPct val="110000"/>
                </a:lnSpc>
                <a:defRPr sz="2100">
                  <a:solidFill>
                    <a:srgbClr val="000000"/>
                  </a:solidFill>
                </a:defRPr>
              </a:lvl1pPr>
            </a:lstStyle>
            <a:p>
              <a:pPr/>
              <a:r>
                <a:t>Users might not know what qualifies as a recyclable. </a:t>
              </a:r>
            </a:p>
          </p:txBody>
        </p:sp>
        <p:sp>
          <p:nvSpPr>
            <p:cNvPr id="575" name="Our app will be opened when…"/>
            <p:cNvSpPr txBox="1"/>
            <p:nvPr/>
          </p:nvSpPr>
          <p:spPr>
            <a:xfrm>
              <a:off x="15888786" y="3479824"/>
              <a:ext cx="6324601" cy="4116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825500">
                <a:lnSpc>
                  <a:spcPct val="110000"/>
                </a:lnSpc>
                <a:spcBef>
                  <a:spcPts val="1500"/>
                </a:spcBef>
                <a:defRPr sz="2100">
                  <a:solidFill>
                    <a:srgbClr val="000000"/>
                  </a:solidFill>
                </a:defRPr>
              </a:lvl1pPr>
            </a:lstStyle>
            <a:p>
              <a:pPr/>
              <a:r>
                <a:t>Our app will be opened when…</a:t>
              </a:r>
            </a:p>
          </p:txBody>
        </p:sp>
        <p:sp>
          <p:nvSpPr>
            <p:cNvPr id="576" name="Throwing things in the trash or recycling."/>
            <p:cNvSpPr/>
            <p:nvPr/>
          </p:nvSpPr>
          <p:spPr>
            <a:xfrm>
              <a:off x="15972629" y="4010897"/>
              <a:ext cx="6299201" cy="1397001"/>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55600" tIns="355600" rIns="355600" bIns="355600" numCol="1" anchor="ctr">
              <a:noAutofit/>
            </a:bodyPr>
            <a:lstStyle>
              <a:lvl1pPr algn="l" defTabSz="825500">
                <a:lnSpc>
                  <a:spcPct val="110000"/>
                </a:lnSpc>
                <a:defRPr sz="2100">
                  <a:solidFill>
                    <a:srgbClr val="000000"/>
                  </a:solidFill>
                </a:defRPr>
              </a:lvl1pPr>
            </a:lstStyle>
            <a:p>
              <a:pPr/>
              <a:r>
                <a:t>Throwing things in the trash or recycling.</a:t>
              </a:r>
            </a:p>
          </p:txBody>
        </p:sp>
        <p:sp>
          <p:nvSpPr>
            <p:cNvPr id="577" name="Example"/>
            <p:cNvSpPr txBox="1"/>
            <p:nvPr/>
          </p:nvSpPr>
          <p:spPr>
            <a:xfrm>
              <a:off x="20545955" y="513508"/>
              <a:ext cx="1825067" cy="6263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defTabSz="825500">
                <a:defRPr b="1" sz="3200">
                  <a:solidFill>
                    <a:srgbClr val="FE7D00"/>
                  </a:solidFill>
                </a:defRPr>
              </a:lvl1pPr>
            </a:lstStyle>
            <a:p>
              <a:pPr/>
              <a:r>
                <a:t>Example</a:t>
              </a:r>
            </a:p>
          </p:txBody>
        </p:sp>
        <p:sp>
          <p:nvSpPr>
            <p:cNvPr id="578"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88" name="Group"/>
          <p:cNvGrpSpPr/>
          <p:nvPr/>
        </p:nvGrpSpPr>
        <p:grpSpPr>
          <a:xfrm>
            <a:off x="-1" y="0"/>
            <a:ext cx="24384001" cy="13716001"/>
            <a:chOff x="0" y="0"/>
            <a:chExt cx="24384000" cy="13716000"/>
          </a:xfrm>
        </p:grpSpPr>
        <p:sp>
          <p:nvSpPr>
            <p:cNvPr id="581"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582" name="What’s the most important concern in a solution?"/>
            <p:cNvSpPr txBox="1"/>
            <p:nvPr/>
          </p:nvSpPr>
          <p:spPr>
            <a:xfrm>
              <a:off x="8928100" y="1049891"/>
              <a:ext cx="6462245" cy="4116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825500">
                <a:lnSpc>
                  <a:spcPct val="110000"/>
                </a:lnSpc>
                <a:spcBef>
                  <a:spcPts val="1500"/>
                </a:spcBef>
                <a:defRPr sz="2100">
                  <a:solidFill>
                    <a:srgbClr val="000000"/>
                  </a:solidFill>
                </a:defRPr>
              </a:lvl1pPr>
            </a:lstStyle>
            <a:p>
              <a:pPr/>
              <a:r>
                <a:t>What’s the most important concern in a solution?</a:t>
              </a:r>
            </a:p>
          </p:txBody>
        </p:sp>
        <p:sp>
          <p:nvSpPr>
            <p:cNvPr id="583" name="The age range of the users is:"/>
            <p:cNvSpPr txBox="1"/>
            <p:nvPr/>
          </p:nvSpPr>
          <p:spPr>
            <a:xfrm>
              <a:off x="8928100" y="3479825"/>
              <a:ext cx="6462245" cy="4116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825500">
                <a:lnSpc>
                  <a:spcPct val="110000"/>
                </a:lnSpc>
                <a:spcBef>
                  <a:spcPts val="1500"/>
                </a:spcBef>
                <a:defRPr sz="2100">
                  <a:solidFill>
                    <a:srgbClr val="000000"/>
                  </a:solidFill>
                </a:defRPr>
              </a:lvl1pPr>
            </a:lstStyle>
            <a:p>
              <a:pPr/>
              <a:r>
                <a:t>The age range of the users is:</a:t>
              </a:r>
            </a:p>
          </p:txBody>
        </p:sp>
        <p:sp>
          <p:nvSpPr>
            <p:cNvPr id="584" name="Our app will be used in this environment:"/>
            <p:cNvSpPr txBox="1"/>
            <p:nvPr/>
          </p:nvSpPr>
          <p:spPr>
            <a:xfrm>
              <a:off x="8928100" y="5922458"/>
              <a:ext cx="6462245" cy="4116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825500">
                <a:lnSpc>
                  <a:spcPct val="110000"/>
                </a:lnSpc>
                <a:spcBef>
                  <a:spcPts val="1500"/>
                </a:spcBef>
                <a:defRPr sz="2100">
                  <a:solidFill>
                    <a:srgbClr val="000000"/>
                  </a:solidFill>
                </a:defRPr>
              </a:lvl1pPr>
            </a:lstStyle>
            <a:p>
              <a:pPr/>
              <a:r>
                <a:t>Our app will be used in this environment:</a:t>
              </a:r>
            </a:p>
          </p:txBody>
        </p:sp>
        <p:sp>
          <p:nvSpPr>
            <p:cNvPr id="585" name="Our environment will have these limitations:"/>
            <p:cNvSpPr txBox="1"/>
            <p:nvPr/>
          </p:nvSpPr>
          <p:spPr>
            <a:xfrm>
              <a:off x="8928100" y="8377792"/>
              <a:ext cx="6462245" cy="4116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825500">
                <a:lnSpc>
                  <a:spcPct val="110000"/>
                </a:lnSpc>
                <a:spcBef>
                  <a:spcPts val="1500"/>
                </a:spcBef>
                <a:defRPr sz="2100">
                  <a:solidFill>
                    <a:srgbClr val="000000"/>
                  </a:solidFill>
                </a:defRPr>
              </a:lvl1pPr>
            </a:lstStyle>
            <a:p>
              <a:pPr/>
              <a:r>
                <a:t>Our environment will have these limitations:</a:t>
              </a:r>
            </a:p>
          </p:txBody>
        </p:sp>
        <p:sp>
          <p:nvSpPr>
            <p:cNvPr id="586" name="When designing our app, we need to consider:"/>
            <p:cNvSpPr txBox="1"/>
            <p:nvPr/>
          </p:nvSpPr>
          <p:spPr>
            <a:xfrm>
              <a:off x="8928100" y="10833125"/>
              <a:ext cx="13284200" cy="4116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825500">
                <a:lnSpc>
                  <a:spcPct val="110000"/>
                </a:lnSpc>
                <a:spcBef>
                  <a:spcPts val="1500"/>
                </a:spcBef>
                <a:defRPr sz="2100">
                  <a:solidFill>
                    <a:srgbClr val="000000"/>
                  </a:solidFill>
                </a:defRPr>
              </a:lvl1pPr>
            </a:lstStyle>
            <a:p>
              <a:pPr/>
              <a:r>
                <a:t>When designing our app, we need to consider:</a:t>
              </a:r>
            </a:p>
          </p:txBody>
        </p:sp>
        <p:sp>
          <p:nvSpPr>
            <p:cNvPr id="587" name="Our app will be opened when…"/>
            <p:cNvSpPr txBox="1"/>
            <p:nvPr/>
          </p:nvSpPr>
          <p:spPr>
            <a:xfrm>
              <a:off x="15888786" y="3479824"/>
              <a:ext cx="6324601" cy="4116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825500">
                <a:lnSpc>
                  <a:spcPct val="110000"/>
                </a:lnSpc>
                <a:spcBef>
                  <a:spcPts val="1500"/>
                </a:spcBef>
                <a:defRPr sz="2100">
                  <a:solidFill>
                    <a:srgbClr val="000000"/>
                  </a:solidFill>
                </a:defRPr>
              </a:lvl1pPr>
            </a:lstStyle>
            <a:p>
              <a:pPr/>
              <a:r>
                <a:t>Our app will be opened when…</a:t>
              </a:r>
            </a:p>
          </p:txBody>
        </p:sp>
      </p:grpSp>
      <p:sp>
        <p:nvSpPr>
          <p:cNvPr id="589" name="Summarize Your Audience…"/>
          <p:cNvSpPr txBox="1"/>
          <p:nvPr>
            <p:ph type="body" idx="21"/>
          </p:nvPr>
        </p:nvSpPr>
        <p:spPr>
          <a:xfrm>
            <a:off x="1266761" y="970751"/>
            <a:ext cx="5398537" cy="1807140"/>
          </a:xfrm>
          <a:prstGeom prst="rect">
            <a:avLst/>
          </a:prstGeom>
        </p:spPr>
        <p:txBody>
          <a:bodyPr/>
          <a:lstStyle/>
          <a:p>
            <a:pPr marL="0" indent="0" defTabSz="457200">
              <a:lnSpc>
                <a:spcPct val="100000"/>
              </a:lnSpc>
              <a:spcBef>
                <a:spcPts val="1200"/>
              </a:spcBef>
              <a:buClrTx/>
              <a:buSzTx/>
              <a:buNone/>
              <a:defRPr b="1" sz="3200">
                <a:solidFill>
                  <a:srgbClr val="FFFFFF"/>
                </a:solidFill>
              </a:defRPr>
            </a:pPr>
            <a:r>
              <a:t>Summarize Your Audience</a:t>
            </a:r>
          </a:p>
          <a:p>
            <a:pPr marL="0" indent="0">
              <a:lnSpc>
                <a:spcPct val="110000"/>
              </a:lnSpc>
              <a:spcBef>
                <a:spcPts val="1200"/>
              </a:spcBef>
              <a:buClrTx/>
              <a:buSzTx/>
              <a:buNone/>
              <a:defRPr sz="2100">
                <a:solidFill>
                  <a:srgbClr val="FFFFFF"/>
                </a:solidFill>
              </a:defRPr>
            </a:pPr>
            <a:r>
              <a:t>Summarize your findings about individual users. Refer to your earlier research and use it to draw some conclusions.</a:t>
            </a:r>
          </a:p>
        </p:txBody>
      </p:sp>
      <p:sp>
        <p:nvSpPr>
          <p:cNvPr id="590" name="Define | Discover"/>
          <p:cNvSpPr txBox="1"/>
          <p:nvPr>
            <p:ph type="body" idx="23"/>
          </p:nvPr>
        </p:nvSpPr>
        <p:spPr>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Define</a:t>
            </a:r>
            <a:r>
              <a:t> | Discover</a:t>
            </a:r>
          </a:p>
        </p:txBody>
      </p:sp>
      <p:sp>
        <p:nvSpPr>
          <p:cNvPr id="59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92" name="22-48"/>
          <p:cNvSpPr/>
          <p:nvPr/>
        </p:nvSpPr>
        <p:spPr>
          <a:xfrm>
            <a:off x="9042400" y="4010897"/>
            <a:ext cx="6299200" cy="1397001"/>
          </a:xfrm>
          <a:prstGeom prst="rect">
            <a:avLst/>
          </a:prstGeom>
          <a:solidFill>
            <a:srgbClr val="FFFFFF"/>
          </a:solidFill>
          <a:ln w="25400">
            <a:solidFill>
              <a:srgbClr val="87939D"/>
            </a:solidFill>
            <a:prstDash val="sysDot"/>
            <a:miter lim="400000"/>
          </a:ln>
          <a:extLst>
            <a:ext uri="{C572A759-6A51-4108-AA02-DFA0A04FC94B}">
              <ma14:wrappingTextBoxFlag xmlns:ma14="http://schemas.microsoft.com/office/mac/drawingml/2011/main" val="1"/>
            </a:ext>
          </a:extLst>
        </p:spPr>
        <p:txBody>
          <a:bodyPr lIns="203200" tIns="203200" rIns="203200" bIns="203200" anchor="ctr">
            <a:normAutofit fontScale="100000" lnSpcReduction="0"/>
          </a:bodyPr>
          <a:lstStyle>
            <a:lvl1pPr algn="l" defTabSz="825500">
              <a:lnSpc>
                <a:spcPct val="110000"/>
              </a:lnSpc>
              <a:defRPr sz="2100"/>
            </a:lvl1pPr>
          </a:lstStyle>
          <a:p>
            <a:pPr/>
            <a:r>
              <a:t>22-48</a:t>
            </a:r>
          </a:p>
        </p:txBody>
      </p:sp>
      <p:sp>
        <p:nvSpPr>
          <p:cNvPr id="593" name="Rectangle"/>
          <p:cNvSpPr/>
          <p:nvPr/>
        </p:nvSpPr>
        <p:spPr>
          <a:xfrm>
            <a:off x="9004778" y="6453530"/>
            <a:ext cx="13258801" cy="1397001"/>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594" name="Rectangle"/>
          <p:cNvSpPr/>
          <p:nvPr/>
        </p:nvSpPr>
        <p:spPr>
          <a:xfrm>
            <a:off x="9004778" y="8908863"/>
            <a:ext cx="13258801" cy="1397001"/>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595" name="Rectangle"/>
          <p:cNvSpPr/>
          <p:nvPr/>
        </p:nvSpPr>
        <p:spPr>
          <a:xfrm>
            <a:off x="9004778" y="11364197"/>
            <a:ext cx="13258801" cy="1397001"/>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596" name="When a person eat packed item or use products"/>
          <p:cNvSpPr/>
          <p:nvPr/>
        </p:nvSpPr>
        <p:spPr>
          <a:xfrm>
            <a:off x="15972629" y="4010897"/>
            <a:ext cx="6299201" cy="1397001"/>
          </a:xfrm>
          <a:prstGeom prst="rect">
            <a:avLst/>
          </a:prstGeom>
          <a:solidFill>
            <a:srgbClr val="FFFFFF"/>
          </a:solidFill>
          <a:ln w="25400">
            <a:solidFill>
              <a:srgbClr val="87939D"/>
            </a:solidFill>
            <a:prstDash val="sysDot"/>
            <a:miter lim="400000"/>
          </a:ln>
          <a:extLst>
            <a:ext uri="{C572A759-6A51-4108-AA02-DFA0A04FC94B}">
              <ma14:wrappingTextBoxFlag xmlns:ma14="http://schemas.microsoft.com/office/mac/drawingml/2011/main" val="1"/>
            </a:ext>
          </a:extLst>
        </p:spPr>
        <p:txBody>
          <a:bodyPr lIns="203200" tIns="203200" rIns="203200" bIns="203200" anchor="ctr">
            <a:normAutofit fontScale="100000" lnSpcReduction="0"/>
          </a:bodyPr>
          <a:lstStyle>
            <a:lvl1pPr algn="l" defTabSz="825500">
              <a:lnSpc>
                <a:spcPct val="110000"/>
              </a:lnSpc>
              <a:defRPr sz="2100"/>
            </a:lvl1pPr>
          </a:lstStyle>
          <a:p>
            <a:pPr/>
            <a:r>
              <a:t>When a person eat packed item or use products </a:t>
            </a:r>
          </a:p>
        </p:txBody>
      </p:sp>
      <p:sp>
        <p:nvSpPr>
          <p:cNvPr id="597" name="Rectangle"/>
          <p:cNvSpPr/>
          <p:nvPr/>
        </p:nvSpPr>
        <p:spPr>
          <a:xfrm>
            <a:off x="9004778" y="1568263"/>
            <a:ext cx="13258801" cy="1397001"/>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9" name="Now that you’ve identified who your app serves and the challenges they face, it’s time to get specific. By the end of this stage, you’ll have a clearer picture of the form your app might tak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lnSpc>
                <a:spcPts val="4000"/>
              </a:lnSpc>
              <a:spcBef>
                <a:spcPts val="1700"/>
              </a:spcBef>
            </a:pPr>
            <a:r>
              <a:t>Now that you’ve identified who your app serves and the challenges they face, it’s time to get specific. By the end of this stage, you’ll have a clearer picture of the form your app might take. </a:t>
            </a:r>
          </a:p>
          <a:p>
            <a:pPr>
              <a:lnSpc>
                <a:spcPts val="4000"/>
              </a:lnSpc>
              <a:spcBef>
                <a:spcPts val="1700"/>
              </a:spcBef>
            </a:pPr>
            <a:r>
              <a:t>You’ll look at the root causes of your users’ challenges. And you’ll use them to drive feature ideas that take advantage of key iOS capabilities, while contrasting your ideas with existing apps.</a:t>
            </a:r>
          </a:p>
        </p:txBody>
      </p:sp>
      <p:sp>
        <p:nvSpPr>
          <p:cNvPr id="600" name="Analyze"/>
          <p:cNvSpPr txBox="1"/>
          <p:nvPr>
            <p:ph type="title"/>
          </p:nvPr>
        </p:nvSpPr>
        <p:spPr>
          <a:xfrm>
            <a:off x="8928100" y="4513791"/>
            <a:ext cx="12706779" cy="1428751"/>
          </a:xfrm>
          <a:prstGeom prst="rect">
            <a:avLst/>
          </a:prstGeom>
        </p:spPr>
        <p:txBody>
          <a:bodyPr/>
          <a:lstStyle/>
          <a:p>
            <a:pPr/>
            <a:r>
              <a:t>Analyze</a:t>
            </a:r>
          </a:p>
        </p:txBody>
      </p:sp>
      <p:sp>
        <p:nvSpPr>
          <p:cNvPr id="601" name="Analyze Causes…"/>
          <p:cNvSpPr txBox="1"/>
          <p:nvPr>
            <p:ph type="body" idx="22"/>
          </p:nvPr>
        </p:nvSpPr>
        <p:spPr>
          <a:xfrm>
            <a:off x="1272967" y="4647653"/>
            <a:ext cx="5860793" cy="1672415"/>
          </a:xfrm>
          <a:prstGeom prst="rect">
            <a:avLst/>
          </a:prstGeom>
        </p:spPr>
        <p:txBody>
          <a:bodyPr/>
          <a:lstStyle/>
          <a:p>
            <a:pPr marL="0" indent="0">
              <a:lnSpc>
                <a:spcPct val="110000"/>
              </a:lnSpc>
              <a:spcBef>
                <a:spcPts val="0"/>
              </a:spcBef>
              <a:buClrTx/>
              <a:buSzTx/>
              <a:buNone/>
              <a:defRPr b="1" sz="3200">
                <a:solidFill>
                  <a:srgbClr val="5E5E5E"/>
                </a:solidFill>
              </a:defRPr>
            </a:pPr>
            <a:r>
              <a:t>Analyze Causes</a:t>
            </a:r>
          </a:p>
          <a:p>
            <a:pPr marL="0" indent="0">
              <a:lnSpc>
                <a:spcPct val="110000"/>
              </a:lnSpc>
              <a:spcBef>
                <a:spcPts val="0"/>
              </a:spcBef>
              <a:buClrTx/>
              <a:buSzTx/>
              <a:buNone/>
              <a:defRPr b="1" sz="3200">
                <a:solidFill>
                  <a:srgbClr val="5E5E5E"/>
                </a:solidFill>
              </a:defRPr>
            </a:pPr>
            <a:r>
              <a:t>Research Competitors</a:t>
            </a:r>
          </a:p>
          <a:p>
            <a:pPr marL="0" indent="0">
              <a:lnSpc>
                <a:spcPct val="110000"/>
              </a:lnSpc>
              <a:spcBef>
                <a:spcPts val="0"/>
              </a:spcBef>
              <a:buClrTx/>
              <a:buSzTx/>
              <a:buNone/>
              <a:defRPr b="1" sz="3200">
                <a:solidFill>
                  <a:srgbClr val="5E5E5E"/>
                </a:solidFill>
              </a:defRPr>
            </a:pPr>
            <a:r>
              <a:t>Leverage Capabilities</a:t>
            </a:r>
          </a:p>
        </p:txBody>
      </p:sp>
      <p:sp>
        <p:nvSpPr>
          <p:cNvPr id="60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Slide Number"/>
          <p:cNvSpPr txBox="1"/>
          <p:nvPr>
            <p:ph type="sldNum" sz="quarter" idx="2"/>
          </p:nvPr>
        </p:nvSpPr>
        <p:spPr>
          <a:xfrm>
            <a:off x="23200842" y="12445999"/>
            <a:ext cx="303862" cy="45290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371" name="Group"/>
          <p:cNvGrpSpPr/>
          <p:nvPr/>
        </p:nvGrpSpPr>
        <p:grpSpPr>
          <a:xfrm>
            <a:off x="-1" y="-1"/>
            <a:ext cx="24384001" cy="13716001"/>
            <a:chOff x="0" y="0"/>
            <a:chExt cx="24384000" cy="13716000"/>
          </a:xfrm>
        </p:grpSpPr>
        <p:sp>
          <p:nvSpPr>
            <p:cNvPr id="366" name="Welcome…"/>
            <p:cNvSpPr txBox="1"/>
            <p:nvPr/>
          </p:nvSpPr>
          <p:spPr>
            <a:xfrm>
              <a:off x="1270000" y="2151074"/>
              <a:ext cx="12383459" cy="79914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lgn="l">
                <a:lnSpc>
                  <a:spcPct val="120000"/>
                </a:lnSpc>
                <a:defRPr b="1" spc="-144" sz="7200">
                  <a:solidFill>
                    <a:srgbClr val="000000"/>
                  </a:solidFill>
                </a:defRPr>
              </a:pPr>
              <a:r>
                <a:t>Welcome</a:t>
              </a:r>
            </a:p>
            <a:p>
              <a:pPr algn="l" defTabSz="825500">
                <a:lnSpc>
                  <a:spcPts val="4000"/>
                </a:lnSpc>
                <a:spcBef>
                  <a:spcPts val="1700"/>
                </a:spcBef>
                <a:defRPr sz="3200"/>
              </a:pPr>
              <a:r>
                <a:t>The App Design Workbook guides you through the app design cycle to help you bring your iOS app ideas to life. You’ll define, prototype, test, validate, and iterate on your design as you relate your design concept to the Swift code that powers iOS apps.</a:t>
              </a:r>
            </a:p>
            <a:p>
              <a:pPr algn="l" defTabSz="825500">
                <a:lnSpc>
                  <a:spcPts val="4000"/>
                </a:lnSpc>
                <a:spcBef>
                  <a:spcPts val="1700"/>
                </a:spcBef>
                <a:defRPr sz="3200"/>
              </a:pPr>
              <a:r>
                <a:t>App designers spend a lot of time getting the look and feel of their app just right. But that’s just one part of a much longer process. And design isn’t linear; the best designs are refined and improved over time. Good app design begins with understanding the user and extends to every decision you make, both big and small.</a:t>
              </a:r>
            </a:p>
            <a:p>
              <a:pPr algn="l" defTabSz="825500">
                <a:lnSpc>
                  <a:spcPts val="4000"/>
                </a:lnSpc>
                <a:spcBef>
                  <a:spcPts val="1700"/>
                </a:spcBef>
                <a:defRPr sz="3200"/>
              </a:pPr>
              <a:r>
                <a:t>Behind every great app is an individual or team that started with an idea and a commitment to improve and refine it, step by step. Get ready — you’re about to take the first step in a rewarding journey.</a:t>
              </a:r>
            </a:p>
          </p:txBody>
        </p:sp>
        <p:sp>
          <p:nvSpPr>
            <p:cNvPr id="367" name="App Design Cycle"/>
            <p:cNvSpPr txBox="1"/>
            <p:nvPr/>
          </p:nvSpPr>
          <p:spPr>
            <a:xfrm>
              <a:off x="15501737" y="9620427"/>
              <a:ext cx="6415585" cy="8247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nSpc>
                  <a:spcPct val="90000"/>
                </a:lnSpc>
                <a:defRPr b="1" spc="-90" sz="4500">
                  <a:solidFill>
                    <a:srgbClr val="666666"/>
                  </a:solidFill>
                </a:defRPr>
              </a:lvl1pPr>
            </a:lstStyle>
            <a:p>
              <a:pPr/>
              <a:r>
                <a:t>App Design Cycle </a:t>
              </a:r>
            </a:p>
          </p:txBody>
        </p:sp>
        <p:pic>
          <p:nvPicPr>
            <p:cNvPr id="368" name="Image" descr="Image"/>
            <p:cNvPicPr>
              <a:picLocks noChangeAspect="1"/>
            </p:cNvPicPr>
            <p:nvPr/>
          </p:nvPicPr>
          <p:blipFill>
            <a:blip r:embed="rId2">
              <a:extLst/>
            </a:blip>
            <a:stretch>
              <a:fillRect/>
            </a:stretch>
          </p:blipFill>
          <p:spPr>
            <a:xfrm>
              <a:off x="15442437" y="2498633"/>
              <a:ext cx="6534187" cy="6534188"/>
            </a:xfrm>
            <a:prstGeom prst="rect">
              <a:avLst/>
            </a:prstGeom>
            <a:ln w="12700" cap="flat">
              <a:noFill/>
              <a:miter lim="400000"/>
            </a:ln>
            <a:effectLst/>
          </p:spPr>
        </p:pic>
        <p:pic>
          <p:nvPicPr>
            <p:cNvPr id="369" name="Image" descr="Image"/>
            <p:cNvPicPr>
              <a:picLocks noChangeAspect="1"/>
            </p:cNvPicPr>
            <p:nvPr/>
          </p:nvPicPr>
          <p:blipFill>
            <a:blip r:embed="rId3">
              <a:extLst/>
            </a:blip>
            <a:stretch>
              <a:fillRect/>
            </a:stretch>
          </p:blipFill>
          <p:spPr>
            <a:xfrm>
              <a:off x="1397000" y="12130501"/>
              <a:ext cx="21590000" cy="127001"/>
            </a:xfrm>
            <a:prstGeom prst="rect">
              <a:avLst/>
            </a:prstGeom>
            <a:ln w="12700" cap="flat">
              <a:noFill/>
              <a:miter lim="400000"/>
            </a:ln>
            <a:effectLst/>
          </p:spPr>
        </p:pic>
        <p:sp>
          <p:nvSpPr>
            <p:cNvPr id="370" name="Rectangle"/>
            <p:cNvSpPr/>
            <p:nvPr/>
          </p:nvSpPr>
          <p:spPr>
            <a:xfrm>
              <a:off x="-1" y="-1"/>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4" name="Analyze Causes…"/>
          <p:cNvSpPr txBox="1"/>
          <p:nvPr>
            <p:ph type="body" idx="21"/>
          </p:nvPr>
        </p:nvSpPr>
        <p:spPr>
          <a:xfrm>
            <a:off x="1266761" y="970751"/>
            <a:ext cx="5398537" cy="4899966"/>
          </a:xfrm>
          <a:prstGeom prst="rect">
            <a:avLst/>
          </a:prstGeom>
        </p:spPr>
        <p:txBody>
          <a:bodyPr/>
          <a:lstStyle/>
          <a:p>
            <a:pPr marL="0" indent="0" defTabSz="457200">
              <a:lnSpc>
                <a:spcPct val="100000"/>
              </a:lnSpc>
              <a:spcBef>
                <a:spcPts val="1200"/>
              </a:spcBef>
              <a:buClrTx/>
              <a:buSzTx/>
              <a:buNone/>
              <a:defRPr b="1" sz="3200">
                <a:solidFill>
                  <a:srgbClr val="FFFFFF"/>
                </a:solidFill>
              </a:defRPr>
            </a:pPr>
            <a:r>
              <a:t>Analyze Causes</a:t>
            </a:r>
          </a:p>
          <a:p>
            <a:pPr marL="0" indent="0">
              <a:lnSpc>
                <a:spcPct val="110000"/>
              </a:lnSpc>
              <a:spcBef>
                <a:spcPts val="1200"/>
              </a:spcBef>
              <a:buClrTx/>
              <a:buSzTx/>
              <a:buNone/>
              <a:defRPr sz="2100">
                <a:solidFill>
                  <a:srgbClr val="FFFFFF"/>
                </a:solidFill>
              </a:defRPr>
            </a:pPr>
            <a:r>
              <a:t>Dig deeper into the issues you’ve observed and find the core problem. Then consider how your app could solve it.</a:t>
            </a:r>
          </a:p>
          <a:p>
            <a:pPr marL="0" indent="0">
              <a:lnSpc>
                <a:spcPct val="110000"/>
              </a:lnSpc>
              <a:spcBef>
                <a:spcPts val="1200"/>
              </a:spcBef>
              <a:buClrTx/>
              <a:buSzTx/>
              <a:buNone/>
              <a:defRPr sz="2100">
                <a:solidFill>
                  <a:srgbClr val="FFFFFF"/>
                </a:solidFill>
              </a:defRPr>
            </a:pPr>
            <a:r>
              <a:t>Asking why something happens will help you discover hidden causes behind what you observe directly. The deeper you dig, the closer you’ll get to the core motivating need for your solution.</a:t>
            </a:r>
          </a:p>
          <a:p>
            <a:pPr marL="0" indent="0">
              <a:lnSpc>
                <a:spcPct val="110000"/>
              </a:lnSpc>
              <a:spcBef>
                <a:spcPts val="1200"/>
              </a:spcBef>
              <a:buClrTx/>
              <a:buSzTx/>
              <a:buNone/>
              <a:defRPr sz="2100">
                <a:solidFill>
                  <a:srgbClr val="FFFFFF"/>
                </a:solidFill>
              </a:defRPr>
            </a:pPr>
            <a:r>
              <a:t>Create as many copies of the following template as you need to describe the problems you’ve identified in your research.</a:t>
            </a:r>
          </a:p>
        </p:txBody>
      </p:sp>
      <p:sp>
        <p:nvSpPr>
          <p:cNvPr id="605" name="Define | Analyze"/>
          <p:cNvSpPr txBox="1"/>
          <p:nvPr>
            <p:ph type="body" idx="23"/>
          </p:nvPr>
        </p:nvSpPr>
        <p:spPr>
          <a:xfrm>
            <a:off x="1269305" y="12421154"/>
            <a:ext cx="2025410" cy="465340"/>
          </a:xfrm>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Define</a:t>
            </a:r>
            <a:r>
              <a:t> | Analyze</a:t>
            </a:r>
          </a:p>
        </p:txBody>
      </p:sp>
      <p:sp>
        <p:nvSpPr>
          <p:cNvPr id="606" name="They'd like to begin recycling but struggle to hold themselves accountable."/>
          <p:cNvSpPr/>
          <p:nvPr>
            <p:ph type="body" idx="26"/>
          </p:nvPr>
        </p:nvSpPr>
        <p:spPr>
          <a:xfrm>
            <a:off x="9918700" y="1525930"/>
            <a:ext cx="12349754" cy="1083240"/>
          </a:xfrm>
          <a:prstGeom prst="rect">
            <a:avLst/>
          </a:prstGeom>
          <a:solidFill>
            <a:srgbClr val="D5D5D5">
              <a:alpha val="43642"/>
            </a:srgbClr>
          </a:solidFill>
          <a:ln>
            <a:prstDash val="solid"/>
          </a:ln>
        </p:spPr>
        <p:txBody>
          <a:bodyPr lIns="317500" tIns="317500" rIns="317500" bIns="317500"/>
          <a:lstStyle>
            <a:lvl1pPr>
              <a:defRPr>
                <a:solidFill>
                  <a:srgbClr val="000000"/>
                </a:solidFill>
              </a:defRPr>
            </a:lvl1pPr>
          </a:lstStyle>
          <a:p>
            <a:pPr/>
            <a:r>
              <a:t>They'd like to begin recycling but struggle to hold themselves accountable.</a:t>
            </a:r>
          </a:p>
        </p:txBody>
      </p:sp>
      <p:sp>
        <p:nvSpPr>
          <p:cNvPr id="60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631" name="Group"/>
          <p:cNvGrpSpPr/>
          <p:nvPr/>
        </p:nvGrpSpPr>
        <p:grpSpPr>
          <a:xfrm>
            <a:off x="-1" y="0"/>
            <a:ext cx="24384001" cy="13716001"/>
            <a:chOff x="0" y="0"/>
            <a:chExt cx="24384000" cy="13716000"/>
          </a:xfrm>
        </p:grpSpPr>
        <p:sp>
          <p:nvSpPr>
            <p:cNvPr id="608" name="Users are having this problem:"/>
            <p:cNvSpPr txBox="1"/>
            <p:nvPr/>
          </p:nvSpPr>
          <p:spPr>
            <a:xfrm>
              <a:off x="9918700" y="1010648"/>
              <a:ext cx="8680411" cy="4529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defTabSz="825500">
                <a:lnSpc>
                  <a:spcPct val="110000"/>
                </a:lnSpc>
                <a:spcBef>
                  <a:spcPts val="1500"/>
                </a:spcBef>
                <a:defRPr sz="2100">
                  <a:solidFill>
                    <a:srgbClr val="000000"/>
                  </a:solidFill>
                </a:defRPr>
              </a:lvl1pPr>
            </a:lstStyle>
            <a:p>
              <a:pPr/>
              <a:r>
                <a:t>Users are having this problem:</a:t>
              </a:r>
            </a:p>
          </p:txBody>
        </p:sp>
        <p:sp>
          <p:nvSpPr>
            <p:cNvPr id="609" name="This happens because:"/>
            <p:cNvSpPr txBox="1"/>
            <p:nvPr/>
          </p:nvSpPr>
          <p:spPr>
            <a:xfrm>
              <a:off x="9918700" y="2760565"/>
              <a:ext cx="8680411" cy="4529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defTabSz="825500">
                <a:lnSpc>
                  <a:spcPct val="110000"/>
                </a:lnSpc>
                <a:spcBef>
                  <a:spcPts val="1500"/>
                </a:spcBef>
                <a:defRPr sz="2100">
                  <a:solidFill>
                    <a:srgbClr val="000000"/>
                  </a:solidFill>
                </a:defRPr>
              </a:lvl1pPr>
            </a:lstStyle>
            <a:p>
              <a:pPr/>
              <a:r>
                <a:t>This happens because:</a:t>
              </a:r>
            </a:p>
          </p:txBody>
        </p:sp>
        <p:sp>
          <p:nvSpPr>
            <p:cNvPr id="610" name="This is because:"/>
            <p:cNvSpPr txBox="1"/>
            <p:nvPr/>
          </p:nvSpPr>
          <p:spPr>
            <a:xfrm>
              <a:off x="9918700" y="4534210"/>
              <a:ext cx="8680411" cy="4529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defTabSz="825500">
                <a:lnSpc>
                  <a:spcPct val="110000"/>
                </a:lnSpc>
                <a:spcBef>
                  <a:spcPts val="1500"/>
                </a:spcBef>
                <a:defRPr sz="2100">
                  <a:solidFill>
                    <a:srgbClr val="000000"/>
                  </a:solidFill>
                </a:defRPr>
              </a:lvl1pPr>
            </a:lstStyle>
            <a:p>
              <a:pPr/>
              <a:r>
                <a:t>This is because:</a:t>
              </a:r>
            </a:p>
          </p:txBody>
        </p:sp>
        <p:sp>
          <p:nvSpPr>
            <p:cNvPr id="611" name="Which is because:"/>
            <p:cNvSpPr txBox="1"/>
            <p:nvPr/>
          </p:nvSpPr>
          <p:spPr>
            <a:xfrm>
              <a:off x="9918700" y="6283291"/>
              <a:ext cx="8680411" cy="4529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defTabSz="825500">
                <a:lnSpc>
                  <a:spcPct val="110000"/>
                </a:lnSpc>
                <a:spcBef>
                  <a:spcPts val="1500"/>
                </a:spcBef>
                <a:defRPr sz="2100">
                  <a:solidFill>
                    <a:srgbClr val="000000"/>
                  </a:solidFill>
                </a:defRPr>
              </a:lvl1pPr>
            </a:lstStyle>
            <a:p>
              <a:pPr/>
              <a:r>
                <a:t>Which is because:</a:t>
              </a:r>
            </a:p>
          </p:txBody>
        </p:sp>
        <p:sp>
          <p:nvSpPr>
            <p:cNvPr id="612" name="And the root cause is this core problem:"/>
            <p:cNvSpPr txBox="1"/>
            <p:nvPr/>
          </p:nvSpPr>
          <p:spPr>
            <a:xfrm>
              <a:off x="9918700" y="8032372"/>
              <a:ext cx="8680411" cy="4529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defTabSz="825500">
                <a:lnSpc>
                  <a:spcPct val="110000"/>
                </a:lnSpc>
                <a:spcBef>
                  <a:spcPts val="1500"/>
                </a:spcBef>
                <a:defRPr sz="2100">
                  <a:solidFill>
                    <a:srgbClr val="000000"/>
                  </a:solidFill>
                </a:defRPr>
              </a:lvl1pPr>
            </a:lstStyle>
            <a:p>
              <a:pPr/>
              <a:r>
                <a:t>And the root cause is this core problem:</a:t>
              </a:r>
            </a:p>
          </p:txBody>
        </p:sp>
        <p:pic>
          <p:nvPicPr>
            <p:cNvPr id="613" name="Image" descr="Image"/>
            <p:cNvPicPr>
              <a:picLocks noChangeAspect="1"/>
            </p:cNvPicPr>
            <p:nvPr/>
          </p:nvPicPr>
          <p:blipFill>
            <a:blip r:embed="rId2">
              <a:alphaModFix amt="40000"/>
              <a:extLst/>
            </a:blip>
            <a:stretch>
              <a:fillRect/>
            </a:stretch>
          </p:blipFill>
          <p:spPr>
            <a:xfrm>
              <a:off x="8915400" y="1750049"/>
              <a:ext cx="635000" cy="635001"/>
            </a:xfrm>
            <a:prstGeom prst="rect">
              <a:avLst/>
            </a:prstGeom>
            <a:ln w="12700" cap="flat">
              <a:noFill/>
              <a:miter lim="400000"/>
            </a:ln>
            <a:effectLst/>
          </p:spPr>
        </p:pic>
        <p:pic>
          <p:nvPicPr>
            <p:cNvPr id="614" name="Image" descr="Image"/>
            <p:cNvPicPr>
              <a:picLocks noChangeAspect="1"/>
            </p:cNvPicPr>
            <p:nvPr/>
          </p:nvPicPr>
          <p:blipFill>
            <a:blip r:embed="rId3">
              <a:alphaModFix amt="39897"/>
              <a:extLst/>
            </a:blip>
            <a:stretch>
              <a:fillRect/>
            </a:stretch>
          </p:blipFill>
          <p:spPr>
            <a:xfrm>
              <a:off x="8915400" y="3499130"/>
              <a:ext cx="635000" cy="635001"/>
            </a:xfrm>
            <a:prstGeom prst="rect">
              <a:avLst/>
            </a:prstGeom>
            <a:ln w="12700" cap="flat">
              <a:noFill/>
              <a:miter lim="400000"/>
            </a:ln>
            <a:effectLst/>
          </p:spPr>
        </p:pic>
        <p:pic>
          <p:nvPicPr>
            <p:cNvPr id="615" name="Image" descr="Image"/>
            <p:cNvPicPr>
              <a:picLocks noChangeAspect="1"/>
            </p:cNvPicPr>
            <p:nvPr/>
          </p:nvPicPr>
          <p:blipFill>
            <a:blip r:embed="rId4">
              <a:alphaModFix amt="39897"/>
              <a:extLst/>
            </a:blip>
            <a:stretch>
              <a:fillRect/>
            </a:stretch>
          </p:blipFill>
          <p:spPr>
            <a:xfrm>
              <a:off x="8915400" y="5248211"/>
              <a:ext cx="635000" cy="635001"/>
            </a:xfrm>
            <a:prstGeom prst="rect">
              <a:avLst/>
            </a:prstGeom>
            <a:ln w="12700" cap="flat">
              <a:noFill/>
              <a:miter lim="400000"/>
            </a:ln>
            <a:effectLst/>
          </p:spPr>
        </p:pic>
        <p:pic>
          <p:nvPicPr>
            <p:cNvPr id="616" name="Image" descr="Image"/>
            <p:cNvPicPr>
              <a:picLocks noChangeAspect="1"/>
            </p:cNvPicPr>
            <p:nvPr/>
          </p:nvPicPr>
          <p:blipFill>
            <a:blip r:embed="rId5">
              <a:alphaModFix amt="39897"/>
              <a:extLst/>
            </a:blip>
            <a:stretch>
              <a:fillRect/>
            </a:stretch>
          </p:blipFill>
          <p:spPr>
            <a:xfrm>
              <a:off x="8915400" y="6997293"/>
              <a:ext cx="635000" cy="635001"/>
            </a:xfrm>
            <a:prstGeom prst="rect">
              <a:avLst/>
            </a:prstGeom>
            <a:ln w="12700" cap="flat">
              <a:noFill/>
              <a:miter lim="400000"/>
            </a:ln>
            <a:effectLst/>
          </p:spPr>
        </p:pic>
        <p:pic>
          <p:nvPicPr>
            <p:cNvPr id="617" name="Image" descr="Image"/>
            <p:cNvPicPr>
              <a:picLocks noChangeAspect="1"/>
            </p:cNvPicPr>
            <p:nvPr/>
          </p:nvPicPr>
          <p:blipFill>
            <a:blip r:embed="rId6">
              <a:alphaModFix amt="39897"/>
              <a:extLst/>
            </a:blip>
            <a:stretch>
              <a:fillRect/>
            </a:stretch>
          </p:blipFill>
          <p:spPr>
            <a:xfrm>
              <a:off x="8915400" y="8746373"/>
              <a:ext cx="635000" cy="635001"/>
            </a:xfrm>
            <a:prstGeom prst="rect">
              <a:avLst/>
            </a:prstGeom>
            <a:ln w="12700" cap="flat">
              <a:noFill/>
              <a:miter lim="400000"/>
            </a:ln>
            <a:effectLst/>
          </p:spPr>
        </p:pic>
        <p:pic>
          <p:nvPicPr>
            <p:cNvPr id="618" name="Image" descr="Image"/>
            <p:cNvPicPr>
              <a:picLocks noChangeAspect="1"/>
            </p:cNvPicPr>
            <p:nvPr/>
          </p:nvPicPr>
          <p:blipFill>
            <a:blip r:embed="rId7">
              <a:alphaModFix amt="40000"/>
              <a:extLst/>
            </a:blip>
            <a:stretch>
              <a:fillRect/>
            </a:stretch>
          </p:blipFill>
          <p:spPr>
            <a:xfrm rot="5400000">
              <a:off x="8956890" y="2719071"/>
              <a:ext cx="552019" cy="446039"/>
            </a:xfrm>
            <a:prstGeom prst="rect">
              <a:avLst/>
            </a:prstGeom>
            <a:ln w="12700" cap="flat">
              <a:noFill/>
              <a:miter lim="400000"/>
            </a:ln>
            <a:effectLst/>
          </p:spPr>
        </p:pic>
        <p:pic>
          <p:nvPicPr>
            <p:cNvPr id="619" name="Image" descr="Image"/>
            <p:cNvPicPr>
              <a:picLocks noChangeAspect="1"/>
            </p:cNvPicPr>
            <p:nvPr/>
          </p:nvPicPr>
          <p:blipFill>
            <a:blip r:embed="rId7">
              <a:alphaModFix amt="40000"/>
              <a:extLst/>
            </a:blip>
            <a:stretch>
              <a:fillRect/>
            </a:stretch>
          </p:blipFill>
          <p:spPr>
            <a:xfrm rot="5400000">
              <a:off x="8956890" y="4468152"/>
              <a:ext cx="552019" cy="446038"/>
            </a:xfrm>
            <a:prstGeom prst="rect">
              <a:avLst/>
            </a:prstGeom>
            <a:ln w="12700" cap="flat">
              <a:noFill/>
              <a:miter lim="400000"/>
            </a:ln>
            <a:effectLst/>
          </p:spPr>
        </p:pic>
        <p:pic>
          <p:nvPicPr>
            <p:cNvPr id="620" name="Image" descr="Image"/>
            <p:cNvPicPr>
              <a:picLocks noChangeAspect="1"/>
            </p:cNvPicPr>
            <p:nvPr/>
          </p:nvPicPr>
          <p:blipFill>
            <a:blip r:embed="rId7">
              <a:alphaModFix amt="40000"/>
              <a:extLst/>
            </a:blip>
            <a:stretch>
              <a:fillRect/>
            </a:stretch>
          </p:blipFill>
          <p:spPr>
            <a:xfrm rot="5400000">
              <a:off x="8956890" y="6217232"/>
              <a:ext cx="552019" cy="446039"/>
            </a:xfrm>
            <a:prstGeom prst="rect">
              <a:avLst/>
            </a:prstGeom>
            <a:ln w="12700" cap="flat">
              <a:noFill/>
              <a:miter lim="400000"/>
            </a:ln>
            <a:effectLst/>
          </p:spPr>
        </p:pic>
        <p:pic>
          <p:nvPicPr>
            <p:cNvPr id="621" name="Image" descr="Image"/>
            <p:cNvPicPr>
              <a:picLocks noChangeAspect="1"/>
            </p:cNvPicPr>
            <p:nvPr/>
          </p:nvPicPr>
          <p:blipFill>
            <a:blip r:embed="rId7">
              <a:alphaModFix amt="40000"/>
              <a:extLst/>
            </a:blip>
            <a:stretch>
              <a:fillRect/>
            </a:stretch>
          </p:blipFill>
          <p:spPr>
            <a:xfrm rot="5400000">
              <a:off x="8956890" y="7966314"/>
              <a:ext cx="552019" cy="446039"/>
            </a:xfrm>
            <a:prstGeom prst="rect">
              <a:avLst/>
            </a:prstGeom>
            <a:ln w="12700" cap="flat">
              <a:noFill/>
              <a:miter lim="400000"/>
            </a:ln>
            <a:effectLst/>
          </p:spPr>
        </p:pic>
        <p:grpSp>
          <p:nvGrpSpPr>
            <p:cNvPr id="627" name="Group"/>
            <p:cNvGrpSpPr/>
            <p:nvPr/>
          </p:nvGrpSpPr>
          <p:grpSpPr>
            <a:xfrm>
              <a:off x="9918700" y="3275011"/>
              <a:ext cx="12349754" cy="9126572"/>
              <a:chOff x="0" y="0"/>
              <a:chExt cx="12349753" cy="9126570"/>
            </a:xfrm>
          </p:grpSpPr>
          <p:sp>
            <p:nvSpPr>
              <p:cNvPr id="622" name="It’s easier to throw everything into one bin."/>
              <p:cNvSpPr/>
              <p:nvPr/>
            </p:nvSpPr>
            <p:spPr>
              <a:xfrm>
                <a:off x="0" y="-1"/>
                <a:ext cx="12349754" cy="1083240"/>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17500" tIns="317500" rIns="317500" bIns="317500" numCol="1" anchor="ctr">
                <a:noAutofit/>
              </a:bodyPr>
              <a:lstStyle>
                <a:lvl1pPr algn="l" defTabSz="825500">
                  <a:lnSpc>
                    <a:spcPct val="110000"/>
                  </a:lnSpc>
                  <a:defRPr sz="2100">
                    <a:solidFill>
                      <a:srgbClr val="000000"/>
                    </a:solidFill>
                  </a:defRPr>
                </a:lvl1pPr>
              </a:lstStyle>
              <a:p>
                <a:pPr/>
                <a:r>
                  <a:t>It’s easier to throw everything into one bin. </a:t>
                </a:r>
              </a:p>
            </p:txBody>
          </p:sp>
          <p:sp>
            <p:nvSpPr>
              <p:cNvPr id="623" name="They struggle to differentiate between trash and recycling."/>
              <p:cNvSpPr/>
              <p:nvPr/>
            </p:nvSpPr>
            <p:spPr>
              <a:xfrm>
                <a:off x="0" y="1749081"/>
                <a:ext cx="12349754" cy="1083239"/>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17500" tIns="317500" rIns="317500" bIns="317500" numCol="1" anchor="ctr">
                <a:noAutofit/>
              </a:bodyPr>
              <a:lstStyle>
                <a:lvl1pPr algn="l" defTabSz="825500">
                  <a:lnSpc>
                    <a:spcPct val="110000"/>
                  </a:lnSpc>
                  <a:defRPr sz="2100">
                    <a:solidFill>
                      <a:srgbClr val="000000"/>
                    </a:solidFill>
                  </a:defRPr>
                </a:lvl1pPr>
              </a:lstStyle>
              <a:p>
                <a:pPr/>
                <a:r>
                  <a:t>They struggle to differentiate between trash and recycling.</a:t>
                </a:r>
              </a:p>
            </p:txBody>
          </p:sp>
          <p:sp>
            <p:nvSpPr>
              <p:cNvPr id="624" name="Recycling seems complicated and hard to remember."/>
              <p:cNvSpPr/>
              <p:nvPr/>
            </p:nvSpPr>
            <p:spPr>
              <a:xfrm>
                <a:off x="0" y="3498161"/>
                <a:ext cx="12349754" cy="1083240"/>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17500" tIns="317500" rIns="317500" bIns="317500" numCol="1" anchor="ctr">
                <a:noAutofit/>
              </a:bodyPr>
              <a:lstStyle>
                <a:lvl1pPr algn="l" defTabSz="825500">
                  <a:lnSpc>
                    <a:spcPct val="110000"/>
                  </a:lnSpc>
                  <a:defRPr sz="2100">
                    <a:solidFill>
                      <a:srgbClr val="000000"/>
                    </a:solidFill>
                  </a:defRPr>
                </a:lvl1pPr>
              </a:lstStyle>
              <a:p>
                <a:pPr/>
                <a:r>
                  <a:t>Recycling seems complicated and hard to remember.</a:t>
                </a:r>
              </a:p>
            </p:txBody>
          </p:sp>
          <p:sp>
            <p:nvSpPr>
              <p:cNvPr id="625" name="People are rarely taught how to recycle."/>
              <p:cNvSpPr/>
              <p:nvPr/>
            </p:nvSpPr>
            <p:spPr>
              <a:xfrm>
                <a:off x="0" y="5247242"/>
                <a:ext cx="12349754" cy="1083240"/>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17500" tIns="317500" rIns="317500" bIns="317500" numCol="1" anchor="ctr">
                <a:noAutofit/>
              </a:bodyPr>
              <a:lstStyle>
                <a:lvl1pPr algn="l" defTabSz="825500">
                  <a:lnSpc>
                    <a:spcPct val="110000"/>
                  </a:lnSpc>
                  <a:defRPr sz="2100">
                    <a:solidFill>
                      <a:srgbClr val="000000"/>
                    </a:solidFill>
                  </a:defRPr>
                </a:lvl1pPr>
              </a:lstStyle>
              <a:p>
                <a:pPr/>
                <a:r>
                  <a:t>People are rarely taught how to recycle.</a:t>
                </a:r>
              </a:p>
            </p:txBody>
          </p:sp>
          <p:sp>
            <p:nvSpPr>
              <p:cNvPr id="626" name="Educating people on what qualifies as recycling and gamifying the experience so they can hold themselves accountable with their peers."/>
              <p:cNvSpPr/>
              <p:nvPr/>
            </p:nvSpPr>
            <p:spPr>
              <a:xfrm>
                <a:off x="0" y="7493990"/>
                <a:ext cx="12349754" cy="1632581"/>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17500" tIns="317500" rIns="317500" bIns="317500" numCol="1" anchor="ctr">
                <a:normAutofit fontScale="100000" lnSpcReduction="0"/>
              </a:bodyPr>
              <a:lstStyle>
                <a:lvl1pPr algn="l" defTabSz="825500">
                  <a:lnSpc>
                    <a:spcPct val="110000"/>
                  </a:lnSpc>
                  <a:defRPr sz="2100">
                    <a:solidFill>
                      <a:srgbClr val="000000"/>
                    </a:solidFill>
                  </a:defRPr>
                </a:lvl1pPr>
              </a:lstStyle>
              <a:p>
                <a:pPr/>
                <a:r>
                  <a:t>Educating people on what qualifies as recycling and gamifying the experience so they can hold themselves accountable with their peers. </a:t>
                </a:r>
              </a:p>
            </p:txBody>
          </p:sp>
        </p:grpSp>
        <p:sp>
          <p:nvSpPr>
            <p:cNvPr id="628" name="We can solve this issue in our app by:"/>
            <p:cNvSpPr txBox="1"/>
            <p:nvPr/>
          </p:nvSpPr>
          <p:spPr>
            <a:xfrm>
              <a:off x="9918700" y="10258634"/>
              <a:ext cx="8680411" cy="4529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defTabSz="825500">
                <a:lnSpc>
                  <a:spcPct val="110000"/>
                </a:lnSpc>
                <a:spcBef>
                  <a:spcPts val="1500"/>
                </a:spcBef>
                <a:defRPr sz="2100">
                  <a:solidFill>
                    <a:srgbClr val="000000"/>
                  </a:solidFill>
                </a:defRPr>
              </a:lvl1pPr>
            </a:lstStyle>
            <a:p>
              <a:pPr/>
              <a:r>
                <a:t>We can solve this issue in our app by:</a:t>
              </a:r>
            </a:p>
          </p:txBody>
        </p:sp>
        <p:sp>
          <p:nvSpPr>
            <p:cNvPr id="629" name="Example"/>
            <p:cNvSpPr txBox="1"/>
            <p:nvPr/>
          </p:nvSpPr>
          <p:spPr>
            <a:xfrm>
              <a:off x="20529021" y="513508"/>
              <a:ext cx="1825067" cy="6263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defTabSz="825500">
                <a:defRPr b="1" sz="3200">
                  <a:solidFill>
                    <a:srgbClr val="FE7D00"/>
                  </a:solidFill>
                </a:defRPr>
              </a:lvl1pPr>
            </a:lstStyle>
            <a:p>
              <a:pPr/>
              <a:r>
                <a:t>Example</a:t>
              </a:r>
            </a:p>
          </p:txBody>
        </p:sp>
        <p:sp>
          <p:nvSpPr>
            <p:cNvPr id="630"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3" name="Analyze Causes…"/>
          <p:cNvSpPr txBox="1"/>
          <p:nvPr>
            <p:ph type="body" idx="21"/>
          </p:nvPr>
        </p:nvSpPr>
        <p:spPr>
          <a:xfrm>
            <a:off x="1266761" y="970751"/>
            <a:ext cx="5398537" cy="4899966"/>
          </a:xfrm>
          <a:prstGeom prst="rect">
            <a:avLst/>
          </a:prstGeom>
        </p:spPr>
        <p:txBody>
          <a:bodyPr/>
          <a:lstStyle/>
          <a:p>
            <a:pPr marL="0" indent="0" defTabSz="457200">
              <a:lnSpc>
                <a:spcPct val="100000"/>
              </a:lnSpc>
              <a:spcBef>
                <a:spcPts val="1200"/>
              </a:spcBef>
              <a:buClrTx/>
              <a:buSzTx/>
              <a:buNone/>
              <a:defRPr b="1" sz="3200">
                <a:solidFill>
                  <a:srgbClr val="FFFFFF"/>
                </a:solidFill>
              </a:defRPr>
            </a:pPr>
            <a:r>
              <a:t>Analyze Causes</a:t>
            </a:r>
          </a:p>
          <a:p>
            <a:pPr marL="0" indent="0">
              <a:lnSpc>
                <a:spcPct val="110000"/>
              </a:lnSpc>
              <a:spcBef>
                <a:spcPts val="1200"/>
              </a:spcBef>
              <a:buClrTx/>
              <a:buSzTx/>
              <a:buNone/>
              <a:defRPr sz="2100">
                <a:solidFill>
                  <a:srgbClr val="FFFFFF"/>
                </a:solidFill>
              </a:defRPr>
            </a:pPr>
            <a:r>
              <a:t>Dig deeper into the issues you’ve observed and find the core problem. Then consider how your app could solve it.</a:t>
            </a:r>
          </a:p>
          <a:p>
            <a:pPr marL="0" indent="0">
              <a:lnSpc>
                <a:spcPct val="110000"/>
              </a:lnSpc>
              <a:spcBef>
                <a:spcPts val="1200"/>
              </a:spcBef>
              <a:buClrTx/>
              <a:buSzTx/>
              <a:buNone/>
              <a:defRPr sz="2100">
                <a:solidFill>
                  <a:srgbClr val="FFFFFF"/>
                </a:solidFill>
              </a:defRPr>
            </a:pPr>
            <a:r>
              <a:t>Asking why something happens will help you discover hidden causes behind what you observe directly. The deeper you dig, the closer you’ll get to the core motivating need for your solution.</a:t>
            </a:r>
          </a:p>
          <a:p>
            <a:pPr marL="0" indent="0">
              <a:lnSpc>
                <a:spcPct val="110000"/>
              </a:lnSpc>
              <a:spcBef>
                <a:spcPts val="1200"/>
              </a:spcBef>
              <a:buClrTx/>
              <a:buSzTx/>
              <a:buNone/>
              <a:defRPr sz="2100">
                <a:solidFill>
                  <a:srgbClr val="FFFFFF"/>
                </a:solidFill>
              </a:defRPr>
            </a:pPr>
            <a:r>
              <a:t>Create as many copies of the following template as you need to describe the problems you’ve identified in your research.</a:t>
            </a:r>
          </a:p>
        </p:txBody>
      </p:sp>
      <p:sp>
        <p:nvSpPr>
          <p:cNvPr id="634" name="Define | Analyze"/>
          <p:cNvSpPr txBox="1"/>
          <p:nvPr>
            <p:ph type="body" idx="23"/>
          </p:nvPr>
        </p:nvSpPr>
        <p:spPr>
          <a:xfrm>
            <a:off x="1269305" y="12421154"/>
            <a:ext cx="2025410" cy="465340"/>
          </a:xfrm>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Define</a:t>
            </a:r>
            <a:r>
              <a:t> | Analyze</a:t>
            </a:r>
          </a:p>
        </p:txBody>
      </p:sp>
      <p:sp>
        <p:nvSpPr>
          <p:cNvPr id="63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652" name="Group"/>
          <p:cNvGrpSpPr/>
          <p:nvPr/>
        </p:nvGrpSpPr>
        <p:grpSpPr>
          <a:xfrm>
            <a:off x="-1" y="0"/>
            <a:ext cx="24384001" cy="13716001"/>
            <a:chOff x="0" y="0"/>
            <a:chExt cx="24384000" cy="13716000"/>
          </a:xfrm>
        </p:grpSpPr>
        <p:sp>
          <p:nvSpPr>
            <p:cNvPr id="636"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637" name="Users are having this problem:"/>
            <p:cNvSpPr txBox="1"/>
            <p:nvPr/>
          </p:nvSpPr>
          <p:spPr>
            <a:xfrm>
              <a:off x="9918700" y="1010648"/>
              <a:ext cx="8680411" cy="4529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defTabSz="825500">
                <a:lnSpc>
                  <a:spcPct val="110000"/>
                </a:lnSpc>
                <a:spcBef>
                  <a:spcPts val="1500"/>
                </a:spcBef>
                <a:defRPr sz="2100">
                  <a:solidFill>
                    <a:srgbClr val="000000"/>
                  </a:solidFill>
                </a:defRPr>
              </a:lvl1pPr>
            </a:lstStyle>
            <a:p>
              <a:pPr/>
              <a:r>
                <a:t>Users are having this problem:</a:t>
              </a:r>
            </a:p>
          </p:txBody>
        </p:sp>
        <p:sp>
          <p:nvSpPr>
            <p:cNvPr id="638" name="This happens because:"/>
            <p:cNvSpPr txBox="1"/>
            <p:nvPr/>
          </p:nvSpPr>
          <p:spPr>
            <a:xfrm>
              <a:off x="9918700" y="2760565"/>
              <a:ext cx="8680411" cy="4529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defTabSz="825500">
                <a:lnSpc>
                  <a:spcPct val="110000"/>
                </a:lnSpc>
                <a:spcBef>
                  <a:spcPts val="1500"/>
                </a:spcBef>
                <a:defRPr sz="2100">
                  <a:solidFill>
                    <a:srgbClr val="000000"/>
                  </a:solidFill>
                </a:defRPr>
              </a:lvl1pPr>
            </a:lstStyle>
            <a:p>
              <a:pPr/>
              <a:r>
                <a:t>This happens because:</a:t>
              </a:r>
            </a:p>
          </p:txBody>
        </p:sp>
        <p:sp>
          <p:nvSpPr>
            <p:cNvPr id="639" name="This is because:"/>
            <p:cNvSpPr txBox="1"/>
            <p:nvPr/>
          </p:nvSpPr>
          <p:spPr>
            <a:xfrm>
              <a:off x="9918700" y="4534210"/>
              <a:ext cx="8680411" cy="4529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defTabSz="825500">
                <a:lnSpc>
                  <a:spcPct val="110000"/>
                </a:lnSpc>
                <a:spcBef>
                  <a:spcPts val="1500"/>
                </a:spcBef>
                <a:defRPr sz="2100">
                  <a:solidFill>
                    <a:srgbClr val="000000"/>
                  </a:solidFill>
                </a:defRPr>
              </a:lvl1pPr>
            </a:lstStyle>
            <a:p>
              <a:pPr/>
              <a:r>
                <a:t>This is because:</a:t>
              </a:r>
            </a:p>
          </p:txBody>
        </p:sp>
        <p:sp>
          <p:nvSpPr>
            <p:cNvPr id="640" name="Which is because:"/>
            <p:cNvSpPr txBox="1"/>
            <p:nvPr/>
          </p:nvSpPr>
          <p:spPr>
            <a:xfrm>
              <a:off x="9918700" y="6283291"/>
              <a:ext cx="8680411" cy="4529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defTabSz="825500">
                <a:lnSpc>
                  <a:spcPct val="110000"/>
                </a:lnSpc>
                <a:spcBef>
                  <a:spcPts val="1500"/>
                </a:spcBef>
                <a:defRPr sz="2100">
                  <a:solidFill>
                    <a:srgbClr val="000000"/>
                  </a:solidFill>
                </a:defRPr>
              </a:lvl1pPr>
            </a:lstStyle>
            <a:p>
              <a:pPr/>
              <a:r>
                <a:t>Which is because:</a:t>
              </a:r>
            </a:p>
          </p:txBody>
        </p:sp>
        <p:sp>
          <p:nvSpPr>
            <p:cNvPr id="641" name="And the result is this core problem:"/>
            <p:cNvSpPr txBox="1"/>
            <p:nvPr/>
          </p:nvSpPr>
          <p:spPr>
            <a:xfrm>
              <a:off x="9918700" y="8032372"/>
              <a:ext cx="8680411" cy="4529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defTabSz="825500">
                <a:lnSpc>
                  <a:spcPct val="110000"/>
                </a:lnSpc>
                <a:spcBef>
                  <a:spcPts val="1500"/>
                </a:spcBef>
                <a:defRPr sz="2100">
                  <a:solidFill>
                    <a:srgbClr val="000000"/>
                  </a:solidFill>
                </a:defRPr>
              </a:lvl1pPr>
            </a:lstStyle>
            <a:p>
              <a:pPr/>
              <a:r>
                <a:t>And the result is this core problem:</a:t>
              </a:r>
            </a:p>
          </p:txBody>
        </p:sp>
        <p:pic>
          <p:nvPicPr>
            <p:cNvPr id="642" name="Image" descr="Image"/>
            <p:cNvPicPr>
              <a:picLocks noChangeAspect="1"/>
            </p:cNvPicPr>
            <p:nvPr/>
          </p:nvPicPr>
          <p:blipFill>
            <a:blip r:embed="rId2">
              <a:alphaModFix amt="40000"/>
              <a:extLst/>
            </a:blip>
            <a:stretch>
              <a:fillRect/>
            </a:stretch>
          </p:blipFill>
          <p:spPr>
            <a:xfrm>
              <a:off x="8915400" y="1750049"/>
              <a:ext cx="635000" cy="635001"/>
            </a:xfrm>
            <a:prstGeom prst="rect">
              <a:avLst/>
            </a:prstGeom>
            <a:ln w="12700" cap="flat">
              <a:noFill/>
              <a:miter lim="400000"/>
            </a:ln>
            <a:effectLst/>
          </p:spPr>
        </p:pic>
        <p:pic>
          <p:nvPicPr>
            <p:cNvPr id="643" name="Image" descr="Image"/>
            <p:cNvPicPr>
              <a:picLocks noChangeAspect="1"/>
            </p:cNvPicPr>
            <p:nvPr/>
          </p:nvPicPr>
          <p:blipFill>
            <a:blip r:embed="rId3">
              <a:alphaModFix amt="39897"/>
              <a:extLst/>
            </a:blip>
            <a:stretch>
              <a:fillRect/>
            </a:stretch>
          </p:blipFill>
          <p:spPr>
            <a:xfrm>
              <a:off x="8915400" y="3499130"/>
              <a:ext cx="635000" cy="635001"/>
            </a:xfrm>
            <a:prstGeom prst="rect">
              <a:avLst/>
            </a:prstGeom>
            <a:ln w="12700" cap="flat">
              <a:noFill/>
              <a:miter lim="400000"/>
            </a:ln>
            <a:effectLst/>
          </p:spPr>
        </p:pic>
        <p:pic>
          <p:nvPicPr>
            <p:cNvPr id="644" name="Image" descr="Image"/>
            <p:cNvPicPr>
              <a:picLocks noChangeAspect="1"/>
            </p:cNvPicPr>
            <p:nvPr/>
          </p:nvPicPr>
          <p:blipFill>
            <a:blip r:embed="rId4">
              <a:alphaModFix amt="39897"/>
              <a:extLst/>
            </a:blip>
            <a:stretch>
              <a:fillRect/>
            </a:stretch>
          </p:blipFill>
          <p:spPr>
            <a:xfrm>
              <a:off x="8915400" y="5248211"/>
              <a:ext cx="635000" cy="635001"/>
            </a:xfrm>
            <a:prstGeom prst="rect">
              <a:avLst/>
            </a:prstGeom>
            <a:ln w="12700" cap="flat">
              <a:noFill/>
              <a:miter lim="400000"/>
            </a:ln>
            <a:effectLst/>
          </p:spPr>
        </p:pic>
        <p:pic>
          <p:nvPicPr>
            <p:cNvPr id="645" name="Image" descr="Image"/>
            <p:cNvPicPr>
              <a:picLocks noChangeAspect="1"/>
            </p:cNvPicPr>
            <p:nvPr/>
          </p:nvPicPr>
          <p:blipFill>
            <a:blip r:embed="rId5">
              <a:alphaModFix amt="39897"/>
              <a:extLst/>
            </a:blip>
            <a:stretch>
              <a:fillRect/>
            </a:stretch>
          </p:blipFill>
          <p:spPr>
            <a:xfrm>
              <a:off x="8915400" y="6997293"/>
              <a:ext cx="635000" cy="635001"/>
            </a:xfrm>
            <a:prstGeom prst="rect">
              <a:avLst/>
            </a:prstGeom>
            <a:ln w="12700" cap="flat">
              <a:noFill/>
              <a:miter lim="400000"/>
            </a:ln>
            <a:effectLst/>
          </p:spPr>
        </p:pic>
        <p:pic>
          <p:nvPicPr>
            <p:cNvPr id="646" name="Image" descr="Image"/>
            <p:cNvPicPr>
              <a:picLocks noChangeAspect="1"/>
            </p:cNvPicPr>
            <p:nvPr/>
          </p:nvPicPr>
          <p:blipFill>
            <a:blip r:embed="rId6">
              <a:alphaModFix amt="39897"/>
              <a:extLst/>
            </a:blip>
            <a:stretch>
              <a:fillRect/>
            </a:stretch>
          </p:blipFill>
          <p:spPr>
            <a:xfrm>
              <a:off x="8915400" y="8746373"/>
              <a:ext cx="635000" cy="635001"/>
            </a:xfrm>
            <a:prstGeom prst="rect">
              <a:avLst/>
            </a:prstGeom>
            <a:ln w="12700" cap="flat">
              <a:noFill/>
              <a:miter lim="400000"/>
            </a:ln>
            <a:effectLst/>
          </p:spPr>
        </p:pic>
        <p:pic>
          <p:nvPicPr>
            <p:cNvPr id="647" name="Image" descr="Image"/>
            <p:cNvPicPr>
              <a:picLocks noChangeAspect="1"/>
            </p:cNvPicPr>
            <p:nvPr/>
          </p:nvPicPr>
          <p:blipFill>
            <a:blip r:embed="rId7">
              <a:alphaModFix amt="40000"/>
              <a:extLst/>
            </a:blip>
            <a:stretch>
              <a:fillRect/>
            </a:stretch>
          </p:blipFill>
          <p:spPr>
            <a:xfrm rot="5400000">
              <a:off x="8956890" y="2719071"/>
              <a:ext cx="552019" cy="446039"/>
            </a:xfrm>
            <a:prstGeom prst="rect">
              <a:avLst/>
            </a:prstGeom>
            <a:ln w="12700" cap="flat">
              <a:noFill/>
              <a:miter lim="400000"/>
            </a:ln>
            <a:effectLst/>
          </p:spPr>
        </p:pic>
        <p:pic>
          <p:nvPicPr>
            <p:cNvPr id="648" name="Image" descr="Image"/>
            <p:cNvPicPr>
              <a:picLocks noChangeAspect="1"/>
            </p:cNvPicPr>
            <p:nvPr/>
          </p:nvPicPr>
          <p:blipFill>
            <a:blip r:embed="rId7">
              <a:alphaModFix amt="40000"/>
              <a:extLst/>
            </a:blip>
            <a:stretch>
              <a:fillRect/>
            </a:stretch>
          </p:blipFill>
          <p:spPr>
            <a:xfrm rot="5400000">
              <a:off x="8956890" y="4468152"/>
              <a:ext cx="552019" cy="446038"/>
            </a:xfrm>
            <a:prstGeom prst="rect">
              <a:avLst/>
            </a:prstGeom>
            <a:ln w="12700" cap="flat">
              <a:noFill/>
              <a:miter lim="400000"/>
            </a:ln>
            <a:effectLst/>
          </p:spPr>
        </p:pic>
        <p:pic>
          <p:nvPicPr>
            <p:cNvPr id="649" name="Image" descr="Image"/>
            <p:cNvPicPr>
              <a:picLocks noChangeAspect="1"/>
            </p:cNvPicPr>
            <p:nvPr/>
          </p:nvPicPr>
          <p:blipFill>
            <a:blip r:embed="rId7">
              <a:alphaModFix amt="40000"/>
              <a:extLst/>
            </a:blip>
            <a:stretch>
              <a:fillRect/>
            </a:stretch>
          </p:blipFill>
          <p:spPr>
            <a:xfrm rot="5400000">
              <a:off x="8956890" y="6217232"/>
              <a:ext cx="552019" cy="446039"/>
            </a:xfrm>
            <a:prstGeom prst="rect">
              <a:avLst/>
            </a:prstGeom>
            <a:ln w="12700" cap="flat">
              <a:noFill/>
              <a:miter lim="400000"/>
            </a:ln>
            <a:effectLst/>
          </p:spPr>
        </p:pic>
        <p:pic>
          <p:nvPicPr>
            <p:cNvPr id="650" name="Image" descr="Image"/>
            <p:cNvPicPr>
              <a:picLocks noChangeAspect="1"/>
            </p:cNvPicPr>
            <p:nvPr/>
          </p:nvPicPr>
          <p:blipFill>
            <a:blip r:embed="rId7">
              <a:alphaModFix amt="40000"/>
              <a:extLst/>
            </a:blip>
            <a:stretch>
              <a:fillRect/>
            </a:stretch>
          </p:blipFill>
          <p:spPr>
            <a:xfrm rot="5400000">
              <a:off x="8956890" y="7966314"/>
              <a:ext cx="552019" cy="446039"/>
            </a:xfrm>
            <a:prstGeom prst="rect">
              <a:avLst/>
            </a:prstGeom>
            <a:ln w="12700" cap="flat">
              <a:noFill/>
              <a:miter lim="400000"/>
            </a:ln>
            <a:effectLst/>
          </p:spPr>
        </p:pic>
        <p:sp>
          <p:nvSpPr>
            <p:cNvPr id="651" name="We can solve this issue in our app by:"/>
            <p:cNvSpPr txBox="1"/>
            <p:nvPr/>
          </p:nvSpPr>
          <p:spPr>
            <a:xfrm>
              <a:off x="9918700" y="10258634"/>
              <a:ext cx="8680411" cy="4529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defTabSz="825500">
                <a:lnSpc>
                  <a:spcPct val="110000"/>
                </a:lnSpc>
                <a:spcBef>
                  <a:spcPts val="1500"/>
                </a:spcBef>
                <a:defRPr sz="2100">
                  <a:solidFill>
                    <a:srgbClr val="000000"/>
                  </a:solidFill>
                </a:defRPr>
              </a:lvl1pPr>
            </a:lstStyle>
            <a:p>
              <a:pPr/>
              <a:r>
                <a:t>We can solve this issue in our app by:</a:t>
              </a:r>
            </a:p>
          </p:txBody>
        </p:sp>
      </p:grpSp>
      <p:sp>
        <p:nvSpPr>
          <p:cNvPr id="653" name="Rectangle"/>
          <p:cNvSpPr/>
          <p:nvPr/>
        </p:nvSpPr>
        <p:spPr>
          <a:xfrm>
            <a:off x="9918700" y="1525930"/>
            <a:ext cx="12349754" cy="1083240"/>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654" name="Rectangle"/>
          <p:cNvSpPr/>
          <p:nvPr/>
        </p:nvSpPr>
        <p:spPr>
          <a:xfrm>
            <a:off x="9918700" y="3275011"/>
            <a:ext cx="12349754" cy="1083240"/>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655" name="Rectangle"/>
          <p:cNvSpPr/>
          <p:nvPr/>
        </p:nvSpPr>
        <p:spPr>
          <a:xfrm>
            <a:off x="9918700" y="5024092"/>
            <a:ext cx="12349754" cy="1083240"/>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656" name="Rectangle"/>
          <p:cNvSpPr/>
          <p:nvPr/>
        </p:nvSpPr>
        <p:spPr>
          <a:xfrm>
            <a:off x="9918700" y="6773172"/>
            <a:ext cx="12349754" cy="1083240"/>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657" name="Rectangle"/>
          <p:cNvSpPr/>
          <p:nvPr/>
        </p:nvSpPr>
        <p:spPr>
          <a:xfrm>
            <a:off x="9918700" y="8522253"/>
            <a:ext cx="12349754" cy="1083240"/>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658" name="Rectangle"/>
          <p:cNvSpPr/>
          <p:nvPr/>
        </p:nvSpPr>
        <p:spPr>
          <a:xfrm>
            <a:off x="9918700" y="10769001"/>
            <a:ext cx="12349754" cy="1632581"/>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0" name="Research Competitors…"/>
          <p:cNvSpPr txBox="1"/>
          <p:nvPr>
            <p:ph type="body" idx="21"/>
          </p:nvPr>
        </p:nvSpPr>
        <p:spPr>
          <a:xfrm>
            <a:off x="1266761" y="970751"/>
            <a:ext cx="5398537" cy="3702056"/>
          </a:xfrm>
          <a:prstGeom prst="rect">
            <a:avLst/>
          </a:prstGeom>
        </p:spPr>
        <p:txBody>
          <a:bodyPr/>
          <a:lstStyle/>
          <a:p>
            <a:pPr marL="0" indent="0" defTabSz="457200">
              <a:lnSpc>
                <a:spcPct val="100000"/>
              </a:lnSpc>
              <a:spcBef>
                <a:spcPts val="1200"/>
              </a:spcBef>
              <a:buClrTx/>
              <a:buSzTx/>
              <a:buNone/>
              <a:defRPr b="1" sz="3200">
                <a:solidFill>
                  <a:srgbClr val="FFFFFF"/>
                </a:solidFill>
              </a:defRPr>
            </a:pPr>
            <a:r>
              <a:t>Research Competitors</a:t>
            </a:r>
          </a:p>
          <a:p>
            <a:pPr marL="0" indent="0">
              <a:lnSpc>
                <a:spcPct val="110000"/>
              </a:lnSpc>
              <a:spcBef>
                <a:spcPts val="1200"/>
              </a:spcBef>
              <a:buClrTx/>
              <a:buSzTx/>
              <a:buNone/>
              <a:defRPr sz="2100">
                <a:solidFill>
                  <a:srgbClr val="FFFFFF"/>
                </a:solidFill>
              </a:defRPr>
            </a:pPr>
            <a:r>
              <a:t>Find and describe apps that relate to the problem you’ve identified.</a:t>
            </a:r>
          </a:p>
          <a:p>
            <a:pPr marL="0" indent="0">
              <a:lnSpc>
                <a:spcPct val="110000"/>
              </a:lnSpc>
              <a:spcBef>
                <a:spcPts val="1200"/>
              </a:spcBef>
              <a:buClrTx/>
              <a:buSzTx/>
              <a:buNone/>
              <a:defRPr sz="2100">
                <a:solidFill>
                  <a:srgbClr val="FFFFFF"/>
                </a:solidFill>
              </a:defRPr>
            </a:pPr>
            <a:r>
              <a:t>Discover what people are currently using</a:t>
            </a:r>
            <a:br/>
            <a:r>
              <a:rPr spc="-21"/>
              <a:t>to solve the problem. Search the App Store </a:t>
            </a:r>
            <a:r>
              <a:t>for similar apps to find out what users</a:t>
            </a:r>
            <a:br/>
            <a:r>
              <a:t>enjoy or dislike about their solution. This</a:t>
            </a:r>
            <a:br/>
            <a:r>
              <a:t>will give you insight into what your app</a:t>
            </a:r>
            <a:br/>
            <a:r>
              <a:t>will be competing with.</a:t>
            </a:r>
          </a:p>
        </p:txBody>
      </p:sp>
      <p:sp>
        <p:nvSpPr>
          <p:cNvPr id="661" name="Define | Analyze"/>
          <p:cNvSpPr txBox="1"/>
          <p:nvPr>
            <p:ph type="body" idx="23"/>
          </p:nvPr>
        </p:nvSpPr>
        <p:spPr>
          <a:xfrm>
            <a:off x="1269305" y="12421154"/>
            <a:ext cx="2025410" cy="465340"/>
          </a:xfrm>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Define</a:t>
            </a:r>
            <a:r>
              <a:t> | Analyze</a:t>
            </a:r>
          </a:p>
        </p:txBody>
      </p:sp>
      <p:grpSp>
        <p:nvGrpSpPr>
          <p:cNvPr id="665" name="Group"/>
          <p:cNvGrpSpPr/>
          <p:nvPr/>
        </p:nvGrpSpPr>
        <p:grpSpPr>
          <a:xfrm>
            <a:off x="-1" y="0"/>
            <a:ext cx="24384001" cy="13716001"/>
            <a:chOff x="0" y="0"/>
            <a:chExt cx="24384000" cy="13716000"/>
          </a:xfrm>
        </p:grpSpPr>
        <p:sp>
          <p:nvSpPr>
            <p:cNvPr id="662"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663" name="This app is interesting because:"/>
            <p:cNvSpPr txBox="1"/>
            <p:nvPr/>
          </p:nvSpPr>
          <p:spPr>
            <a:xfrm>
              <a:off x="10983630" y="960991"/>
              <a:ext cx="5398537" cy="4116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825500">
                <a:lnSpc>
                  <a:spcPct val="110000"/>
                </a:lnSpc>
                <a:spcBef>
                  <a:spcPts val="1500"/>
                </a:spcBef>
                <a:defRPr sz="2100">
                  <a:solidFill>
                    <a:srgbClr val="000000"/>
                  </a:solidFill>
                </a:defRPr>
              </a:lvl1pPr>
            </a:lstStyle>
            <a:p>
              <a:pPr/>
              <a:r>
                <a:t>This app is interesting because:</a:t>
              </a:r>
            </a:p>
          </p:txBody>
        </p:sp>
        <p:sp>
          <p:nvSpPr>
            <p:cNvPr id="664" name="I like/dislike this app because:"/>
            <p:cNvSpPr txBox="1"/>
            <p:nvPr/>
          </p:nvSpPr>
          <p:spPr>
            <a:xfrm>
              <a:off x="16944283" y="960991"/>
              <a:ext cx="5422901" cy="4116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825500">
                <a:lnSpc>
                  <a:spcPct val="110000"/>
                </a:lnSpc>
                <a:spcBef>
                  <a:spcPts val="1500"/>
                </a:spcBef>
                <a:defRPr sz="2100">
                  <a:solidFill>
                    <a:srgbClr val="000000"/>
                  </a:solidFill>
                </a:defRPr>
              </a:lvl1pPr>
            </a:lstStyle>
            <a:p>
              <a:pPr/>
              <a:r>
                <a:t>I like/dislike this app because:</a:t>
              </a:r>
            </a:p>
          </p:txBody>
        </p:sp>
      </p:grpSp>
      <p:sp>
        <p:nvSpPr>
          <p:cNvPr id="666" name="It gives result within few seconds"/>
          <p:cNvSpPr/>
          <p:nvPr/>
        </p:nvSpPr>
        <p:spPr>
          <a:xfrm>
            <a:off x="11006023" y="1492063"/>
            <a:ext cx="5308601" cy="1504554"/>
          </a:xfrm>
          <a:prstGeom prst="rect">
            <a:avLst/>
          </a:prstGeom>
          <a:solidFill>
            <a:srgbClr val="FFFFFF"/>
          </a:solidFill>
          <a:ln w="25400">
            <a:solidFill>
              <a:srgbClr val="87939D"/>
            </a:solidFill>
            <a:prstDash val="sysDot"/>
            <a:miter lim="400000"/>
          </a:ln>
          <a:extLst>
            <a:ext uri="{C572A759-6A51-4108-AA02-DFA0A04FC94B}">
              <ma14:wrappingTextBoxFlag xmlns:ma14="http://schemas.microsoft.com/office/mac/drawingml/2011/main" val="1"/>
            </a:ext>
          </a:extLst>
        </p:spPr>
        <p:txBody>
          <a:bodyPr lIns="203200" tIns="203200" rIns="203200" bIns="203200" anchor="ctr">
            <a:normAutofit fontScale="100000" lnSpcReduction="0"/>
          </a:bodyPr>
          <a:lstStyle>
            <a:lvl1pPr algn="l" defTabSz="825500">
              <a:lnSpc>
                <a:spcPct val="110000"/>
              </a:lnSpc>
              <a:defRPr sz="2100"/>
            </a:lvl1pPr>
          </a:lstStyle>
          <a:p>
            <a:pPr/>
            <a:r>
              <a:t>It gives result within few seconds </a:t>
            </a:r>
          </a:p>
        </p:txBody>
      </p:sp>
      <p:sp>
        <p:nvSpPr>
          <p:cNvPr id="667" name="Rating are based on facts"/>
          <p:cNvSpPr/>
          <p:nvPr/>
        </p:nvSpPr>
        <p:spPr>
          <a:xfrm>
            <a:off x="16954500" y="1492063"/>
            <a:ext cx="5308600" cy="1504554"/>
          </a:xfrm>
          <a:prstGeom prst="rect">
            <a:avLst/>
          </a:prstGeom>
          <a:solidFill>
            <a:srgbClr val="FFFFFF"/>
          </a:solidFill>
          <a:ln w="25400">
            <a:solidFill>
              <a:srgbClr val="87939D"/>
            </a:solidFill>
            <a:prstDash val="sysDot"/>
            <a:miter lim="400000"/>
          </a:ln>
          <a:extLst>
            <a:ext uri="{C572A759-6A51-4108-AA02-DFA0A04FC94B}">
              <ma14:wrappingTextBoxFlag xmlns:ma14="http://schemas.microsoft.com/office/mac/drawingml/2011/main" val="1"/>
            </a:ext>
          </a:extLst>
        </p:spPr>
        <p:txBody>
          <a:bodyPr lIns="203200" tIns="203200" rIns="203200" bIns="203200" anchor="ctr">
            <a:normAutofit fontScale="100000" lnSpcReduction="0"/>
          </a:bodyPr>
          <a:lstStyle>
            <a:lvl1pPr algn="l" defTabSz="825500">
              <a:lnSpc>
                <a:spcPct val="110000"/>
              </a:lnSpc>
              <a:defRPr sz="2100"/>
            </a:lvl1pPr>
          </a:lstStyle>
          <a:p>
            <a:pPr/>
            <a:r>
              <a:t>Rating are based on facts</a:t>
            </a:r>
          </a:p>
        </p:txBody>
      </p:sp>
      <p:sp>
        <p:nvSpPr>
          <p:cNvPr id="668" name="It covers all food, skincare and personal care products"/>
          <p:cNvSpPr/>
          <p:nvPr/>
        </p:nvSpPr>
        <p:spPr>
          <a:xfrm>
            <a:off x="11006022" y="3442783"/>
            <a:ext cx="5308601" cy="1504554"/>
          </a:xfrm>
          <a:prstGeom prst="rect">
            <a:avLst/>
          </a:prstGeom>
          <a:solidFill>
            <a:srgbClr val="FFFFFF"/>
          </a:solidFill>
          <a:ln w="25400">
            <a:solidFill>
              <a:srgbClr val="87939D"/>
            </a:solidFill>
            <a:prstDash val="sysDot"/>
            <a:miter lim="400000"/>
          </a:ln>
          <a:extLst>
            <a:ext uri="{C572A759-6A51-4108-AA02-DFA0A04FC94B}">
              <ma14:wrappingTextBoxFlag xmlns:ma14="http://schemas.microsoft.com/office/mac/drawingml/2011/main" val="1"/>
            </a:ext>
          </a:extLst>
        </p:spPr>
        <p:txBody>
          <a:bodyPr lIns="203200" tIns="203200" rIns="203200" bIns="203200" anchor="ctr">
            <a:normAutofit fontScale="100000" lnSpcReduction="0"/>
          </a:bodyPr>
          <a:lstStyle>
            <a:lvl1pPr algn="l" defTabSz="825500">
              <a:lnSpc>
                <a:spcPct val="110000"/>
              </a:lnSpc>
              <a:defRPr sz="2100"/>
            </a:lvl1pPr>
          </a:lstStyle>
          <a:p>
            <a:pPr/>
            <a:r>
              <a:t>It covers all food, skincare and personal care products</a:t>
            </a:r>
          </a:p>
        </p:txBody>
      </p:sp>
      <p:sp>
        <p:nvSpPr>
          <p:cNvPr id="669" name="Colour coded ratings + Evaluation is based on nutritional value, additives and organic dimensions"/>
          <p:cNvSpPr/>
          <p:nvPr/>
        </p:nvSpPr>
        <p:spPr>
          <a:xfrm>
            <a:off x="16954500" y="3442783"/>
            <a:ext cx="5308600" cy="1504554"/>
          </a:xfrm>
          <a:prstGeom prst="rect">
            <a:avLst/>
          </a:prstGeom>
          <a:solidFill>
            <a:srgbClr val="FFFFFF"/>
          </a:solidFill>
          <a:ln w="25400">
            <a:solidFill>
              <a:srgbClr val="87939D"/>
            </a:solidFill>
            <a:prstDash val="sysDot"/>
            <a:miter lim="400000"/>
          </a:ln>
          <a:extLst>
            <a:ext uri="{C572A759-6A51-4108-AA02-DFA0A04FC94B}">
              <ma14:wrappingTextBoxFlag xmlns:ma14="http://schemas.microsoft.com/office/mac/drawingml/2011/main" val="1"/>
            </a:ext>
          </a:extLst>
        </p:spPr>
        <p:txBody>
          <a:bodyPr lIns="203200" tIns="203200" rIns="203200" bIns="203200" anchor="ctr">
            <a:normAutofit fontScale="100000" lnSpcReduction="0"/>
          </a:bodyPr>
          <a:lstStyle>
            <a:lvl1pPr algn="l" defTabSz="825500">
              <a:lnSpc>
                <a:spcPct val="110000"/>
              </a:lnSpc>
              <a:defRPr sz="2100"/>
            </a:lvl1pPr>
          </a:lstStyle>
          <a:p>
            <a:pPr/>
            <a:r>
              <a:t>Colour coded ratings + Evaluation is based on nutritional value, additives and organic dimensions </a:t>
            </a:r>
          </a:p>
        </p:txBody>
      </p:sp>
      <p:sp>
        <p:nvSpPr>
          <p:cNvPr id="670" name="Offers routine tracker"/>
          <p:cNvSpPr/>
          <p:nvPr/>
        </p:nvSpPr>
        <p:spPr>
          <a:xfrm>
            <a:off x="11006022" y="5393503"/>
            <a:ext cx="5308601" cy="1504554"/>
          </a:xfrm>
          <a:prstGeom prst="rect">
            <a:avLst/>
          </a:prstGeom>
          <a:solidFill>
            <a:srgbClr val="FFFFFF"/>
          </a:solidFill>
          <a:ln w="25400">
            <a:solidFill>
              <a:srgbClr val="87939D"/>
            </a:solidFill>
            <a:prstDash val="sysDot"/>
            <a:miter lim="400000"/>
          </a:ln>
          <a:extLst>
            <a:ext uri="{C572A759-6A51-4108-AA02-DFA0A04FC94B}">
              <ma14:wrappingTextBoxFlag xmlns:ma14="http://schemas.microsoft.com/office/mac/drawingml/2011/main" val="1"/>
            </a:ext>
          </a:extLst>
        </p:spPr>
        <p:txBody>
          <a:bodyPr lIns="203200" tIns="203200" rIns="203200" bIns="203200" anchor="ctr">
            <a:normAutofit fontScale="100000" lnSpcReduction="0"/>
          </a:bodyPr>
          <a:lstStyle>
            <a:lvl1pPr algn="l" defTabSz="825500">
              <a:lnSpc>
                <a:spcPct val="110000"/>
              </a:lnSpc>
              <a:defRPr sz="2100"/>
            </a:lvl1pPr>
          </a:lstStyle>
          <a:p>
            <a:pPr/>
            <a:r>
              <a:t>Offers routine tracker </a:t>
            </a:r>
          </a:p>
        </p:txBody>
      </p:sp>
      <p:sp>
        <p:nvSpPr>
          <p:cNvPr id="671" name="It monitors and tracks skin’s progress based on daily log"/>
          <p:cNvSpPr/>
          <p:nvPr/>
        </p:nvSpPr>
        <p:spPr>
          <a:xfrm>
            <a:off x="16954500" y="5393503"/>
            <a:ext cx="5308600" cy="1504554"/>
          </a:xfrm>
          <a:prstGeom prst="rect">
            <a:avLst/>
          </a:prstGeom>
          <a:solidFill>
            <a:srgbClr val="FFFFFF"/>
          </a:solidFill>
          <a:ln w="25400">
            <a:solidFill>
              <a:srgbClr val="87939D"/>
            </a:solidFill>
            <a:prstDash val="sysDot"/>
            <a:miter lim="400000"/>
          </a:ln>
          <a:extLst>
            <a:ext uri="{C572A759-6A51-4108-AA02-DFA0A04FC94B}">
              <ma14:wrappingTextBoxFlag xmlns:ma14="http://schemas.microsoft.com/office/mac/drawingml/2011/main" val="1"/>
            </a:ext>
          </a:extLst>
        </p:spPr>
        <p:txBody>
          <a:bodyPr lIns="203200" tIns="203200" rIns="203200" bIns="203200" anchor="ctr">
            <a:normAutofit fontScale="100000" lnSpcReduction="0"/>
          </a:bodyPr>
          <a:lstStyle>
            <a:lvl1pPr algn="l" defTabSz="825500">
              <a:lnSpc>
                <a:spcPct val="110000"/>
              </a:lnSpc>
              <a:defRPr sz="2100"/>
            </a:lvl1pPr>
          </a:lstStyle>
          <a:p>
            <a:pPr/>
            <a:r>
              <a:t>It monitors and tracks skin’s progress based on daily log</a:t>
            </a:r>
          </a:p>
        </p:txBody>
      </p:sp>
      <p:sp>
        <p:nvSpPr>
          <p:cNvPr id="672" name="It gives skincare advice"/>
          <p:cNvSpPr/>
          <p:nvPr/>
        </p:nvSpPr>
        <p:spPr>
          <a:xfrm>
            <a:off x="11006022" y="7344223"/>
            <a:ext cx="5308601" cy="1504554"/>
          </a:xfrm>
          <a:prstGeom prst="rect">
            <a:avLst/>
          </a:prstGeom>
          <a:solidFill>
            <a:srgbClr val="FFFFFF"/>
          </a:solidFill>
          <a:ln w="25400">
            <a:solidFill>
              <a:srgbClr val="87939D"/>
            </a:solidFill>
            <a:prstDash val="sysDot"/>
            <a:miter lim="400000"/>
          </a:ln>
          <a:extLst>
            <a:ext uri="{C572A759-6A51-4108-AA02-DFA0A04FC94B}">
              <ma14:wrappingTextBoxFlag xmlns:ma14="http://schemas.microsoft.com/office/mac/drawingml/2011/main" val="1"/>
            </a:ext>
          </a:extLst>
        </p:spPr>
        <p:txBody>
          <a:bodyPr lIns="203200" tIns="203200" rIns="203200" bIns="203200" anchor="ctr">
            <a:normAutofit fontScale="100000" lnSpcReduction="0"/>
          </a:bodyPr>
          <a:lstStyle>
            <a:lvl1pPr algn="l" defTabSz="825500">
              <a:lnSpc>
                <a:spcPct val="110000"/>
              </a:lnSpc>
              <a:defRPr sz="2100"/>
            </a:lvl1pPr>
          </a:lstStyle>
          <a:p>
            <a:pPr/>
            <a:r>
              <a:t>It gives skincare advice</a:t>
            </a:r>
          </a:p>
        </p:txBody>
      </p:sp>
      <p:sp>
        <p:nvSpPr>
          <p:cNvPr id="673" name="Matches products with unique skin type"/>
          <p:cNvSpPr/>
          <p:nvPr/>
        </p:nvSpPr>
        <p:spPr>
          <a:xfrm>
            <a:off x="16887992" y="7344223"/>
            <a:ext cx="5308601" cy="1504554"/>
          </a:xfrm>
          <a:prstGeom prst="rect">
            <a:avLst/>
          </a:prstGeom>
          <a:solidFill>
            <a:srgbClr val="FFFFFF"/>
          </a:solidFill>
          <a:ln w="25400">
            <a:solidFill>
              <a:srgbClr val="87939D"/>
            </a:solidFill>
            <a:prstDash val="sysDot"/>
            <a:miter lim="400000"/>
          </a:ln>
          <a:extLst>
            <a:ext uri="{C572A759-6A51-4108-AA02-DFA0A04FC94B}">
              <ma14:wrappingTextBoxFlag xmlns:ma14="http://schemas.microsoft.com/office/mac/drawingml/2011/main" val="1"/>
            </a:ext>
          </a:extLst>
        </p:spPr>
        <p:txBody>
          <a:bodyPr lIns="203200" tIns="203200" rIns="203200" bIns="203200" anchor="ctr">
            <a:normAutofit fontScale="100000" lnSpcReduction="0"/>
          </a:bodyPr>
          <a:lstStyle>
            <a:lvl1pPr algn="l" defTabSz="825500">
              <a:lnSpc>
                <a:spcPct val="110000"/>
              </a:lnSpc>
              <a:defRPr sz="2100"/>
            </a:lvl1pPr>
          </a:lstStyle>
          <a:p>
            <a:pPr/>
            <a:r>
              <a:t>Matches products with unique skin type</a:t>
            </a:r>
          </a:p>
        </p:txBody>
      </p:sp>
      <p:sp>
        <p:nvSpPr>
          <p:cNvPr id="674" name="Rectangle"/>
          <p:cNvSpPr/>
          <p:nvPr/>
        </p:nvSpPr>
        <p:spPr>
          <a:xfrm>
            <a:off x="11006022" y="9294943"/>
            <a:ext cx="5308601" cy="1504554"/>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675" name="Rectangle"/>
          <p:cNvSpPr/>
          <p:nvPr/>
        </p:nvSpPr>
        <p:spPr>
          <a:xfrm>
            <a:off x="16954500" y="9294943"/>
            <a:ext cx="5308600" cy="1504554"/>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676" name="Rectangle"/>
          <p:cNvSpPr/>
          <p:nvPr/>
        </p:nvSpPr>
        <p:spPr>
          <a:xfrm>
            <a:off x="11006022" y="11245663"/>
            <a:ext cx="5308601" cy="1504555"/>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677" name="Rectangle"/>
          <p:cNvSpPr/>
          <p:nvPr/>
        </p:nvSpPr>
        <p:spPr>
          <a:xfrm>
            <a:off x="16954500" y="11245663"/>
            <a:ext cx="5308600" cy="1504555"/>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67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79" name="logo.png" descr="logo.png"/>
          <p:cNvPicPr>
            <a:picLocks noChangeAspect="1"/>
          </p:cNvPicPr>
          <p:nvPr/>
        </p:nvPicPr>
        <p:blipFill>
          <a:blip r:embed="rId2">
            <a:extLst/>
          </a:blip>
          <a:stretch>
            <a:fillRect/>
          </a:stretch>
        </p:blipFill>
        <p:spPr>
          <a:xfrm>
            <a:off x="8915400" y="1479363"/>
            <a:ext cx="1529811" cy="1529811"/>
          </a:xfrm>
          <a:custGeom>
            <a:avLst/>
            <a:gdLst/>
            <a:ahLst/>
            <a:cxnLst>
              <a:cxn ang="0">
                <a:pos x="wd2" y="hd2"/>
              </a:cxn>
              <a:cxn ang="5400000">
                <a:pos x="wd2" y="hd2"/>
              </a:cxn>
              <a:cxn ang="10800000">
                <a:pos x="wd2" y="hd2"/>
              </a:cxn>
              <a:cxn ang="16200000">
                <a:pos x="wd2" y="hd2"/>
              </a:cxn>
            </a:cxnLst>
            <a:rect l="0" t="0" r="r" b="b"/>
            <a:pathLst>
              <a:path w="21599" h="21599" fill="norm" stroke="1" extrusionOk="0">
                <a:moveTo>
                  <a:pt x="7228" y="0"/>
                </a:moveTo>
                <a:cubicBezTo>
                  <a:pt x="5107" y="0"/>
                  <a:pt x="3835" y="-1"/>
                  <a:pt x="2987" y="353"/>
                </a:cubicBezTo>
                <a:cubicBezTo>
                  <a:pt x="1763" y="798"/>
                  <a:pt x="798" y="1763"/>
                  <a:pt x="353" y="2987"/>
                </a:cubicBezTo>
                <a:cubicBezTo>
                  <a:pt x="-1" y="3835"/>
                  <a:pt x="0" y="5107"/>
                  <a:pt x="0" y="7228"/>
                </a:cubicBezTo>
                <a:lnTo>
                  <a:pt x="0" y="14371"/>
                </a:lnTo>
                <a:cubicBezTo>
                  <a:pt x="0" y="16492"/>
                  <a:pt x="-1" y="17764"/>
                  <a:pt x="353" y="18613"/>
                </a:cubicBezTo>
                <a:cubicBezTo>
                  <a:pt x="798" y="19836"/>
                  <a:pt x="1763" y="20795"/>
                  <a:pt x="2987" y="21240"/>
                </a:cubicBezTo>
                <a:cubicBezTo>
                  <a:pt x="3835" y="21595"/>
                  <a:pt x="5107" y="21599"/>
                  <a:pt x="7228" y="21599"/>
                </a:cubicBezTo>
                <a:lnTo>
                  <a:pt x="14371" y="21599"/>
                </a:lnTo>
                <a:cubicBezTo>
                  <a:pt x="16492" y="21599"/>
                  <a:pt x="17764" y="21595"/>
                  <a:pt x="18613" y="21240"/>
                </a:cubicBezTo>
                <a:cubicBezTo>
                  <a:pt x="19836" y="20795"/>
                  <a:pt x="20795" y="19836"/>
                  <a:pt x="21240" y="18613"/>
                </a:cubicBezTo>
                <a:cubicBezTo>
                  <a:pt x="21595" y="17764"/>
                  <a:pt x="21599" y="16492"/>
                  <a:pt x="21599" y="14371"/>
                </a:cubicBezTo>
                <a:lnTo>
                  <a:pt x="21599" y="7228"/>
                </a:lnTo>
                <a:cubicBezTo>
                  <a:pt x="21599" y="5107"/>
                  <a:pt x="21595" y="3835"/>
                  <a:pt x="21240" y="2987"/>
                </a:cubicBezTo>
                <a:cubicBezTo>
                  <a:pt x="20795" y="1763"/>
                  <a:pt x="19836" y="798"/>
                  <a:pt x="18613" y="353"/>
                </a:cubicBezTo>
                <a:cubicBezTo>
                  <a:pt x="17764" y="-1"/>
                  <a:pt x="16492" y="0"/>
                  <a:pt x="14371" y="0"/>
                </a:cubicBezTo>
                <a:lnTo>
                  <a:pt x="7228" y="0"/>
                </a:lnTo>
                <a:close/>
              </a:path>
            </a:pathLst>
          </a:custGeom>
          <a:ln w="12700">
            <a:miter lim="400000"/>
          </a:ln>
        </p:spPr>
      </p:pic>
      <p:pic>
        <p:nvPicPr>
          <p:cNvPr id="680" name="yuka-logo.svg" descr="yuka-logo.svg"/>
          <p:cNvPicPr>
            <a:picLocks noChangeAspect="1"/>
          </p:cNvPicPr>
          <p:nvPr/>
        </p:nvPicPr>
        <p:blipFill>
          <a:blip r:embed="rId3">
            <a:extLst/>
          </a:blip>
          <a:srcRect l="1" t="0" r="68685" b="6"/>
          <a:stretch>
            <a:fillRect/>
          </a:stretch>
        </p:blipFill>
        <p:spPr>
          <a:xfrm>
            <a:off x="9251156" y="3600921"/>
            <a:ext cx="1194198" cy="11880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0782" y="21600"/>
                </a:lnTo>
                <a:cubicBezTo>
                  <a:pt x="20911" y="21359"/>
                  <a:pt x="21046" y="21125"/>
                  <a:pt x="21141" y="20864"/>
                </a:cubicBezTo>
                <a:cubicBezTo>
                  <a:pt x="21594" y="19772"/>
                  <a:pt x="21600" y="18134"/>
                  <a:pt x="21600" y="15403"/>
                </a:cubicBezTo>
                <a:lnTo>
                  <a:pt x="21600" y="6204"/>
                </a:lnTo>
                <a:cubicBezTo>
                  <a:pt x="21600" y="3473"/>
                  <a:pt x="21594" y="1836"/>
                  <a:pt x="21141" y="743"/>
                </a:cubicBezTo>
                <a:cubicBezTo>
                  <a:pt x="21045" y="480"/>
                  <a:pt x="20906" y="243"/>
                  <a:pt x="20774" y="0"/>
                </a:cubicBezTo>
                <a:lnTo>
                  <a:pt x="0" y="0"/>
                </a:lnTo>
                <a:close/>
              </a:path>
            </a:pathLst>
          </a:custGeom>
          <a:ln w="12700">
            <a:miter lim="400000"/>
          </a:ln>
        </p:spPr>
      </p:pic>
      <p:pic>
        <p:nvPicPr>
          <p:cNvPr id="681" name="512x512bb.jpg" descr="512x512bb.jpg"/>
          <p:cNvPicPr>
            <a:picLocks noChangeAspect="1"/>
          </p:cNvPicPr>
          <p:nvPr/>
        </p:nvPicPr>
        <p:blipFill>
          <a:blip r:embed="rId4">
            <a:extLst/>
          </a:blip>
          <a:stretch>
            <a:fillRect/>
          </a:stretch>
        </p:blipFill>
        <p:spPr>
          <a:xfrm>
            <a:off x="8915400" y="5380803"/>
            <a:ext cx="1529811" cy="1529811"/>
          </a:xfrm>
          <a:custGeom>
            <a:avLst/>
            <a:gdLst/>
            <a:ahLst/>
            <a:cxnLst>
              <a:cxn ang="0">
                <a:pos x="wd2" y="hd2"/>
              </a:cxn>
              <a:cxn ang="5400000">
                <a:pos x="wd2" y="hd2"/>
              </a:cxn>
              <a:cxn ang="10800000">
                <a:pos x="wd2" y="hd2"/>
              </a:cxn>
              <a:cxn ang="16200000">
                <a:pos x="wd2" y="hd2"/>
              </a:cxn>
            </a:cxnLst>
            <a:rect l="0" t="0" r="r" b="b"/>
            <a:pathLst>
              <a:path w="21599" h="21599" fill="norm" stroke="1" extrusionOk="0">
                <a:moveTo>
                  <a:pt x="7228" y="0"/>
                </a:moveTo>
                <a:cubicBezTo>
                  <a:pt x="5107" y="0"/>
                  <a:pt x="3835" y="-1"/>
                  <a:pt x="2987" y="353"/>
                </a:cubicBezTo>
                <a:cubicBezTo>
                  <a:pt x="1763" y="798"/>
                  <a:pt x="798" y="1763"/>
                  <a:pt x="353" y="2987"/>
                </a:cubicBezTo>
                <a:cubicBezTo>
                  <a:pt x="-1" y="3835"/>
                  <a:pt x="0" y="5107"/>
                  <a:pt x="0" y="7228"/>
                </a:cubicBezTo>
                <a:lnTo>
                  <a:pt x="0" y="14371"/>
                </a:lnTo>
                <a:cubicBezTo>
                  <a:pt x="0" y="16492"/>
                  <a:pt x="-1" y="17764"/>
                  <a:pt x="353" y="18613"/>
                </a:cubicBezTo>
                <a:cubicBezTo>
                  <a:pt x="798" y="19836"/>
                  <a:pt x="1763" y="20795"/>
                  <a:pt x="2987" y="21240"/>
                </a:cubicBezTo>
                <a:cubicBezTo>
                  <a:pt x="3835" y="21595"/>
                  <a:pt x="5107" y="21599"/>
                  <a:pt x="7228" y="21599"/>
                </a:cubicBezTo>
                <a:lnTo>
                  <a:pt x="14371" y="21599"/>
                </a:lnTo>
                <a:cubicBezTo>
                  <a:pt x="16492" y="21599"/>
                  <a:pt x="17764" y="21595"/>
                  <a:pt x="18613" y="21240"/>
                </a:cubicBezTo>
                <a:cubicBezTo>
                  <a:pt x="19836" y="20795"/>
                  <a:pt x="20795" y="19836"/>
                  <a:pt x="21240" y="18613"/>
                </a:cubicBezTo>
                <a:cubicBezTo>
                  <a:pt x="21595" y="17764"/>
                  <a:pt x="21599" y="16492"/>
                  <a:pt x="21599" y="14371"/>
                </a:cubicBezTo>
                <a:lnTo>
                  <a:pt x="21599" y="7228"/>
                </a:lnTo>
                <a:cubicBezTo>
                  <a:pt x="21599" y="5107"/>
                  <a:pt x="21595" y="3835"/>
                  <a:pt x="21240" y="2987"/>
                </a:cubicBezTo>
                <a:cubicBezTo>
                  <a:pt x="20795" y="1763"/>
                  <a:pt x="19836" y="798"/>
                  <a:pt x="18613" y="353"/>
                </a:cubicBezTo>
                <a:cubicBezTo>
                  <a:pt x="17764" y="-1"/>
                  <a:pt x="16492" y="0"/>
                  <a:pt x="14371" y="0"/>
                </a:cubicBezTo>
                <a:lnTo>
                  <a:pt x="7228" y="0"/>
                </a:lnTo>
                <a:close/>
              </a:path>
            </a:pathLst>
          </a:custGeom>
          <a:ln w="12700">
            <a:miter lim="400000"/>
          </a:ln>
        </p:spPr>
      </p:pic>
      <p:pic>
        <p:nvPicPr>
          <p:cNvPr id="682" name="unnamed.png" descr="unnamed.png"/>
          <p:cNvPicPr>
            <a:picLocks noChangeAspect="1"/>
          </p:cNvPicPr>
          <p:nvPr/>
        </p:nvPicPr>
        <p:blipFill>
          <a:blip r:embed="rId5">
            <a:extLst/>
          </a:blip>
          <a:stretch>
            <a:fillRect/>
          </a:stretch>
        </p:blipFill>
        <p:spPr>
          <a:xfrm>
            <a:off x="8915400" y="7331523"/>
            <a:ext cx="1529811" cy="1529812"/>
          </a:xfrm>
          <a:custGeom>
            <a:avLst/>
            <a:gdLst/>
            <a:ahLst/>
            <a:cxnLst>
              <a:cxn ang="0">
                <a:pos x="wd2" y="hd2"/>
              </a:cxn>
              <a:cxn ang="5400000">
                <a:pos x="wd2" y="hd2"/>
              </a:cxn>
              <a:cxn ang="10800000">
                <a:pos x="wd2" y="hd2"/>
              </a:cxn>
              <a:cxn ang="16200000">
                <a:pos x="wd2" y="hd2"/>
              </a:cxn>
            </a:cxnLst>
            <a:rect l="0" t="0" r="r" b="b"/>
            <a:pathLst>
              <a:path w="21599" h="21599" fill="norm" stroke="1" extrusionOk="0">
                <a:moveTo>
                  <a:pt x="7228" y="0"/>
                </a:moveTo>
                <a:cubicBezTo>
                  <a:pt x="5107" y="0"/>
                  <a:pt x="3835" y="-1"/>
                  <a:pt x="2987" y="353"/>
                </a:cubicBezTo>
                <a:cubicBezTo>
                  <a:pt x="1763" y="798"/>
                  <a:pt x="798" y="1763"/>
                  <a:pt x="353" y="2987"/>
                </a:cubicBezTo>
                <a:cubicBezTo>
                  <a:pt x="-1" y="3835"/>
                  <a:pt x="0" y="5107"/>
                  <a:pt x="0" y="7228"/>
                </a:cubicBezTo>
                <a:lnTo>
                  <a:pt x="0" y="14371"/>
                </a:lnTo>
                <a:cubicBezTo>
                  <a:pt x="0" y="16492"/>
                  <a:pt x="-1" y="17764"/>
                  <a:pt x="353" y="18613"/>
                </a:cubicBezTo>
                <a:cubicBezTo>
                  <a:pt x="798" y="19836"/>
                  <a:pt x="1763" y="20795"/>
                  <a:pt x="2987" y="21240"/>
                </a:cubicBezTo>
                <a:cubicBezTo>
                  <a:pt x="3835" y="21595"/>
                  <a:pt x="5107" y="21599"/>
                  <a:pt x="7228" y="21599"/>
                </a:cubicBezTo>
                <a:lnTo>
                  <a:pt x="14371" y="21599"/>
                </a:lnTo>
                <a:cubicBezTo>
                  <a:pt x="16492" y="21599"/>
                  <a:pt x="17764" y="21595"/>
                  <a:pt x="18613" y="21240"/>
                </a:cubicBezTo>
                <a:cubicBezTo>
                  <a:pt x="19836" y="20795"/>
                  <a:pt x="20795" y="19836"/>
                  <a:pt x="21240" y="18613"/>
                </a:cubicBezTo>
                <a:cubicBezTo>
                  <a:pt x="21595" y="17764"/>
                  <a:pt x="21599" y="16492"/>
                  <a:pt x="21599" y="14371"/>
                </a:cubicBezTo>
                <a:lnTo>
                  <a:pt x="21599" y="7228"/>
                </a:lnTo>
                <a:cubicBezTo>
                  <a:pt x="21599" y="5107"/>
                  <a:pt x="21595" y="3835"/>
                  <a:pt x="21240" y="2987"/>
                </a:cubicBezTo>
                <a:cubicBezTo>
                  <a:pt x="20795" y="1763"/>
                  <a:pt x="19836" y="798"/>
                  <a:pt x="18613" y="353"/>
                </a:cubicBezTo>
                <a:cubicBezTo>
                  <a:pt x="17764" y="-1"/>
                  <a:pt x="16492" y="0"/>
                  <a:pt x="14371" y="0"/>
                </a:cubicBezTo>
                <a:lnTo>
                  <a:pt x="7228" y="0"/>
                </a:lnTo>
                <a:close/>
              </a:path>
            </a:pathLst>
          </a:custGeom>
          <a:ln w="12700">
            <a:miter lim="400000"/>
          </a:ln>
        </p:spPr>
      </p:pic>
      <p:pic>
        <p:nvPicPr>
          <p:cNvPr id="683" name="Image" descr="Image"/>
          <p:cNvPicPr>
            <a:picLocks noChangeAspect="1"/>
          </p:cNvPicPr>
          <p:nvPr/>
        </p:nvPicPr>
        <p:blipFill>
          <a:blip r:embed="rId6">
            <a:extLst/>
          </a:blip>
          <a:srcRect l="469" t="0" r="460" b="0"/>
          <a:stretch>
            <a:fillRect/>
          </a:stretch>
        </p:blipFill>
        <p:spPr>
          <a:xfrm>
            <a:off x="8915400" y="9282243"/>
            <a:ext cx="1529954" cy="1529811"/>
          </a:xfrm>
          <a:custGeom>
            <a:avLst/>
            <a:gdLst/>
            <a:ahLst/>
            <a:cxnLst>
              <a:cxn ang="0">
                <a:pos x="wd2" y="hd2"/>
              </a:cxn>
              <a:cxn ang="5400000">
                <a:pos x="wd2" y="hd2"/>
              </a:cxn>
              <a:cxn ang="10800000">
                <a:pos x="wd2" y="hd2"/>
              </a:cxn>
              <a:cxn ang="16200000">
                <a:pos x="wd2" y="hd2"/>
              </a:cxn>
            </a:cxnLst>
            <a:rect l="0" t="0" r="r" b="b"/>
            <a:pathLst>
              <a:path w="21599" h="21599" fill="norm" stroke="1" extrusionOk="0">
                <a:moveTo>
                  <a:pt x="7228" y="0"/>
                </a:moveTo>
                <a:cubicBezTo>
                  <a:pt x="5107" y="0"/>
                  <a:pt x="3835" y="-1"/>
                  <a:pt x="2987" y="353"/>
                </a:cubicBezTo>
                <a:cubicBezTo>
                  <a:pt x="1763" y="798"/>
                  <a:pt x="798" y="1763"/>
                  <a:pt x="353" y="2987"/>
                </a:cubicBezTo>
                <a:cubicBezTo>
                  <a:pt x="-1" y="3835"/>
                  <a:pt x="0" y="5107"/>
                  <a:pt x="0" y="7228"/>
                </a:cubicBezTo>
                <a:lnTo>
                  <a:pt x="0" y="14371"/>
                </a:lnTo>
                <a:cubicBezTo>
                  <a:pt x="0" y="16492"/>
                  <a:pt x="-1" y="17764"/>
                  <a:pt x="353" y="18613"/>
                </a:cubicBezTo>
                <a:cubicBezTo>
                  <a:pt x="798" y="19836"/>
                  <a:pt x="1763" y="20795"/>
                  <a:pt x="2987" y="21240"/>
                </a:cubicBezTo>
                <a:cubicBezTo>
                  <a:pt x="3835" y="21595"/>
                  <a:pt x="5107" y="21599"/>
                  <a:pt x="7228" y="21599"/>
                </a:cubicBezTo>
                <a:lnTo>
                  <a:pt x="14371" y="21599"/>
                </a:lnTo>
                <a:cubicBezTo>
                  <a:pt x="16492" y="21599"/>
                  <a:pt x="17764" y="21595"/>
                  <a:pt x="18613" y="21240"/>
                </a:cubicBezTo>
                <a:cubicBezTo>
                  <a:pt x="19836" y="20795"/>
                  <a:pt x="20795" y="19836"/>
                  <a:pt x="21240" y="18613"/>
                </a:cubicBezTo>
                <a:cubicBezTo>
                  <a:pt x="21595" y="17764"/>
                  <a:pt x="21599" y="16492"/>
                  <a:pt x="21599" y="14371"/>
                </a:cubicBezTo>
                <a:lnTo>
                  <a:pt x="21599" y="7228"/>
                </a:lnTo>
                <a:cubicBezTo>
                  <a:pt x="21599" y="5107"/>
                  <a:pt x="21595" y="3835"/>
                  <a:pt x="21240" y="2987"/>
                </a:cubicBezTo>
                <a:cubicBezTo>
                  <a:pt x="20795" y="1763"/>
                  <a:pt x="19836" y="798"/>
                  <a:pt x="18613" y="353"/>
                </a:cubicBezTo>
                <a:cubicBezTo>
                  <a:pt x="17764" y="-1"/>
                  <a:pt x="16492" y="0"/>
                  <a:pt x="14371" y="0"/>
                </a:cubicBezTo>
                <a:lnTo>
                  <a:pt x="7228" y="0"/>
                </a:lnTo>
                <a:close/>
              </a:path>
            </a:pathLst>
          </a:custGeom>
          <a:ln w="12700">
            <a:miter lim="400000"/>
          </a:ln>
        </p:spPr>
      </p:pic>
      <p:pic>
        <p:nvPicPr>
          <p:cNvPr id="684" name="Image" descr="Image"/>
          <p:cNvPicPr>
            <a:picLocks noChangeAspect="1"/>
          </p:cNvPicPr>
          <p:nvPr/>
        </p:nvPicPr>
        <p:blipFill>
          <a:blip r:embed="rId6">
            <a:extLst/>
          </a:blip>
          <a:srcRect l="469" t="0" r="460" b="0"/>
          <a:stretch>
            <a:fillRect/>
          </a:stretch>
        </p:blipFill>
        <p:spPr>
          <a:xfrm>
            <a:off x="8915400" y="11232963"/>
            <a:ext cx="1529954" cy="1529812"/>
          </a:xfrm>
          <a:custGeom>
            <a:avLst/>
            <a:gdLst/>
            <a:ahLst/>
            <a:cxnLst>
              <a:cxn ang="0">
                <a:pos x="wd2" y="hd2"/>
              </a:cxn>
              <a:cxn ang="5400000">
                <a:pos x="wd2" y="hd2"/>
              </a:cxn>
              <a:cxn ang="10800000">
                <a:pos x="wd2" y="hd2"/>
              </a:cxn>
              <a:cxn ang="16200000">
                <a:pos x="wd2" y="hd2"/>
              </a:cxn>
            </a:cxnLst>
            <a:rect l="0" t="0" r="r" b="b"/>
            <a:pathLst>
              <a:path w="21599" h="21599" fill="norm" stroke="1" extrusionOk="0">
                <a:moveTo>
                  <a:pt x="7228" y="0"/>
                </a:moveTo>
                <a:cubicBezTo>
                  <a:pt x="5107" y="0"/>
                  <a:pt x="3835" y="-1"/>
                  <a:pt x="2987" y="353"/>
                </a:cubicBezTo>
                <a:cubicBezTo>
                  <a:pt x="1763" y="798"/>
                  <a:pt x="798" y="1763"/>
                  <a:pt x="353" y="2987"/>
                </a:cubicBezTo>
                <a:cubicBezTo>
                  <a:pt x="-1" y="3835"/>
                  <a:pt x="0" y="5107"/>
                  <a:pt x="0" y="7228"/>
                </a:cubicBezTo>
                <a:lnTo>
                  <a:pt x="0" y="14371"/>
                </a:lnTo>
                <a:cubicBezTo>
                  <a:pt x="0" y="16492"/>
                  <a:pt x="-1" y="17764"/>
                  <a:pt x="353" y="18613"/>
                </a:cubicBezTo>
                <a:cubicBezTo>
                  <a:pt x="798" y="19836"/>
                  <a:pt x="1763" y="20795"/>
                  <a:pt x="2987" y="21240"/>
                </a:cubicBezTo>
                <a:cubicBezTo>
                  <a:pt x="3835" y="21595"/>
                  <a:pt x="5107" y="21599"/>
                  <a:pt x="7228" y="21599"/>
                </a:cubicBezTo>
                <a:lnTo>
                  <a:pt x="14371" y="21599"/>
                </a:lnTo>
                <a:cubicBezTo>
                  <a:pt x="16492" y="21599"/>
                  <a:pt x="17764" y="21595"/>
                  <a:pt x="18613" y="21240"/>
                </a:cubicBezTo>
                <a:cubicBezTo>
                  <a:pt x="19836" y="20795"/>
                  <a:pt x="20795" y="19836"/>
                  <a:pt x="21240" y="18613"/>
                </a:cubicBezTo>
                <a:cubicBezTo>
                  <a:pt x="21595" y="17764"/>
                  <a:pt x="21599" y="16492"/>
                  <a:pt x="21599" y="14371"/>
                </a:cubicBezTo>
                <a:lnTo>
                  <a:pt x="21599" y="7228"/>
                </a:lnTo>
                <a:cubicBezTo>
                  <a:pt x="21599" y="5107"/>
                  <a:pt x="21595" y="3835"/>
                  <a:pt x="21240" y="2987"/>
                </a:cubicBezTo>
                <a:cubicBezTo>
                  <a:pt x="20795" y="1763"/>
                  <a:pt x="19836" y="798"/>
                  <a:pt x="18613" y="353"/>
                </a:cubicBezTo>
                <a:cubicBezTo>
                  <a:pt x="17764" y="-1"/>
                  <a:pt x="16492" y="0"/>
                  <a:pt x="14371" y="0"/>
                </a:cubicBezTo>
                <a:lnTo>
                  <a:pt x="7228" y="0"/>
                </a:lnTo>
                <a:close/>
              </a:path>
            </a:pathLst>
          </a:cu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705" name="Group"/>
          <p:cNvGrpSpPr/>
          <p:nvPr/>
        </p:nvGrpSpPr>
        <p:grpSpPr>
          <a:xfrm>
            <a:off x="-1" y="0"/>
            <a:ext cx="24384001" cy="13716001"/>
            <a:chOff x="0" y="0"/>
            <a:chExt cx="24384000" cy="13716000"/>
          </a:xfrm>
        </p:grpSpPr>
        <p:sp>
          <p:nvSpPr>
            <p:cNvPr id="686" name="Map…"/>
            <p:cNvSpPr txBox="1"/>
            <p:nvPr/>
          </p:nvSpPr>
          <p:spPr>
            <a:xfrm>
              <a:off x="10122658" y="966853"/>
              <a:ext cx="4673384" cy="115323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t">
              <a:spAutoFit/>
            </a:bodyPr>
            <a:lstStyle/>
            <a:p>
              <a:pPr algn="l" defTabSz="825500">
                <a:lnSpc>
                  <a:spcPct val="110000"/>
                </a:lnSpc>
                <a:spcBef>
                  <a:spcPts val="200"/>
                </a:spcBef>
                <a:defRPr b="1" sz="2100">
                  <a:solidFill>
                    <a:srgbClr val="000000"/>
                  </a:solidFill>
                </a:defRPr>
              </a:pPr>
              <a:r>
                <a:t>Map</a:t>
              </a:r>
            </a:p>
            <a:p>
              <a:pPr algn="l" defTabSz="825500">
                <a:spcBef>
                  <a:spcPts val="2100"/>
                </a:spcBef>
                <a:defRPr sz="1800">
                  <a:solidFill>
                    <a:srgbClr val="000000"/>
                  </a:solidFill>
                </a:defRPr>
              </a:pPr>
              <a:r>
                <a:t>Display interactive maps that locate the user, provide directions, indicate points of interest, display satellite images, and more.</a:t>
              </a:r>
            </a:p>
            <a:p>
              <a:pPr algn="l" defTabSz="825500">
                <a:lnSpc>
                  <a:spcPct val="110000"/>
                </a:lnSpc>
                <a:spcBef>
                  <a:spcPts val="200"/>
                </a:spcBef>
                <a:defRPr b="1" sz="2100">
                  <a:solidFill>
                    <a:srgbClr val="000000"/>
                  </a:solidFill>
                </a:defRPr>
              </a:pPr>
              <a:r>
                <a:t>Near field communication</a:t>
              </a:r>
            </a:p>
            <a:p>
              <a:pPr algn="l" defTabSz="825500">
                <a:spcBef>
                  <a:spcPts val="2100"/>
                </a:spcBef>
                <a:defRPr sz="1800">
                  <a:solidFill>
                    <a:srgbClr val="000000"/>
                  </a:solidFill>
                </a:defRPr>
              </a:pPr>
              <a:r>
                <a:t>Detect when your device is near </a:t>
              </a:r>
              <a:br/>
              <a:r>
                <a:t>a sensor to interact with payment </a:t>
              </a:r>
              <a:br/>
              <a:r>
                <a:t>systems and more.</a:t>
              </a:r>
            </a:p>
            <a:p>
              <a:pPr algn="l" defTabSz="825500">
                <a:lnSpc>
                  <a:spcPct val="110000"/>
                </a:lnSpc>
                <a:spcBef>
                  <a:spcPts val="200"/>
                </a:spcBef>
                <a:defRPr b="1" sz="2100">
                  <a:solidFill>
                    <a:srgbClr val="000000"/>
                  </a:solidFill>
                </a:defRPr>
              </a:pPr>
              <a:r>
                <a:t>Augmented reality</a:t>
              </a:r>
            </a:p>
            <a:p>
              <a:pPr algn="l" defTabSz="825500">
                <a:spcBef>
                  <a:spcPts val="2100"/>
                </a:spcBef>
                <a:defRPr sz="1800">
                  <a:solidFill>
                    <a:srgbClr val="000000"/>
                  </a:solidFill>
                </a:defRPr>
              </a:pPr>
              <a:r>
                <a:t>Place virtual objects in the world that </a:t>
              </a:r>
              <a:br/>
              <a:r>
                <a:t>users can see and interact with onscreen.</a:t>
              </a:r>
              <a:br/>
            </a:p>
            <a:p>
              <a:pPr algn="l" defTabSz="825500">
                <a:lnSpc>
                  <a:spcPct val="110000"/>
                </a:lnSpc>
                <a:spcBef>
                  <a:spcPts val="200"/>
                </a:spcBef>
                <a:defRPr b="1" sz="2100">
                  <a:solidFill>
                    <a:srgbClr val="000000"/>
                  </a:solidFill>
                </a:defRPr>
              </a:pPr>
              <a:r>
                <a:t>Image processing</a:t>
              </a:r>
            </a:p>
            <a:p>
              <a:pPr algn="l" defTabSz="825500">
                <a:spcBef>
                  <a:spcPts val="2100"/>
                </a:spcBef>
                <a:defRPr sz="1800">
                  <a:solidFill>
                    <a:srgbClr val="000000"/>
                  </a:solidFill>
                </a:defRPr>
              </a:pPr>
              <a:r>
                <a:t>Use sophisticated algorithms to adjust images and apply filters.</a:t>
              </a:r>
              <a:br/>
            </a:p>
            <a:p>
              <a:pPr algn="l" defTabSz="825500">
                <a:lnSpc>
                  <a:spcPct val="110000"/>
                </a:lnSpc>
                <a:spcBef>
                  <a:spcPts val="200"/>
                </a:spcBef>
                <a:defRPr b="1" sz="2100">
                  <a:solidFill>
                    <a:srgbClr val="000000"/>
                  </a:solidFill>
                </a:defRPr>
              </a:pPr>
              <a:r>
                <a:t>Speech recognition</a:t>
              </a:r>
            </a:p>
            <a:p>
              <a:pPr algn="l" defTabSz="825500">
                <a:spcBef>
                  <a:spcPts val="2100"/>
                </a:spcBef>
                <a:defRPr sz="1800">
                  <a:solidFill>
                    <a:srgbClr val="000000"/>
                  </a:solidFill>
                </a:defRPr>
              </a:pPr>
              <a:r>
                <a:t>Convert spoken audio into text.</a:t>
              </a:r>
              <a:br/>
              <a:br/>
            </a:p>
            <a:p>
              <a:pPr algn="l" defTabSz="825500">
                <a:lnSpc>
                  <a:spcPct val="110000"/>
                </a:lnSpc>
                <a:spcBef>
                  <a:spcPts val="200"/>
                </a:spcBef>
                <a:defRPr b="1" sz="2100">
                  <a:solidFill>
                    <a:srgbClr val="000000"/>
                  </a:solidFill>
                </a:defRPr>
              </a:pPr>
              <a:r>
                <a:t>Haptics</a:t>
              </a:r>
            </a:p>
            <a:p>
              <a:pPr algn="l" defTabSz="825500">
                <a:spcBef>
                  <a:spcPts val="2100"/>
                </a:spcBef>
                <a:defRPr sz="1800">
                  <a:solidFill>
                    <a:srgbClr val="000000"/>
                  </a:solidFill>
                </a:defRPr>
              </a:pPr>
              <a:r>
                <a:t>Provide feedback through touch by vibrating the device.</a:t>
              </a:r>
              <a:br/>
            </a:p>
            <a:p>
              <a:pPr algn="l" defTabSz="825500">
                <a:lnSpc>
                  <a:spcPct val="110000"/>
                </a:lnSpc>
                <a:spcBef>
                  <a:spcPts val="200"/>
                </a:spcBef>
                <a:defRPr b="1" sz="2100">
                  <a:solidFill>
                    <a:srgbClr val="000000"/>
                  </a:solidFill>
                </a:defRPr>
              </a:pPr>
              <a:r>
                <a:t>Machine learning</a:t>
              </a:r>
            </a:p>
            <a:p>
              <a:pPr algn="l" defTabSz="825500">
                <a:spcBef>
                  <a:spcPts val="2100"/>
                </a:spcBef>
                <a:defRPr sz="1800">
                  <a:solidFill>
                    <a:srgbClr val="000000"/>
                  </a:solidFill>
                </a:defRPr>
              </a:pPr>
              <a:r>
                <a:t>Use sophisticated algorithms to analyze and categorize visual, auditory, textual, and other forms of information.</a:t>
              </a:r>
            </a:p>
            <a:p>
              <a:pPr algn="l" defTabSz="825500">
                <a:lnSpc>
                  <a:spcPct val="110000"/>
                </a:lnSpc>
                <a:spcBef>
                  <a:spcPts val="200"/>
                </a:spcBef>
                <a:defRPr b="1" sz="2100">
                  <a:solidFill>
                    <a:srgbClr val="000000"/>
                  </a:solidFill>
                </a:defRPr>
              </a:pPr>
              <a:r>
                <a:t>Camera</a:t>
              </a:r>
            </a:p>
            <a:p>
              <a:pPr algn="l" defTabSz="825500">
                <a:spcBef>
                  <a:spcPts val="2100"/>
                </a:spcBef>
                <a:defRPr sz="1800">
                  <a:solidFill>
                    <a:srgbClr val="000000"/>
                  </a:solidFill>
                </a:defRPr>
              </a:pPr>
              <a:r>
                <a:t>Use the built-in front and back cameras and their powerful processing capabilities.</a:t>
              </a:r>
            </a:p>
          </p:txBody>
        </p:sp>
        <p:sp>
          <p:nvSpPr>
            <p:cNvPr id="687" name="Bluetooth…"/>
            <p:cNvSpPr txBox="1"/>
            <p:nvPr/>
          </p:nvSpPr>
          <p:spPr>
            <a:xfrm>
              <a:off x="17004710" y="966853"/>
              <a:ext cx="4381483" cy="115323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t">
              <a:spAutoFit/>
            </a:bodyPr>
            <a:lstStyle/>
            <a:p>
              <a:pPr algn="l" defTabSz="825500">
                <a:lnSpc>
                  <a:spcPct val="110000"/>
                </a:lnSpc>
                <a:spcBef>
                  <a:spcPts val="200"/>
                </a:spcBef>
                <a:defRPr b="1" sz="2100">
                  <a:solidFill>
                    <a:srgbClr val="000000"/>
                  </a:solidFill>
                </a:defRPr>
              </a:pPr>
              <a:r>
                <a:t>Bluetooth</a:t>
              </a:r>
            </a:p>
            <a:p>
              <a:pPr algn="l" defTabSz="825500">
                <a:spcBef>
                  <a:spcPts val="2100"/>
                </a:spcBef>
                <a:defRPr sz="1800">
                  <a:solidFill>
                    <a:srgbClr val="000000"/>
                  </a:solidFill>
                </a:defRPr>
              </a:pPr>
              <a:r>
                <a:t>Communicate wirelessly with nearby devices using a standard, secure, low-power interface.</a:t>
              </a:r>
            </a:p>
            <a:p>
              <a:pPr algn="l" defTabSz="825500">
                <a:lnSpc>
                  <a:spcPct val="110000"/>
                </a:lnSpc>
                <a:spcBef>
                  <a:spcPts val="200"/>
                </a:spcBef>
                <a:defRPr b="1" sz="2100">
                  <a:solidFill>
                    <a:srgbClr val="000000"/>
                  </a:solidFill>
                </a:defRPr>
              </a:pPr>
              <a:r>
                <a:t>GPS</a:t>
              </a:r>
            </a:p>
            <a:p>
              <a:pPr algn="l" defTabSz="825500">
                <a:spcBef>
                  <a:spcPts val="2100"/>
                </a:spcBef>
                <a:defRPr sz="1800">
                  <a:solidFill>
                    <a:srgbClr val="000000"/>
                  </a:solidFill>
                </a:defRPr>
              </a:pPr>
              <a:r>
                <a:t>Locate the device anywhere in the world and look up corresponding information, such as country and city.</a:t>
              </a:r>
            </a:p>
            <a:p>
              <a:pPr algn="l" defTabSz="825500">
                <a:lnSpc>
                  <a:spcPct val="110000"/>
                </a:lnSpc>
                <a:spcBef>
                  <a:spcPts val="200"/>
                </a:spcBef>
                <a:defRPr b="1" sz="2100">
                  <a:solidFill>
                    <a:srgbClr val="000000"/>
                  </a:solidFill>
                </a:defRPr>
              </a:pPr>
              <a:r>
                <a:t>Context menus</a:t>
              </a:r>
            </a:p>
            <a:p>
              <a:pPr algn="l" defTabSz="825500">
                <a:spcBef>
                  <a:spcPts val="2100"/>
                </a:spcBef>
                <a:defRPr sz="1800">
                  <a:solidFill>
                    <a:srgbClr val="000000"/>
                  </a:solidFill>
                </a:defRPr>
              </a:pPr>
              <a:r>
                <a:t>Provide quick access to actions for an object onscreen.</a:t>
              </a:r>
              <a:br/>
            </a:p>
            <a:p>
              <a:pPr algn="l" defTabSz="825500">
                <a:lnSpc>
                  <a:spcPct val="110000"/>
                </a:lnSpc>
                <a:spcBef>
                  <a:spcPts val="200"/>
                </a:spcBef>
                <a:defRPr b="1" sz="2100">
                  <a:solidFill>
                    <a:srgbClr val="000000"/>
                  </a:solidFill>
                </a:defRPr>
              </a:pPr>
              <a:r>
                <a:t>Microphone and speakers</a:t>
              </a:r>
            </a:p>
            <a:p>
              <a:pPr algn="l" defTabSz="825500">
                <a:spcBef>
                  <a:spcPts val="2100"/>
                </a:spcBef>
                <a:defRPr sz="1800">
                  <a:solidFill>
                    <a:srgbClr val="000000"/>
                  </a:solidFill>
                </a:defRPr>
              </a:pPr>
              <a:r>
                <a:t>Capture and play back high-fidelity </a:t>
              </a:r>
              <a:br/>
              <a:r>
                <a:t>stereo audio.</a:t>
              </a:r>
              <a:br/>
            </a:p>
            <a:p>
              <a:pPr algn="l" defTabSz="825500">
                <a:lnSpc>
                  <a:spcPct val="110000"/>
                </a:lnSpc>
                <a:spcBef>
                  <a:spcPts val="200"/>
                </a:spcBef>
                <a:defRPr b="1" sz="2100">
                  <a:solidFill>
                    <a:srgbClr val="000000"/>
                  </a:solidFill>
                </a:defRPr>
              </a:pPr>
              <a:r>
                <a:t>Drag and drop</a:t>
              </a:r>
            </a:p>
            <a:p>
              <a:pPr algn="l" defTabSz="825500">
                <a:spcBef>
                  <a:spcPts val="2100"/>
                </a:spcBef>
                <a:defRPr sz="1800">
                  <a:solidFill>
                    <a:srgbClr val="000000"/>
                  </a:solidFill>
                </a:defRPr>
              </a:pPr>
              <a:r>
                <a:t>Move items by pressing and dragging.</a:t>
              </a:r>
              <a:br/>
              <a:br/>
            </a:p>
            <a:p>
              <a:pPr algn="l" defTabSz="825500">
                <a:lnSpc>
                  <a:spcPct val="110000"/>
                </a:lnSpc>
                <a:spcBef>
                  <a:spcPts val="200"/>
                </a:spcBef>
                <a:defRPr b="1" sz="2100">
                  <a:solidFill>
                    <a:srgbClr val="000000"/>
                  </a:solidFill>
                </a:defRPr>
              </a:pPr>
              <a:r>
                <a:t>Accelerometer and gyroscope</a:t>
              </a:r>
            </a:p>
            <a:p>
              <a:pPr algn="l" defTabSz="825500">
                <a:spcBef>
                  <a:spcPts val="2100"/>
                </a:spcBef>
                <a:defRPr sz="1800">
                  <a:solidFill>
                    <a:srgbClr val="000000"/>
                  </a:solidFill>
                </a:defRPr>
              </a:pPr>
              <a:r>
                <a:t>Track the device’s orientation and movement.</a:t>
              </a:r>
              <a:br/>
            </a:p>
            <a:p>
              <a:pPr algn="l" defTabSz="825500">
                <a:lnSpc>
                  <a:spcPct val="110000"/>
                </a:lnSpc>
                <a:spcBef>
                  <a:spcPts val="200"/>
                </a:spcBef>
                <a:defRPr b="1" sz="2100">
                  <a:solidFill>
                    <a:srgbClr val="000000"/>
                  </a:solidFill>
                </a:defRPr>
              </a:pPr>
              <a:r>
                <a:t>Widgets</a:t>
              </a:r>
            </a:p>
            <a:p>
              <a:pPr algn="l" defTabSz="825500">
                <a:spcBef>
                  <a:spcPts val="2100"/>
                </a:spcBef>
                <a:defRPr sz="1800">
                  <a:solidFill>
                    <a:srgbClr val="000000"/>
                  </a:solidFill>
                </a:defRPr>
              </a:pPr>
              <a:r>
                <a:t>Display information related to your app on the Home screen in a variety of sizes and styles.</a:t>
              </a:r>
            </a:p>
            <a:p>
              <a:pPr algn="l" defTabSz="825500">
                <a:lnSpc>
                  <a:spcPct val="110000"/>
                </a:lnSpc>
                <a:spcBef>
                  <a:spcPts val="200"/>
                </a:spcBef>
                <a:defRPr b="1" sz="2100">
                  <a:solidFill>
                    <a:srgbClr val="000000"/>
                  </a:solidFill>
                </a:defRPr>
              </a:pPr>
              <a:r>
                <a:t>Notifications</a:t>
              </a:r>
            </a:p>
            <a:p>
              <a:pPr algn="l" defTabSz="825500">
                <a:spcBef>
                  <a:spcPts val="2100"/>
                </a:spcBef>
                <a:defRPr sz="1800">
                  <a:solidFill>
                    <a:srgbClr val="000000"/>
                  </a:solidFill>
                </a:defRPr>
              </a:pPr>
              <a:r>
                <a:t>Provide updates to the user on the lock screen when they’re not using your app.</a:t>
              </a:r>
            </a:p>
          </p:txBody>
        </p:sp>
        <p:pic>
          <p:nvPicPr>
            <p:cNvPr id="688" name="Image" descr="Image"/>
            <p:cNvPicPr>
              <a:picLocks noChangeAspect="1"/>
            </p:cNvPicPr>
            <p:nvPr/>
          </p:nvPicPr>
          <p:blipFill>
            <a:blip r:embed="rId2">
              <a:alphaModFix amt="49752"/>
              <a:extLst/>
            </a:blip>
            <a:stretch>
              <a:fillRect/>
            </a:stretch>
          </p:blipFill>
          <p:spPr>
            <a:xfrm>
              <a:off x="8939675" y="1077173"/>
              <a:ext cx="889001" cy="889001"/>
            </a:xfrm>
            <a:prstGeom prst="rect">
              <a:avLst/>
            </a:prstGeom>
            <a:ln w="12700" cap="flat">
              <a:noFill/>
              <a:miter lim="400000"/>
            </a:ln>
            <a:effectLst/>
          </p:spPr>
        </p:pic>
        <p:pic>
          <p:nvPicPr>
            <p:cNvPr id="689" name="Image" descr="Image"/>
            <p:cNvPicPr>
              <a:picLocks noChangeAspect="1"/>
            </p:cNvPicPr>
            <p:nvPr/>
          </p:nvPicPr>
          <p:blipFill>
            <a:blip r:embed="rId3">
              <a:alphaModFix amt="49752"/>
              <a:extLst/>
            </a:blip>
            <a:stretch>
              <a:fillRect/>
            </a:stretch>
          </p:blipFill>
          <p:spPr>
            <a:xfrm>
              <a:off x="8939675" y="2573989"/>
              <a:ext cx="889001" cy="889001"/>
            </a:xfrm>
            <a:prstGeom prst="rect">
              <a:avLst/>
            </a:prstGeom>
            <a:ln w="12700" cap="flat">
              <a:noFill/>
              <a:miter lim="400000"/>
            </a:ln>
            <a:effectLst/>
          </p:spPr>
        </p:pic>
        <p:pic>
          <p:nvPicPr>
            <p:cNvPr id="690" name="Image" descr="Image"/>
            <p:cNvPicPr>
              <a:picLocks noChangeAspect="1"/>
            </p:cNvPicPr>
            <p:nvPr/>
          </p:nvPicPr>
          <p:blipFill>
            <a:blip r:embed="rId4">
              <a:alphaModFix amt="49752"/>
              <a:extLst/>
            </a:blip>
            <a:stretch>
              <a:fillRect/>
            </a:stretch>
          </p:blipFill>
          <p:spPr>
            <a:xfrm>
              <a:off x="8939675" y="4070805"/>
              <a:ext cx="889001" cy="889001"/>
            </a:xfrm>
            <a:prstGeom prst="rect">
              <a:avLst/>
            </a:prstGeom>
            <a:ln w="12700" cap="flat">
              <a:noFill/>
              <a:miter lim="400000"/>
            </a:ln>
            <a:effectLst/>
          </p:spPr>
        </p:pic>
        <p:pic>
          <p:nvPicPr>
            <p:cNvPr id="691" name="Image" descr="Image"/>
            <p:cNvPicPr>
              <a:picLocks noChangeAspect="1"/>
            </p:cNvPicPr>
            <p:nvPr/>
          </p:nvPicPr>
          <p:blipFill>
            <a:blip r:embed="rId5">
              <a:alphaModFix amt="49752"/>
              <a:extLst/>
            </a:blip>
            <a:stretch>
              <a:fillRect/>
            </a:stretch>
          </p:blipFill>
          <p:spPr>
            <a:xfrm>
              <a:off x="8939675" y="5567620"/>
              <a:ext cx="889001" cy="889001"/>
            </a:xfrm>
            <a:prstGeom prst="rect">
              <a:avLst/>
            </a:prstGeom>
            <a:ln w="12700" cap="flat">
              <a:noFill/>
              <a:miter lim="400000"/>
            </a:ln>
            <a:effectLst/>
          </p:spPr>
        </p:pic>
        <p:pic>
          <p:nvPicPr>
            <p:cNvPr id="692" name="Image" descr="Image"/>
            <p:cNvPicPr>
              <a:picLocks noChangeAspect="1"/>
            </p:cNvPicPr>
            <p:nvPr/>
          </p:nvPicPr>
          <p:blipFill>
            <a:blip r:embed="rId6">
              <a:alphaModFix amt="49752"/>
              <a:extLst/>
            </a:blip>
            <a:stretch>
              <a:fillRect/>
            </a:stretch>
          </p:blipFill>
          <p:spPr>
            <a:xfrm>
              <a:off x="15847956" y="8561251"/>
              <a:ext cx="889001" cy="889001"/>
            </a:xfrm>
            <a:prstGeom prst="rect">
              <a:avLst/>
            </a:prstGeom>
            <a:ln w="12700" cap="flat">
              <a:noFill/>
              <a:miter lim="400000"/>
            </a:ln>
            <a:effectLst/>
          </p:spPr>
        </p:pic>
        <p:pic>
          <p:nvPicPr>
            <p:cNvPr id="693" name="Image" descr="Image"/>
            <p:cNvPicPr>
              <a:picLocks noChangeAspect="1"/>
            </p:cNvPicPr>
            <p:nvPr/>
          </p:nvPicPr>
          <p:blipFill>
            <a:blip r:embed="rId7">
              <a:alphaModFix amt="49752"/>
              <a:extLst/>
            </a:blip>
            <a:stretch>
              <a:fillRect/>
            </a:stretch>
          </p:blipFill>
          <p:spPr>
            <a:xfrm>
              <a:off x="8939675" y="8561251"/>
              <a:ext cx="889001" cy="889001"/>
            </a:xfrm>
            <a:prstGeom prst="rect">
              <a:avLst/>
            </a:prstGeom>
            <a:ln w="12700" cap="flat">
              <a:noFill/>
              <a:miter lim="400000"/>
            </a:ln>
            <a:effectLst/>
          </p:spPr>
        </p:pic>
        <p:pic>
          <p:nvPicPr>
            <p:cNvPr id="694" name="Image" descr="Image"/>
            <p:cNvPicPr>
              <a:picLocks noChangeAspect="1"/>
            </p:cNvPicPr>
            <p:nvPr/>
          </p:nvPicPr>
          <p:blipFill>
            <a:blip r:embed="rId8">
              <a:alphaModFix amt="49752"/>
              <a:extLst/>
            </a:blip>
            <a:stretch>
              <a:fillRect/>
            </a:stretch>
          </p:blipFill>
          <p:spPr>
            <a:xfrm>
              <a:off x="8939675" y="10058067"/>
              <a:ext cx="889001" cy="889001"/>
            </a:xfrm>
            <a:prstGeom prst="rect">
              <a:avLst/>
            </a:prstGeom>
            <a:ln w="12700" cap="flat">
              <a:noFill/>
              <a:miter lim="400000"/>
            </a:ln>
            <a:effectLst/>
          </p:spPr>
        </p:pic>
        <p:pic>
          <p:nvPicPr>
            <p:cNvPr id="695" name="Image" descr="Image"/>
            <p:cNvPicPr>
              <a:picLocks noChangeAspect="1"/>
            </p:cNvPicPr>
            <p:nvPr/>
          </p:nvPicPr>
          <p:blipFill>
            <a:blip r:embed="rId9">
              <a:alphaModFix amt="49752"/>
              <a:extLst/>
            </a:blip>
            <a:stretch>
              <a:fillRect/>
            </a:stretch>
          </p:blipFill>
          <p:spPr>
            <a:xfrm>
              <a:off x="8939675" y="11554883"/>
              <a:ext cx="889001" cy="889001"/>
            </a:xfrm>
            <a:prstGeom prst="rect">
              <a:avLst/>
            </a:prstGeom>
            <a:ln w="12700" cap="flat">
              <a:noFill/>
              <a:miter lim="400000"/>
            </a:ln>
            <a:effectLst/>
          </p:spPr>
        </p:pic>
        <p:pic>
          <p:nvPicPr>
            <p:cNvPr id="696" name="Image" descr="Image"/>
            <p:cNvPicPr>
              <a:picLocks noChangeAspect="1"/>
            </p:cNvPicPr>
            <p:nvPr/>
          </p:nvPicPr>
          <p:blipFill>
            <a:blip r:embed="rId10">
              <a:alphaModFix amt="49752"/>
              <a:extLst/>
            </a:blip>
            <a:stretch>
              <a:fillRect/>
            </a:stretch>
          </p:blipFill>
          <p:spPr>
            <a:xfrm>
              <a:off x="15847956" y="11554883"/>
              <a:ext cx="889001" cy="889001"/>
            </a:xfrm>
            <a:prstGeom prst="rect">
              <a:avLst/>
            </a:prstGeom>
            <a:ln w="12700" cap="flat">
              <a:noFill/>
              <a:miter lim="400000"/>
            </a:ln>
            <a:effectLst/>
          </p:spPr>
        </p:pic>
        <p:pic>
          <p:nvPicPr>
            <p:cNvPr id="697" name="Image" descr="Image"/>
            <p:cNvPicPr>
              <a:picLocks noChangeAspect="1"/>
            </p:cNvPicPr>
            <p:nvPr/>
          </p:nvPicPr>
          <p:blipFill>
            <a:blip r:embed="rId11">
              <a:alphaModFix amt="49752"/>
              <a:extLst/>
            </a:blip>
            <a:stretch>
              <a:fillRect/>
            </a:stretch>
          </p:blipFill>
          <p:spPr>
            <a:xfrm>
              <a:off x="15847956" y="2573989"/>
              <a:ext cx="889001" cy="889001"/>
            </a:xfrm>
            <a:prstGeom prst="rect">
              <a:avLst/>
            </a:prstGeom>
            <a:ln w="12700" cap="flat">
              <a:noFill/>
              <a:miter lim="400000"/>
            </a:ln>
            <a:effectLst/>
          </p:spPr>
        </p:pic>
        <p:pic>
          <p:nvPicPr>
            <p:cNvPr id="698" name="Image" descr="Image"/>
            <p:cNvPicPr>
              <a:picLocks noChangeAspect="1"/>
            </p:cNvPicPr>
            <p:nvPr/>
          </p:nvPicPr>
          <p:blipFill>
            <a:blip r:embed="rId12">
              <a:alphaModFix amt="49752"/>
              <a:extLst/>
            </a:blip>
            <a:stretch>
              <a:fillRect/>
            </a:stretch>
          </p:blipFill>
          <p:spPr>
            <a:xfrm>
              <a:off x="15847956" y="4070805"/>
              <a:ext cx="889001" cy="889001"/>
            </a:xfrm>
            <a:prstGeom prst="rect">
              <a:avLst/>
            </a:prstGeom>
            <a:ln w="12700" cap="flat">
              <a:noFill/>
              <a:miter lim="400000"/>
            </a:ln>
            <a:effectLst/>
          </p:spPr>
        </p:pic>
        <p:pic>
          <p:nvPicPr>
            <p:cNvPr id="699" name="Image" descr="Image"/>
            <p:cNvPicPr>
              <a:picLocks noChangeAspect="1"/>
            </p:cNvPicPr>
            <p:nvPr/>
          </p:nvPicPr>
          <p:blipFill>
            <a:blip r:embed="rId13">
              <a:alphaModFix amt="49752"/>
              <a:extLst/>
            </a:blip>
            <a:stretch>
              <a:fillRect/>
            </a:stretch>
          </p:blipFill>
          <p:spPr>
            <a:xfrm>
              <a:off x="15847956" y="5567621"/>
              <a:ext cx="889001" cy="889001"/>
            </a:xfrm>
            <a:prstGeom prst="rect">
              <a:avLst/>
            </a:prstGeom>
            <a:ln w="12700" cap="flat">
              <a:noFill/>
              <a:miter lim="400000"/>
            </a:ln>
            <a:effectLst/>
          </p:spPr>
        </p:pic>
        <p:pic>
          <p:nvPicPr>
            <p:cNvPr id="700" name="Image" descr="Image"/>
            <p:cNvPicPr>
              <a:picLocks noChangeAspect="1"/>
            </p:cNvPicPr>
            <p:nvPr/>
          </p:nvPicPr>
          <p:blipFill>
            <a:blip r:embed="rId14">
              <a:alphaModFix amt="49752"/>
              <a:extLst/>
            </a:blip>
            <a:stretch>
              <a:fillRect/>
            </a:stretch>
          </p:blipFill>
          <p:spPr>
            <a:xfrm>
              <a:off x="15847956" y="7064436"/>
              <a:ext cx="889001" cy="889001"/>
            </a:xfrm>
            <a:prstGeom prst="rect">
              <a:avLst/>
            </a:prstGeom>
            <a:ln w="12700" cap="flat">
              <a:noFill/>
              <a:miter lim="400000"/>
            </a:ln>
            <a:effectLst/>
          </p:spPr>
        </p:pic>
        <p:pic>
          <p:nvPicPr>
            <p:cNvPr id="701" name="Image" descr="Image"/>
            <p:cNvPicPr>
              <a:picLocks noChangeAspect="1"/>
            </p:cNvPicPr>
            <p:nvPr/>
          </p:nvPicPr>
          <p:blipFill>
            <a:blip r:embed="rId15">
              <a:alphaModFix amt="49752"/>
              <a:extLst/>
            </a:blip>
            <a:stretch>
              <a:fillRect/>
            </a:stretch>
          </p:blipFill>
          <p:spPr>
            <a:xfrm>
              <a:off x="8939675" y="7064436"/>
              <a:ext cx="889001" cy="889001"/>
            </a:xfrm>
            <a:prstGeom prst="rect">
              <a:avLst/>
            </a:prstGeom>
            <a:ln w="12700" cap="flat">
              <a:noFill/>
              <a:miter lim="400000"/>
            </a:ln>
            <a:effectLst/>
          </p:spPr>
        </p:pic>
        <p:pic>
          <p:nvPicPr>
            <p:cNvPr id="702" name="Image" descr="Image"/>
            <p:cNvPicPr>
              <a:picLocks noChangeAspect="1"/>
            </p:cNvPicPr>
            <p:nvPr/>
          </p:nvPicPr>
          <p:blipFill>
            <a:blip r:embed="rId16">
              <a:alphaModFix amt="49752"/>
              <a:extLst/>
            </a:blip>
            <a:stretch>
              <a:fillRect/>
            </a:stretch>
          </p:blipFill>
          <p:spPr>
            <a:xfrm>
              <a:off x="15847956" y="10058067"/>
              <a:ext cx="889001" cy="889001"/>
            </a:xfrm>
            <a:prstGeom prst="rect">
              <a:avLst/>
            </a:prstGeom>
            <a:ln w="12700" cap="flat">
              <a:noFill/>
              <a:miter lim="400000"/>
            </a:ln>
            <a:effectLst/>
          </p:spPr>
        </p:pic>
        <p:pic>
          <p:nvPicPr>
            <p:cNvPr id="703" name="Image" descr="Image"/>
            <p:cNvPicPr>
              <a:picLocks noChangeAspect="1"/>
            </p:cNvPicPr>
            <p:nvPr/>
          </p:nvPicPr>
          <p:blipFill>
            <a:blip r:embed="rId17">
              <a:alphaModFix amt="49752"/>
              <a:extLst/>
            </a:blip>
            <a:stretch>
              <a:fillRect/>
            </a:stretch>
          </p:blipFill>
          <p:spPr>
            <a:xfrm>
              <a:off x="15847956" y="1077174"/>
              <a:ext cx="889001" cy="889001"/>
            </a:xfrm>
            <a:prstGeom prst="rect">
              <a:avLst/>
            </a:prstGeom>
            <a:ln w="12700" cap="flat">
              <a:noFill/>
              <a:miter lim="400000"/>
            </a:ln>
            <a:effectLst/>
          </p:spPr>
        </p:pic>
        <p:sp>
          <p:nvSpPr>
            <p:cNvPr id="704"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
        <p:nvSpPr>
          <p:cNvPr id="706" name="Leverage Capabilities…"/>
          <p:cNvSpPr txBox="1"/>
          <p:nvPr>
            <p:ph type="body" idx="21"/>
          </p:nvPr>
        </p:nvSpPr>
        <p:spPr>
          <a:xfrm>
            <a:off x="1266761" y="983451"/>
            <a:ext cx="5149877" cy="6474265"/>
          </a:xfrm>
          <a:prstGeom prst="rect">
            <a:avLst/>
          </a:prstGeom>
        </p:spPr>
        <p:txBody>
          <a:bodyPr/>
          <a:lstStyle/>
          <a:p>
            <a:pPr marL="0" indent="0" defTabSz="457200">
              <a:lnSpc>
                <a:spcPct val="100000"/>
              </a:lnSpc>
              <a:spcBef>
                <a:spcPts val="1200"/>
              </a:spcBef>
              <a:buClrTx/>
              <a:buSzTx/>
              <a:buNone/>
              <a:defRPr b="1" sz="3200">
                <a:solidFill>
                  <a:srgbClr val="FFFFFF"/>
                </a:solidFill>
              </a:defRPr>
            </a:pPr>
            <a:r>
              <a:t>Leverage Capabilities</a:t>
            </a:r>
          </a:p>
          <a:p>
            <a:pPr marL="0" indent="0">
              <a:lnSpc>
                <a:spcPct val="110000"/>
              </a:lnSpc>
              <a:spcBef>
                <a:spcPts val="1200"/>
              </a:spcBef>
              <a:buClrTx/>
              <a:buSzTx/>
              <a:buNone/>
              <a:defRPr sz="2100">
                <a:solidFill>
                  <a:srgbClr val="FFFFFF"/>
                </a:solidFill>
              </a:defRPr>
            </a:pPr>
            <a:r>
              <a:t>Note iOS capabilities that you might use in your app.</a:t>
            </a:r>
          </a:p>
          <a:p>
            <a:pPr marL="0" indent="0">
              <a:lnSpc>
                <a:spcPct val="110000"/>
              </a:lnSpc>
              <a:spcBef>
                <a:spcPts val="1200"/>
              </a:spcBef>
              <a:buClrTx/>
              <a:buSzTx/>
              <a:buNone/>
              <a:defRPr sz="2100">
                <a:solidFill>
                  <a:srgbClr val="FFFFFF"/>
                </a:solidFill>
              </a:defRPr>
            </a:pPr>
            <a:r>
              <a:t>iOS comes with an array of great technologies for addressing how users want to interact with an app. You’ll see many listed here, but keep in mind that there are many more.</a:t>
            </a:r>
          </a:p>
          <a:p>
            <a:pPr marL="0" indent="0">
              <a:lnSpc>
                <a:spcPct val="110000"/>
              </a:lnSpc>
              <a:spcBef>
                <a:spcPts val="1200"/>
              </a:spcBef>
              <a:buClrTx/>
              <a:buSzTx/>
              <a:buNone/>
              <a:defRPr sz="2100">
                <a:solidFill>
                  <a:srgbClr val="FFFFFF"/>
                </a:solidFill>
              </a:defRPr>
            </a:pPr>
            <a:r>
              <a:t>What features do your competitors have in common that you might need to use in your app? Which features might be game-changers? </a:t>
            </a:r>
          </a:p>
          <a:p>
            <a:pPr marL="0" indent="0">
              <a:lnSpc>
                <a:spcPct val="110000"/>
              </a:lnSpc>
              <a:spcBef>
                <a:spcPts val="1200"/>
              </a:spcBef>
              <a:buClrTx/>
              <a:buSzTx/>
              <a:buNone/>
              <a:defRPr sz="2100">
                <a:solidFill>
                  <a:srgbClr val="FFFFFF"/>
                </a:solidFill>
              </a:defRPr>
            </a:pPr>
            <a:r>
              <a:t>Visit the </a:t>
            </a:r>
            <a:r>
              <a:rPr b="1" u="sng">
                <a:hlinkClick r:id="rId18" invalidUrl="" action="" tgtFrame="" tooltip="" history="1" highlightClick="0" endSnd="0"/>
              </a:rPr>
              <a:t>iOS Human Interface Guidelines site</a:t>
            </a:r>
            <a:r>
              <a:rPr b="1"/>
              <a:t> </a:t>
            </a:r>
            <a:r>
              <a:t>and look at User Interaction and System Capabilities </a:t>
            </a:r>
            <a:br/>
            <a:r>
              <a:t>to learn more.</a:t>
            </a:r>
          </a:p>
        </p:txBody>
      </p:sp>
      <p:sp>
        <p:nvSpPr>
          <p:cNvPr id="707" name="Define | Analyze"/>
          <p:cNvSpPr txBox="1"/>
          <p:nvPr>
            <p:ph type="body" idx="23"/>
          </p:nvPr>
        </p:nvSpPr>
        <p:spPr>
          <a:xfrm>
            <a:off x="1269305" y="12421154"/>
            <a:ext cx="2025410" cy="465340"/>
          </a:xfrm>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Define</a:t>
            </a:r>
            <a:r>
              <a:t> | Analyze</a:t>
            </a:r>
          </a:p>
        </p:txBody>
      </p:sp>
      <p:sp>
        <p:nvSpPr>
          <p:cNvPr id="70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09" name="iOS Human Interface"/>
          <p:cNvSpPr txBox="1"/>
          <p:nvPr/>
        </p:nvSpPr>
        <p:spPr>
          <a:xfrm>
            <a:off x="2210354" y="5939530"/>
            <a:ext cx="2945792" cy="46534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5500">
              <a:lnSpc>
                <a:spcPct val="110000"/>
              </a:lnSpc>
              <a:spcBef>
                <a:spcPts val="1200"/>
              </a:spcBef>
              <a:defRPr sz="2100">
                <a:solidFill>
                  <a:srgbClr val="FFFFFF"/>
                </a:solidFill>
              </a:defRPr>
            </a:pPr>
            <a:r>
              <a:t> </a:t>
            </a:r>
            <a:r>
              <a:rPr b="1" u="sng">
                <a:hlinkClick r:id="rId18" invalidUrl="" action="" tgtFrame="" tooltip="" history="1" highlightClick="0" endSnd="0"/>
              </a:rPr>
              <a:t>iOS Human Interface </a:t>
            </a:r>
          </a:p>
        </p:txBody>
      </p:sp>
      <p:sp>
        <p:nvSpPr>
          <p:cNvPr id="710" name="Guidelines site"/>
          <p:cNvSpPr txBox="1"/>
          <p:nvPr/>
        </p:nvSpPr>
        <p:spPr>
          <a:xfrm>
            <a:off x="1206434" y="6273963"/>
            <a:ext cx="2100352" cy="46534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5500">
              <a:lnSpc>
                <a:spcPct val="110000"/>
              </a:lnSpc>
              <a:spcBef>
                <a:spcPts val="1200"/>
              </a:spcBef>
              <a:defRPr sz="2100">
                <a:solidFill>
                  <a:srgbClr val="FFFFFF"/>
                </a:solidFill>
              </a:defRPr>
            </a:pPr>
            <a:r>
              <a:t> </a:t>
            </a:r>
            <a:r>
              <a:rPr b="1" u="sng">
                <a:hlinkClick r:id="rId18" invalidUrl="" action="" tgtFrame="" tooltip="" history="1" highlightClick="0" endSnd="0"/>
              </a:rPr>
              <a:t>Guidelines site</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2" name="In this exercise, you’ll:…"/>
          <p:cNvSpPr txBox="1"/>
          <p:nvPr>
            <p:ph type="body" idx="21"/>
          </p:nvPr>
        </p:nvSpPr>
        <p:spPr>
          <a:xfrm>
            <a:off x="1297872" y="7448178"/>
            <a:ext cx="5145727" cy="2008847"/>
          </a:xfrm>
          <a:prstGeom prst="rect">
            <a:avLst/>
          </a:prstGeom>
        </p:spPr>
        <p:txBody>
          <a:bodyPr/>
          <a:lstStyle/>
          <a:p>
            <a:pPr marL="0" indent="0">
              <a:lnSpc>
                <a:spcPct val="110000"/>
              </a:lnSpc>
              <a:spcBef>
                <a:spcPts val="600"/>
              </a:spcBef>
              <a:buClrTx/>
              <a:buSzTx/>
              <a:buNone/>
              <a:defRPr sz="2100"/>
            </a:pPr>
            <a:r>
              <a:t>In this exercise, you’ll:</a:t>
            </a:r>
          </a:p>
          <a:p>
            <a:pPr marL="244475" indent="-244475">
              <a:lnSpc>
                <a:spcPct val="110000"/>
              </a:lnSpc>
              <a:spcBef>
                <a:spcPts val="600"/>
              </a:spcBef>
              <a:defRPr sz="2100"/>
            </a:pPr>
            <a:r>
              <a:t>Create a new page.</a:t>
            </a:r>
          </a:p>
          <a:p>
            <a:pPr marL="244475" indent="-244475">
              <a:lnSpc>
                <a:spcPct val="110000"/>
              </a:lnSpc>
              <a:spcBef>
                <a:spcPts val="600"/>
              </a:spcBef>
              <a:defRPr sz="2100"/>
            </a:pPr>
            <a:r>
              <a:t>Import a framework.</a:t>
            </a:r>
          </a:p>
          <a:p>
            <a:pPr marL="244475" indent="-244475">
              <a:lnSpc>
                <a:spcPct val="110000"/>
              </a:lnSpc>
              <a:spcBef>
                <a:spcPts val="600"/>
              </a:spcBef>
              <a:defRPr sz="2100"/>
            </a:pPr>
            <a:r>
              <a:t>Learn about the live view.</a:t>
            </a:r>
          </a:p>
          <a:p>
            <a:pPr marL="244475" indent="-244475">
              <a:lnSpc>
                <a:spcPct val="110000"/>
              </a:lnSpc>
              <a:spcBef>
                <a:spcPts val="600"/>
              </a:spcBef>
              <a:defRPr sz="2100"/>
            </a:pPr>
            <a:r>
              <a:t>Display an interactive map.</a:t>
            </a:r>
          </a:p>
        </p:txBody>
      </p:sp>
      <p:sp>
        <p:nvSpPr>
          <p:cNvPr id="713" name="Map…"/>
          <p:cNvSpPr txBox="1"/>
          <p:nvPr>
            <p:ph type="body" idx="22"/>
          </p:nvPr>
        </p:nvSpPr>
        <p:spPr>
          <a:xfrm>
            <a:off x="8928100" y="4085857"/>
            <a:ext cx="12859881" cy="3304671"/>
          </a:xfrm>
          <a:prstGeom prst="rect">
            <a:avLst/>
          </a:prstGeom>
        </p:spPr>
        <p:txBody>
          <a:bodyPr/>
          <a:lstStyle/>
          <a:p>
            <a:pPr marL="0" indent="0" defTabSz="2438339">
              <a:lnSpc>
                <a:spcPct val="120000"/>
              </a:lnSpc>
              <a:spcBef>
                <a:spcPts val="0"/>
              </a:spcBef>
              <a:buClrTx/>
              <a:buSzTx/>
              <a:buNone/>
              <a:defRPr b="1" spc="-104" sz="5200"/>
            </a:pPr>
            <a:r>
              <a:t>Map</a:t>
            </a:r>
          </a:p>
          <a:p>
            <a:pPr marL="0" indent="0">
              <a:buClrTx/>
              <a:buSzTx/>
              <a:buNone/>
            </a:pPr>
            <a:r>
              <a:t>A major component of coding is recognizing what work has already been done for you and figuring out how to use it. The many advanced built-in capabilities of iOS are organized in frameworks.</a:t>
            </a:r>
          </a:p>
          <a:p>
            <a:pPr marL="0" indent="0">
              <a:buClrTx/>
              <a:buSzTx/>
              <a:buNone/>
            </a:pPr>
            <a:r>
              <a:t>In this exercise, you’ll display an interactive map using an iOS framework. To start, be sure “My Playground” is open in the Swift Playgrounds app.</a:t>
            </a:r>
          </a:p>
        </p:txBody>
      </p:sp>
      <p:sp>
        <p:nvSpPr>
          <p:cNvPr id="71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6" name="Map…"/>
          <p:cNvSpPr txBox="1"/>
          <p:nvPr>
            <p:ph type="body" idx="21"/>
          </p:nvPr>
        </p:nvSpPr>
        <p:spPr>
          <a:xfrm>
            <a:off x="1266761" y="970751"/>
            <a:ext cx="5398537" cy="1458636"/>
          </a:xfrm>
          <a:prstGeom prst="rect">
            <a:avLst/>
          </a:prstGeom>
        </p:spPr>
        <p:txBody>
          <a:bodyPr/>
          <a:lstStyle/>
          <a:p>
            <a:pPr marL="0" indent="0" defTabSz="457200">
              <a:lnSpc>
                <a:spcPct val="100000"/>
              </a:lnSpc>
              <a:spcBef>
                <a:spcPts val="1200"/>
              </a:spcBef>
              <a:buClrTx/>
              <a:buSzTx/>
              <a:buNone/>
              <a:defRPr b="1" sz="3200"/>
            </a:pPr>
            <a:r>
              <a:t>Map</a:t>
            </a:r>
          </a:p>
          <a:p>
            <a:pPr marL="0" indent="0">
              <a:lnSpc>
                <a:spcPct val="110000"/>
              </a:lnSpc>
              <a:spcBef>
                <a:spcPts val="200"/>
              </a:spcBef>
              <a:buClrTx/>
              <a:buSzTx/>
              <a:buNone/>
              <a:defRPr sz="2100"/>
            </a:pPr>
            <a:r>
              <a:t>Create a new page and add code to create a map.</a:t>
            </a:r>
          </a:p>
        </p:txBody>
      </p:sp>
      <p:sp>
        <p:nvSpPr>
          <p:cNvPr id="717" name="Explore Code"/>
          <p:cNvSpPr txBox="1"/>
          <p:nvPr>
            <p:ph type="body" idx="23"/>
          </p:nvPr>
        </p:nvSpPr>
        <p:spPr>
          <a:prstGeom prst="rect">
            <a:avLst/>
          </a:prstGeom>
        </p:spPr>
        <p:txBody>
          <a:bodyPr/>
          <a:lstStyle/>
          <a:p>
            <a:pPr>
              <a:defRPr b="0"/>
            </a:pPr>
            <a:r>
              <a:rPr b="1"/>
              <a:t>Explore Code</a:t>
            </a:r>
          </a:p>
        </p:txBody>
      </p:sp>
      <p:sp>
        <p:nvSpPr>
          <p:cNvPr id="71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730" name="Group"/>
          <p:cNvGrpSpPr/>
          <p:nvPr/>
        </p:nvGrpSpPr>
        <p:grpSpPr>
          <a:xfrm>
            <a:off x="-1" y="0"/>
            <a:ext cx="24384001" cy="13716001"/>
            <a:chOff x="0" y="0"/>
            <a:chExt cx="24384000" cy="13716000"/>
          </a:xfrm>
        </p:grpSpPr>
        <p:sp>
          <p:nvSpPr>
            <p:cNvPr id="719" name="If it’s not showing, open the sidebar by clicking  . To create a new page, hover your mouse next to “Pages” and click the   button, or choose File &gt; New Page."/>
            <p:cNvSpPr txBox="1"/>
            <p:nvPr/>
          </p:nvSpPr>
          <p:spPr>
            <a:xfrm>
              <a:off x="8922049" y="1501553"/>
              <a:ext cx="5750462" cy="17616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p>
              <a:pPr algn="l" defTabSz="825500">
                <a:lnSpc>
                  <a:spcPts val="3200"/>
                </a:lnSpc>
                <a:spcBef>
                  <a:spcPts val="1700"/>
                </a:spcBef>
                <a:defRPr sz="2400">
                  <a:solidFill>
                    <a:srgbClr val="000000"/>
                  </a:solidFill>
                </a:defRPr>
              </a:pPr>
              <a:r>
                <a:t>If it’s not showing, open the sidebar by clicking</a:t>
              </a:r>
              <a:r>
                <a:t> </a:t>
              </a:r>
              <a:r>
                <a:t>. To create a new page, hover your mouse next to “Pages” and click the </a:t>
              </a:r>
              <a:r>
                <a:t> button, or choose </a:t>
              </a:r>
              <a:r>
                <a:rPr>
                  <a:latin typeface="Helvetica Neue Medium"/>
                  <a:ea typeface="Helvetica Neue Medium"/>
                  <a:cs typeface="Helvetica Neue Medium"/>
                  <a:sym typeface="Helvetica Neue Medium"/>
                </a:rPr>
                <a:t>File &gt; New Page.</a:t>
              </a:r>
            </a:p>
          </p:txBody>
        </p:sp>
        <p:pic>
          <p:nvPicPr>
            <p:cNvPr id="720" name="Image" descr="Image"/>
            <p:cNvPicPr>
              <a:picLocks noChangeAspect="1"/>
            </p:cNvPicPr>
            <p:nvPr/>
          </p:nvPicPr>
          <p:blipFill>
            <a:blip r:embed="rId2">
              <a:extLst/>
            </a:blip>
            <a:stretch>
              <a:fillRect/>
            </a:stretch>
          </p:blipFill>
          <p:spPr>
            <a:xfrm>
              <a:off x="8922049" y="1501553"/>
              <a:ext cx="372325" cy="292101"/>
            </a:xfrm>
            <a:prstGeom prst="rect">
              <a:avLst/>
            </a:prstGeom>
            <a:ln w="12700" cap="flat">
              <a:noFill/>
              <a:miter lim="400000"/>
            </a:ln>
            <a:effectLst/>
          </p:spPr>
        </p:pic>
        <p:pic>
          <p:nvPicPr>
            <p:cNvPr id="721" name="Image" descr="Image"/>
            <p:cNvPicPr>
              <a:picLocks noChangeAspect="1"/>
            </p:cNvPicPr>
            <p:nvPr/>
          </p:nvPicPr>
          <p:blipFill>
            <a:blip r:embed="rId3">
              <a:extLst/>
            </a:blip>
            <a:stretch>
              <a:fillRect/>
            </a:stretch>
          </p:blipFill>
          <p:spPr>
            <a:xfrm>
              <a:off x="8922049" y="1501553"/>
              <a:ext cx="317501" cy="317501"/>
            </a:xfrm>
            <a:prstGeom prst="rect">
              <a:avLst/>
            </a:prstGeom>
            <a:ln w="12700" cap="flat">
              <a:noFill/>
              <a:miter lim="400000"/>
            </a:ln>
            <a:effectLst/>
          </p:spPr>
        </p:pic>
        <p:pic>
          <p:nvPicPr>
            <p:cNvPr id="722" name="Screen Shot 2021-02-24 at 11.03.59 AM.png" descr="Screen Shot 2021-02-24 at 11.03.59 AM.png"/>
            <p:cNvPicPr>
              <a:picLocks noChangeAspect="1"/>
            </p:cNvPicPr>
            <p:nvPr/>
          </p:nvPicPr>
          <p:blipFill>
            <a:blip r:embed="rId4">
              <a:extLst/>
            </a:blip>
            <a:stretch>
              <a:fillRect/>
            </a:stretch>
          </p:blipFill>
          <p:spPr>
            <a:xfrm>
              <a:off x="15178468" y="842978"/>
              <a:ext cx="5440696" cy="3165121"/>
            </a:xfrm>
            <a:prstGeom prst="rect">
              <a:avLst/>
            </a:prstGeom>
            <a:ln w="12700" cap="flat">
              <a:noFill/>
              <a:miter lim="400000"/>
            </a:ln>
            <a:effectLst/>
          </p:spPr>
        </p:pic>
        <p:sp>
          <p:nvSpPr>
            <p:cNvPr id="723" name="Change the page title to “Map.” While you’re editing page names, right-click the “My Playground” page, click Rename, then type “Hello World” to give it a more descriptive name."/>
            <p:cNvSpPr txBox="1"/>
            <p:nvPr/>
          </p:nvSpPr>
          <p:spPr>
            <a:xfrm>
              <a:off x="8922049" y="4744986"/>
              <a:ext cx="5750462" cy="21172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lvl1pPr algn="l" defTabSz="825500">
                <a:lnSpc>
                  <a:spcPts val="3200"/>
                </a:lnSpc>
                <a:spcBef>
                  <a:spcPts val="1700"/>
                </a:spcBef>
                <a:defRPr sz="2400">
                  <a:solidFill>
                    <a:srgbClr val="000000"/>
                  </a:solidFill>
                </a:defRPr>
              </a:lvl1pPr>
            </a:lstStyle>
            <a:p>
              <a:pPr/>
              <a:r>
                <a:t>Change the page title to “Map.” While you’re editing page names, right-click the “My Playground” page, click Rename, then type “Hello World” to give it a more descriptive name.</a:t>
              </a:r>
            </a:p>
          </p:txBody>
        </p:sp>
        <p:grpSp>
          <p:nvGrpSpPr>
            <p:cNvPr id="726" name="Group"/>
            <p:cNvGrpSpPr/>
            <p:nvPr/>
          </p:nvGrpSpPr>
          <p:grpSpPr>
            <a:xfrm>
              <a:off x="15194336" y="4104747"/>
              <a:ext cx="7111485" cy="4807824"/>
              <a:chOff x="0" y="0"/>
              <a:chExt cx="7111484" cy="4807822"/>
            </a:xfrm>
          </p:grpSpPr>
          <p:pic>
            <p:nvPicPr>
              <p:cNvPr id="724" name="Screen Shot 2021-02-18 at 4.47.00 PM 2.png" descr="Screen Shot 2021-02-18 at 4.47.00 PM 2.png"/>
              <p:cNvPicPr>
                <a:picLocks noChangeAspect="1"/>
              </p:cNvPicPr>
              <p:nvPr/>
            </p:nvPicPr>
            <p:blipFill>
              <a:blip r:embed="rId5">
                <a:extLst/>
              </a:blip>
              <a:srcRect l="0" t="0" r="0" b="13528"/>
              <a:stretch>
                <a:fillRect/>
              </a:stretch>
            </p:blipFill>
            <p:spPr>
              <a:xfrm>
                <a:off x="0" y="0"/>
                <a:ext cx="5416420" cy="4807823"/>
              </a:xfrm>
              <a:prstGeom prst="rect">
                <a:avLst/>
              </a:prstGeom>
              <a:ln w="12700" cap="flat">
                <a:noFill/>
                <a:miter lim="400000"/>
              </a:ln>
              <a:effectLst/>
            </p:spPr>
          </p:pic>
          <p:pic>
            <p:nvPicPr>
              <p:cNvPr id="725" name="Screen Shot 2021-02-18 at 4.47.04 PM.png" descr="Screen Shot 2021-02-18 at 4.47.04 PM.png"/>
              <p:cNvPicPr>
                <a:picLocks noChangeAspect="1"/>
              </p:cNvPicPr>
              <p:nvPr/>
            </p:nvPicPr>
            <p:blipFill>
              <a:blip r:embed="rId6">
                <a:extLst/>
              </a:blip>
              <a:stretch>
                <a:fillRect/>
              </a:stretch>
            </p:blipFill>
            <p:spPr>
              <a:xfrm>
                <a:off x="4075007" y="1727721"/>
                <a:ext cx="3036478" cy="2913378"/>
              </a:xfrm>
              <a:prstGeom prst="rect">
                <a:avLst/>
              </a:prstGeom>
              <a:ln w="12700" cap="flat">
                <a:noFill/>
                <a:miter lim="400000"/>
              </a:ln>
              <a:effectLst/>
            </p:spPr>
          </p:pic>
        </p:grpSp>
        <p:sp>
          <p:nvSpPr>
            <p:cNvPr id="727" name="In the editor, type the following Swift code:…"/>
            <p:cNvSpPr txBox="1"/>
            <p:nvPr/>
          </p:nvSpPr>
          <p:spPr>
            <a:xfrm>
              <a:off x="8922049" y="7326620"/>
              <a:ext cx="6427928" cy="2438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p>
              <a:pPr algn="l" defTabSz="825500">
                <a:lnSpc>
                  <a:spcPts val="3200"/>
                </a:lnSpc>
                <a:spcBef>
                  <a:spcPts val="1700"/>
                </a:spcBef>
                <a:defRPr sz="2400">
                  <a:solidFill>
                    <a:srgbClr val="000000"/>
                  </a:solidFill>
                </a:defRPr>
              </a:pPr>
              <a:r>
                <a:t>In the editor, type the following Swift code:</a:t>
              </a:r>
            </a:p>
            <a:p>
              <a:pPr lvl="1" algn="l" defTabSz="376554">
                <a:spcBef>
                  <a:spcPts val="3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MKMapView()</a:t>
              </a:r>
            </a:p>
            <a:p>
              <a:pPr algn="l" defTabSz="825500">
                <a:lnSpc>
                  <a:spcPts val="3200"/>
                </a:lnSpc>
                <a:spcBef>
                  <a:spcPts val="1700"/>
                </a:spcBef>
                <a:defRPr sz="2400">
                  <a:solidFill>
                    <a:srgbClr val="000000"/>
                  </a:solidFill>
                </a:defRPr>
              </a:pPr>
              <a:r>
                <a:t>You’ll get a red dot, indicating an error:</a:t>
              </a:r>
            </a:p>
            <a:p>
              <a:pPr lvl="2"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MKMapView()</a:t>
              </a:r>
            </a:p>
          </p:txBody>
        </p:sp>
        <p:sp>
          <p:nvSpPr>
            <p:cNvPr id="728" name="Circle"/>
            <p:cNvSpPr/>
            <p:nvPr/>
          </p:nvSpPr>
          <p:spPr>
            <a:xfrm>
              <a:off x="9480849" y="9453330"/>
              <a:ext cx="165333" cy="165333"/>
            </a:xfrm>
            <a:prstGeom prst="ellipse">
              <a:avLst/>
            </a:prstGeom>
            <a:solidFill>
              <a:srgbClr val="ED220D"/>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729"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2" name="Map…"/>
          <p:cNvSpPr txBox="1"/>
          <p:nvPr>
            <p:ph type="body" idx="21"/>
          </p:nvPr>
        </p:nvSpPr>
        <p:spPr>
          <a:xfrm>
            <a:off x="1266761" y="970751"/>
            <a:ext cx="5398537" cy="1110133"/>
          </a:xfrm>
          <a:prstGeom prst="rect">
            <a:avLst/>
          </a:prstGeom>
        </p:spPr>
        <p:txBody>
          <a:bodyPr/>
          <a:lstStyle/>
          <a:p>
            <a:pPr marL="0" indent="0" defTabSz="457200">
              <a:lnSpc>
                <a:spcPct val="100000"/>
              </a:lnSpc>
              <a:spcBef>
                <a:spcPts val="1200"/>
              </a:spcBef>
              <a:buClrTx/>
              <a:buSzTx/>
              <a:buNone/>
              <a:defRPr b="1" sz="3200"/>
            </a:pPr>
            <a:r>
              <a:t>Map</a:t>
            </a:r>
          </a:p>
          <a:p>
            <a:pPr marL="0" indent="0">
              <a:lnSpc>
                <a:spcPct val="110000"/>
              </a:lnSpc>
              <a:spcBef>
                <a:spcPts val="200"/>
              </a:spcBef>
              <a:buClrTx/>
              <a:buSzTx/>
              <a:buNone/>
              <a:defRPr sz="2100"/>
            </a:pPr>
            <a:r>
              <a:t>Import the MapKit framework.</a:t>
            </a:r>
          </a:p>
        </p:txBody>
      </p:sp>
      <p:sp>
        <p:nvSpPr>
          <p:cNvPr id="733" name="Explore Code"/>
          <p:cNvSpPr txBox="1"/>
          <p:nvPr>
            <p:ph type="body" idx="23"/>
          </p:nvPr>
        </p:nvSpPr>
        <p:spPr>
          <a:prstGeom prst="rect">
            <a:avLst/>
          </a:prstGeom>
        </p:spPr>
        <p:txBody>
          <a:bodyPr/>
          <a:lstStyle/>
          <a:p>
            <a:pPr>
              <a:defRPr b="0"/>
            </a:pPr>
            <a:r>
              <a:rPr b="1"/>
              <a:t>Explore Code</a:t>
            </a:r>
          </a:p>
        </p:txBody>
      </p:sp>
      <p:sp>
        <p:nvSpPr>
          <p:cNvPr id="73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742" name="Group"/>
          <p:cNvGrpSpPr/>
          <p:nvPr/>
        </p:nvGrpSpPr>
        <p:grpSpPr>
          <a:xfrm>
            <a:off x="-1" y="0"/>
            <a:ext cx="24384001" cy="13716001"/>
            <a:chOff x="0" y="0"/>
            <a:chExt cx="24384000" cy="13716000"/>
          </a:xfrm>
        </p:grpSpPr>
        <p:sp>
          <p:nvSpPr>
            <p:cNvPr id="735" name="Rectangle"/>
            <p:cNvSpPr/>
            <p:nvPr/>
          </p:nvSpPr>
          <p:spPr>
            <a:xfrm>
              <a:off x="9323113" y="4319758"/>
              <a:ext cx="1340381" cy="554700"/>
            </a:xfrm>
            <a:prstGeom prst="roundRect">
              <a:avLst>
                <a:gd name="adj" fmla="val 0"/>
              </a:avLst>
            </a:prstGeom>
            <a:noFill/>
            <a:ln w="25400" cap="flat">
              <a:solidFill>
                <a:srgbClr val="FE7D00"/>
              </a:solidFill>
              <a:prstDash val="solid"/>
              <a:miter lim="400000"/>
            </a:ln>
            <a:effectLst/>
          </p:spPr>
          <p:txBody>
            <a:bodyPr wrap="square" lIns="71437" tIns="71437" rIns="71437" bIns="71437" numCol="1" anchor="ctr">
              <a:noAutofit/>
            </a:bodyPr>
            <a:lstStyle/>
            <a:p>
              <a:pPr defTabSz="821531">
                <a:defRPr sz="3000">
                  <a:solidFill>
                    <a:srgbClr val="FE7D00"/>
                  </a:solidFill>
                  <a:latin typeface="Helvetica Neue Medium"/>
                  <a:ea typeface="Helvetica Neue Medium"/>
                  <a:cs typeface="Helvetica Neue Medium"/>
                  <a:sym typeface="Helvetica Neue Medium"/>
                </a:defRPr>
              </a:pPr>
            </a:p>
          </p:txBody>
        </p:sp>
        <p:sp>
          <p:nvSpPr>
            <p:cNvPr id="736" name="This is the right code to create a map, but MKMapView is in a specialized framework. You’ll need to import that framework to use it in your code."/>
            <p:cNvSpPr txBox="1"/>
            <p:nvPr/>
          </p:nvSpPr>
          <p:spPr>
            <a:xfrm>
              <a:off x="8930583" y="1065520"/>
              <a:ext cx="12213770" cy="8980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p>
              <a:pPr algn="l" defTabSz="825500">
                <a:lnSpc>
                  <a:spcPts val="3200"/>
                </a:lnSpc>
                <a:spcBef>
                  <a:spcPts val="1700"/>
                </a:spcBef>
                <a:defRPr sz="2400">
                  <a:solidFill>
                    <a:srgbClr val="000000"/>
                  </a:solidFill>
                </a:defRPr>
              </a:pPr>
              <a:r>
                <a:t>This is the right code to create a map, but </a:t>
              </a:r>
              <a:r>
                <a:rPr>
                  <a:latin typeface="Menlo Regular"/>
                  <a:ea typeface="Menlo Regular"/>
                  <a:cs typeface="Menlo Regular"/>
                  <a:sym typeface="Menlo Regular"/>
                </a:rPr>
                <a:t>MKMapView</a:t>
              </a:r>
              <a:r>
                <a:t> is in a specialized framework. You’ll need to import that framework to use it in your code.</a:t>
              </a:r>
            </a:p>
          </p:txBody>
        </p:sp>
        <p:sp>
          <p:nvSpPr>
            <p:cNvPr id="737" name="Above your first line of code, enter:…"/>
            <p:cNvSpPr txBox="1"/>
            <p:nvPr/>
          </p:nvSpPr>
          <p:spPr>
            <a:xfrm>
              <a:off x="8935770" y="2395486"/>
              <a:ext cx="12950182" cy="72099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p>
              <a:pPr algn="l" defTabSz="825500">
                <a:lnSpc>
                  <a:spcPts val="3200"/>
                </a:lnSpc>
                <a:spcBef>
                  <a:spcPts val="1700"/>
                </a:spcBef>
                <a:defRPr sz="2400">
                  <a:solidFill>
                    <a:srgbClr val="000000"/>
                  </a:solidFill>
                </a:defRPr>
              </a:pPr>
              <a:r>
                <a:t>Above your first line of code, enter:</a:t>
              </a:r>
            </a:p>
            <a:p>
              <a:pPr lvl="1" algn="l" defTabSz="376554">
                <a:spcBef>
                  <a:spcPts val="3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rPr>
                  <a:solidFill>
                    <a:srgbClr val="9B2393"/>
                  </a:solidFill>
                </a:rPr>
                <a:t>import</a:t>
              </a:r>
              <a:r>
                <a:t> MapKit</a:t>
              </a:r>
            </a:p>
            <a:p>
              <a:pPr algn="l" defTabSz="825500">
                <a:lnSpc>
                  <a:spcPts val="3200"/>
                </a:lnSpc>
                <a:spcBef>
                  <a:spcPts val="1700"/>
                </a:spcBef>
                <a:defRPr sz="2400">
                  <a:solidFill>
                    <a:srgbClr val="000000"/>
                  </a:solidFill>
                </a:defRPr>
              </a:pPr>
              <a:r>
                <a:t>Your code should now look like this:</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rPr>
                  <a:solidFill>
                    <a:srgbClr val="9B2393"/>
                  </a:solidFill>
                </a:rPr>
                <a:t>import</a:t>
              </a:r>
              <a:r>
                <a:t> MapKit</a:t>
              </a:r>
            </a:p>
            <a:p>
              <a:pPr lvl="1" algn="l" defTabSz="376554">
                <a:spcBef>
                  <a:spcPts val="3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MKMapView()</a:t>
              </a:r>
            </a:p>
            <a:p>
              <a:pPr algn="l" defTabSz="825500">
                <a:lnSpc>
                  <a:spcPts val="3200"/>
                </a:lnSpc>
                <a:spcBef>
                  <a:spcPts val="1700"/>
                </a:spcBef>
                <a:defRPr sz="2400">
                  <a:solidFill>
                    <a:srgbClr val="000000"/>
                  </a:solidFill>
                </a:defRPr>
              </a:pPr>
              <a:r>
                <a:rPr>
                  <a:solidFill>
                    <a:srgbClr val="9B2393"/>
                  </a:solidFill>
                  <a:latin typeface="Menlo Regular"/>
                  <a:ea typeface="Menlo Regular"/>
                  <a:cs typeface="Menlo Regular"/>
                  <a:sym typeface="Menlo Regular"/>
                </a:rPr>
                <a:t>import</a:t>
              </a:r>
              <a:r>
                <a:t> is a Swift keyword. Keywords have special meaning in Swift that sets them apart from the rest of your code.</a:t>
              </a:r>
            </a:p>
            <a:p>
              <a:pPr algn="l" defTabSz="825500">
                <a:lnSpc>
                  <a:spcPts val="3200"/>
                </a:lnSpc>
                <a:spcBef>
                  <a:spcPts val="1700"/>
                </a:spcBef>
                <a:defRPr sz="2400">
                  <a:solidFill>
                    <a:srgbClr val="000000"/>
                  </a:solidFill>
                </a:defRPr>
              </a:pPr>
            </a:p>
            <a:p>
              <a:pPr lvl="1" algn="l" defTabSz="825500">
                <a:lnSpc>
                  <a:spcPts val="3200"/>
                </a:lnSpc>
                <a:spcBef>
                  <a:spcPts val="1700"/>
                </a:spcBef>
                <a:defRPr sz="2400">
                  <a:solidFill>
                    <a:srgbClr val="000000"/>
                  </a:solidFill>
                </a:defRPr>
              </a:pPr>
            </a:p>
            <a:p>
              <a:pPr algn="l" defTabSz="825500">
                <a:lnSpc>
                  <a:spcPts val="3200"/>
                </a:lnSpc>
                <a:spcBef>
                  <a:spcPts val="1700"/>
                </a:spcBef>
                <a:defRPr sz="2400">
                  <a:solidFill>
                    <a:srgbClr val="000000"/>
                  </a:solidFill>
                </a:defRPr>
              </a:pPr>
            </a:p>
            <a:p>
              <a:pPr algn="l" defTabSz="825500">
                <a:lnSpc>
                  <a:spcPts val="3200"/>
                </a:lnSpc>
                <a:spcBef>
                  <a:spcPts val="1700"/>
                </a:spcBef>
                <a:defRPr sz="2400">
                  <a:solidFill>
                    <a:srgbClr val="000000"/>
                  </a:solidFill>
                </a:defRPr>
              </a:pPr>
              <a:r>
                <a:t>Now that you’ve imported the </a:t>
              </a:r>
              <a:r>
                <a:rPr>
                  <a:latin typeface="Menlo Regular"/>
                  <a:ea typeface="Menlo Regular"/>
                  <a:cs typeface="Menlo Regular"/>
                  <a:sym typeface="Menlo Regular"/>
                </a:rPr>
                <a:t>MapKit</a:t>
              </a:r>
              <a:r>
                <a:t> framework, the error will go away. Click Run My Code.</a:t>
              </a:r>
            </a:p>
            <a:p>
              <a:pPr algn="l" defTabSz="825500">
                <a:lnSpc>
                  <a:spcPts val="3200"/>
                </a:lnSpc>
                <a:spcBef>
                  <a:spcPts val="1700"/>
                </a:spcBef>
                <a:defRPr sz="2400">
                  <a:solidFill>
                    <a:srgbClr val="000000"/>
                  </a:solidFill>
                </a:defRPr>
              </a:pPr>
              <a:r>
                <a:t>The code runs, but you won’t see a map. To view it, you’ll need to do one more thing.</a:t>
              </a:r>
            </a:p>
          </p:txBody>
        </p:sp>
        <p:pic>
          <p:nvPicPr>
            <p:cNvPr id="738" name="Image" descr="Image"/>
            <p:cNvPicPr>
              <a:picLocks noChangeAspect="1"/>
            </p:cNvPicPr>
            <p:nvPr/>
          </p:nvPicPr>
          <p:blipFill>
            <a:blip r:embed="rId2">
              <a:extLst/>
            </a:blip>
            <a:stretch>
              <a:fillRect/>
            </a:stretch>
          </p:blipFill>
          <p:spPr>
            <a:xfrm>
              <a:off x="8935770" y="2395486"/>
              <a:ext cx="2914054" cy="666403"/>
            </a:xfrm>
            <a:prstGeom prst="rect">
              <a:avLst/>
            </a:prstGeom>
            <a:ln w="12700" cap="flat">
              <a:noFill/>
              <a:miter lim="400000"/>
            </a:ln>
            <a:effectLst/>
          </p:spPr>
        </p:pic>
        <p:sp>
          <p:nvSpPr>
            <p:cNvPr id="739" name="Swift uses different font styles and colors (syntax highlighting) to help you read your code."/>
            <p:cNvSpPr txBox="1"/>
            <p:nvPr/>
          </p:nvSpPr>
          <p:spPr>
            <a:xfrm>
              <a:off x="16278797" y="3714664"/>
              <a:ext cx="4605650" cy="11637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r>
                <a:t>Swift uses different font styles and colors (syntax highlighting) to help you read your code.</a:t>
              </a:r>
            </a:p>
          </p:txBody>
        </p:sp>
        <p:sp>
          <p:nvSpPr>
            <p:cNvPr id="740" name="Line"/>
            <p:cNvSpPr/>
            <p:nvPr/>
          </p:nvSpPr>
          <p:spPr>
            <a:xfrm>
              <a:off x="10666574" y="4334640"/>
              <a:ext cx="5398538" cy="1"/>
            </a:xfrm>
            <a:prstGeom prst="line">
              <a:avLst/>
            </a:prstGeom>
            <a:noFill/>
            <a:ln w="25400" cap="flat">
              <a:solidFill>
                <a:srgbClr val="FE7D00"/>
              </a:solidFill>
              <a:prstDash val="solid"/>
              <a:miter lim="400000"/>
              <a:tailEnd type="arrow" w="med" len="med"/>
            </a:ln>
            <a:effectLst/>
          </p:spPr>
          <p:txBody>
            <a:bodyPr wrap="square" lIns="71437" tIns="71437" rIns="71437" bIns="71437" numCol="1" anchor="ctr">
              <a:noAutofit/>
            </a:bodyPr>
            <a:lstStyle/>
            <a:p>
              <a:pPr/>
            </a:p>
          </p:txBody>
        </p:sp>
        <p:sp>
          <p:nvSpPr>
            <p:cNvPr id="741"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4" name="Map…"/>
          <p:cNvSpPr txBox="1"/>
          <p:nvPr>
            <p:ph type="body" idx="21"/>
          </p:nvPr>
        </p:nvSpPr>
        <p:spPr>
          <a:xfrm>
            <a:off x="1266761" y="970751"/>
            <a:ext cx="5398537" cy="1458636"/>
          </a:xfrm>
          <a:prstGeom prst="rect">
            <a:avLst/>
          </a:prstGeom>
        </p:spPr>
        <p:txBody>
          <a:bodyPr/>
          <a:lstStyle/>
          <a:p>
            <a:pPr marL="0" indent="0" defTabSz="457200">
              <a:lnSpc>
                <a:spcPct val="100000"/>
              </a:lnSpc>
              <a:spcBef>
                <a:spcPts val="1200"/>
              </a:spcBef>
              <a:buClrTx/>
              <a:buSzTx/>
              <a:buNone/>
              <a:defRPr b="1" sz="3200"/>
            </a:pPr>
            <a:r>
              <a:t>Map</a:t>
            </a:r>
          </a:p>
          <a:p>
            <a:pPr marL="0" indent="0">
              <a:lnSpc>
                <a:spcPct val="110000"/>
              </a:lnSpc>
              <a:spcBef>
                <a:spcPts val="200"/>
              </a:spcBef>
              <a:buClrTx/>
              <a:buSzTx/>
              <a:buNone/>
              <a:defRPr sz="2100"/>
            </a:pPr>
            <a:r>
              <a:t>Import the PlaygroundSupport framework and display the map.</a:t>
            </a:r>
          </a:p>
        </p:txBody>
      </p:sp>
      <p:sp>
        <p:nvSpPr>
          <p:cNvPr id="745" name="Explore Code"/>
          <p:cNvSpPr txBox="1"/>
          <p:nvPr>
            <p:ph type="body" idx="23"/>
          </p:nvPr>
        </p:nvSpPr>
        <p:spPr>
          <a:prstGeom prst="rect">
            <a:avLst/>
          </a:prstGeom>
        </p:spPr>
        <p:txBody>
          <a:bodyPr/>
          <a:lstStyle/>
          <a:p>
            <a:pPr>
              <a:defRPr b="0"/>
            </a:pPr>
            <a:r>
              <a:rPr b="1"/>
              <a:t>Explore Code</a:t>
            </a:r>
          </a:p>
        </p:txBody>
      </p:sp>
      <p:sp>
        <p:nvSpPr>
          <p:cNvPr id="74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753" name="Group"/>
          <p:cNvGrpSpPr/>
          <p:nvPr/>
        </p:nvGrpSpPr>
        <p:grpSpPr>
          <a:xfrm>
            <a:off x="-1" y="0"/>
            <a:ext cx="24384001" cy="13716001"/>
            <a:chOff x="0" y="0"/>
            <a:chExt cx="24384000" cy="13716000"/>
          </a:xfrm>
        </p:grpSpPr>
        <p:sp>
          <p:nvSpPr>
            <p:cNvPr id="747" name="You’ve created a map, but displaying it requires another framework. The PlaygroundSupport framework lets you control aspects of the playground itself. Enter one more line of code above the first line:…"/>
            <p:cNvSpPr txBox="1"/>
            <p:nvPr/>
          </p:nvSpPr>
          <p:spPr>
            <a:xfrm>
              <a:off x="8923447" y="1065520"/>
              <a:ext cx="13328116" cy="80752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p>
              <a:pPr algn="l" defTabSz="825500">
                <a:lnSpc>
                  <a:spcPts val="3200"/>
                </a:lnSpc>
                <a:spcBef>
                  <a:spcPts val="1700"/>
                </a:spcBef>
                <a:defRPr sz="2400">
                  <a:solidFill>
                    <a:srgbClr val="000000"/>
                  </a:solidFill>
                </a:defRPr>
              </a:pPr>
              <a:r>
                <a:t>You’ve created a map, but displaying it requires another framework. The </a:t>
              </a:r>
              <a:r>
                <a:rPr>
                  <a:latin typeface="Menlo Regular"/>
                  <a:ea typeface="Menlo Regular"/>
                  <a:cs typeface="Menlo Regular"/>
                  <a:sym typeface="Menlo Regular"/>
                </a:rPr>
                <a:t>PlaygroundSupport</a:t>
              </a:r>
              <a:r>
                <a:t> framework lets you control aspects of the playground itself. Enter one more line of code above the first line:</a:t>
              </a:r>
            </a:p>
            <a:p>
              <a:pPr lvl="1" algn="l" defTabSz="376554">
                <a:spcBef>
                  <a:spcPts val="3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rPr>
                  <a:solidFill>
                    <a:srgbClr val="9B2393"/>
                  </a:solidFill>
                </a:rPr>
                <a:t>import</a:t>
              </a:r>
              <a:r>
                <a:t> PlaygroundSupport</a:t>
              </a:r>
            </a:p>
            <a:p>
              <a:pPr algn="l" defTabSz="825500">
                <a:lnSpc>
                  <a:spcPts val="3200"/>
                </a:lnSpc>
                <a:spcBef>
                  <a:spcPts val="1700"/>
                </a:spcBef>
                <a:defRPr sz="2400">
                  <a:solidFill>
                    <a:srgbClr val="000000"/>
                  </a:solidFill>
                </a:defRPr>
              </a:pPr>
              <a:r>
                <a:t>Then add the highlighted code to the beginning of the final line:</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PlaygroundPage.current.liveView = MKMapView()</a:t>
              </a:r>
            </a:p>
            <a:p>
              <a:pPr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p>
            <a:p>
              <a:pPr algn="l" defTabSz="825500">
                <a:lnSpc>
                  <a:spcPts val="3200"/>
                </a:lnSpc>
                <a:spcBef>
                  <a:spcPts val="1700"/>
                </a:spcBef>
                <a:defRPr sz="2400">
                  <a:solidFill>
                    <a:srgbClr val="000000"/>
                  </a:solidFill>
                </a:defRPr>
              </a:pPr>
              <a:r>
                <a:t>Be sure to include a space both before and after the equal sign. Your completed playground should now read:</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rPr>
                  <a:solidFill>
                    <a:srgbClr val="9B2393"/>
                  </a:solidFill>
                </a:rPr>
                <a:t>import</a:t>
              </a:r>
              <a:r>
                <a:t> PlaygroundSupport</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rPr>
                  <a:solidFill>
                    <a:srgbClr val="9B2393"/>
                  </a:solidFill>
                </a:rPr>
                <a:t>import</a:t>
              </a:r>
              <a:r>
                <a:t> MapKit</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PlaygroundPage.current.liveView = MKMapView()</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 </a:t>
              </a:r>
            </a:p>
          </p:txBody>
        </p:sp>
        <p:pic>
          <p:nvPicPr>
            <p:cNvPr id="748" name="Image" descr="Image"/>
            <p:cNvPicPr>
              <a:picLocks noChangeAspect="1"/>
            </p:cNvPicPr>
            <p:nvPr/>
          </p:nvPicPr>
          <p:blipFill>
            <a:blip r:embed="rId2">
              <a:extLst/>
            </a:blip>
            <a:stretch>
              <a:fillRect/>
            </a:stretch>
          </p:blipFill>
          <p:spPr>
            <a:xfrm>
              <a:off x="8923447" y="1065520"/>
              <a:ext cx="2914054" cy="666403"/>
            </a:xfrm>
            <a:prstGeom prst="rect">
              <a:avLst/>
            </a:prstGeom>
            <a:ln w="12700" cap="flat">
              <a:noFill/>
              <a:miter lim="400000"/>
            </a:ln>
            <a:effectLst/>
          </p:spPr>
        </p:pic>
        <p:sp>
          <p:nvSpPr>
            <p:cNvPr id="749" name="Now run your code."/>
            <p:cNvSpPr txBox="1"/>
            <p:nvPr/>
          </p:nvSpPr>
          <p:spPr>
            <a:xfrm>
              <a:off x="12594166" y="7891837"/>
              <a:ext cx="7685914" cy="5329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defTabSz="825500">
                <a:lnSpc>
                  <a:spcPts val="3200"/>
                </a:lnSpc>
                <a:spcBef>
                  <a:spcPts val="1700"/>
                </a:spcBef>
                <a:defRPr sz="2400">
                  <a:solidFill>
                    <a:srgbClr val="000000"/>
                  </a:solidFill>
                </a:defRPr>
              </a:lvl1pPr>
            </a:lstStyle>
            <a:p>
              <a:pPr/>
              <a:r>
                <a:t>Now run your code.</a:t>
              </a:r>
            </a:p>
          </p:txBody>
        </p:sp>
        <p:sp>
          <p:nvSpPr>
            <p:cNvPr id="750" name="The live view in the playground opens to display the map you created. You can interact with it as you would any app that embeds a map. Try clicking and dragging to display different regions of the map. If you’re using a trackpad, use two-finger gestures "/>
            <p:cNvSpPr txBox="1"/>
            <p:nvPr/>
          </p:nvSpPr>
          <p:spPr>
            <a:xfrm>
              <a:off x="8915400" y="9567257"/>
              <a:ext cx="13229117" cy="13457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t">
              <a:spAutoFit/>
            </a:bodyPr>
            <a:lstStyle>
              <a:lvl1pPr algn="l" defTabSz="825500">
                <a:lnSpc>
                  <a:spcPts val="3200"/>
                </a:lnSpc>
                <a:spcBef>
                  <a:spcPts val="1700"/>
                </a:spcBef>
                <a:defRPr sz="2400">
                  <a:solidFill>
                    <a:srgbClr val="000000"/>
                  </a:solidFill>
                </a:defRPr>
              </a:lvl1pPr>
            </a:lstStyle>
            <a:p>
              <a:pPr/>
              <a:r>
                <a:t>The live view in the playground opens to display the map you created. You can interact with it as you would any app that embeds a map. Try clicking and dragging to display different regions of the map. If you’re using a trackpad, use two-finger gestures to zoom.</a:t>
              </a:r>
            </a:p>
          </p:txBody>
        </p:sp>
        <p:sp>
          <p:nvSpPr>
            <p:cNvPr id="751" name="Rectangle"/>
            <p:cNvSpPr/>
            <p:nvPr/>
          </p:nvSpPr>
          <p:spPr>
            <a:xfrm>
              <a:off x="9245071" y="3806692"/>
              <a:ext cx="6344709" cy="554700"/>
            </a:xfrm>
            <a:prstGeom prst="roundRect">
              <a:avLst>
                <a:gd name="adj" fmla="val 0"/>
              </a:avLst>
            </a:prstGeom>
            <a:noFill/>
            <a:ln w="25400" cap="flat">
              <a:solidFill>
                <a:srgbClr val="FE7D00"/>
              </a:solidFill>
              <a:prstDash val="solid"/>
              <a:miter lim="400000"/>
            </a:ln>
            <a:effectLst/>
          </p:spPr>
          <p:txBody>
            <a:bodyPr wrap="square" lIns="71437" tIns="71437" rIns="71437" bIns="71437" numCol="1" anchor="ctr">
              <a:noAutofit/>
            </a:bodyPr>
            <a:lstStyle/>
            <a:p>
              <a:pPr defTabSz="821531">
                <a:defRPr sz="3000">
                  <a:solidFill>
                    <a:srgbClr val="FE7D00"/>
                  </a:solidFill>
                  <a:latin typeface="Helvetica Neue Medium"/>
                  <a:ea typeface="Helvetica Neue Medium"/>
                  <a:cs typeface="Helvetica Neue Medium"/>
                  <a:sym typeface="Helvetica Neue Medium"/>
                </a:defRPr>
              </a:pPr>
            </a:p>
          </p:txBody>
        </p:sp>
        <p:sp>
          <p:nvSpPr>
            <p:cNvPr id="752"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5" name="Map…"/>
          <p:cNvSpPr txBox="1"/>
          <p:nvPr>
            <p:ph type="body" idx="21"/>
          </p:nvPr>
        </p:nvSpPr>
        <p:spPr>
          <a:xfrm>
            <a:off x="1266761" y="970751"/>
            <a:ext cx="5398537" cy="1110133"/>
          </a:xfrm>
          <a:prstGeom prst="rect">
            <a:avLst/>
          </a:prstGeom>
        </p:spPr>
        <p:txBody>
          <a:bodyPr/>
          <a:lstStyle/>
          <a:p>
            <a:pPr marL="0" indent="0" defTabSz="457200">
              <a:lnSpc>
                <a:spcPct val="100000"/>
              </a:lnSpc>
              <a:spcBef>
                <a:spcPts val="1200"/>
              </a:spcBef>
              <a:buClrTx/>
              <a:buSzTx/>
              <a:buNone/>
              <a:defRPr b="1" sz="3200"/>
            </a:pPr>
            <a:r>
              <a:t>Map</a:t>
            </a:r>
          </a:p>
          <a:p>
            <a:pPr marL="0" indent="0">
              <a:lnSpc>
                <a:spcPct val="110000"/>
              </a:lnSpc>
              <a:spcBef>
                <a:spcPts val="200"/>
              </a:spcBef>
              <a:buClrTx/>
              <a:buSzTx/>
              <a:buNone/>
              <a:defRPr sz="2100"/>
            </a:pPr>
            <a:r>
              <a:t>Review your work.</a:t>
            </a:r>
          </a:p>
        </p:txBody>
      </p:sp>
      <p:sp>
        <p:nvSpPr>
          <p:cNvPr id="756" name="Explore Code"/>
          <p:cNvSpPr txBox="1"/>
          <p:nvPr>
            <p:ph type="body" idx="23"/>
          </p:nvPr>
        </p:nvSpPr>
        <p:spPr>
          <a:prstGeom prst="rect">
            <a:avLst/>
          </a:prstGeom>
        </p:spPr>
        <p:txBody>
          <a:bodyPr/>
          <a:lstStyle/>
          <a:p>
            <a:pPr>
              <a:defRPr b="0"/>
            </a:pPr>
            <a:r>
              <a:rPr b="1"/>
              <a:t>Explore Code</a:t>
            </a:r>
          </a:p>
        </p:txBody>
      </p:sp>
      <p:sp>
        <p:nvSpPr>
          <p:cNvPr id="75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762" name="Group"/>
          <p:cNvGrpSpPr/>
          <p:nvPr/>
        </p:nvGrpSpPr>
        <p:grpSpPr>
          <a:xfrm>
            <a:off x="-1" y="0"/>
            <a:ext cx="24384001" cy="13716001"/>
            <a:chOff x="0" y="0"/>
            <a:chExt cx="24384000" cy="13716000"/>
          </a:xfrm>
        </p:grpSpPr>
        <p:sp>
          <p:nvSpPr>
            <p:cNvPr id="758" name="Your completed exercise should now look like this:"/>
            <p:cNvSpPr txBox="1"/>
            <p:nvPr/>
          </p:nvSpPr>
          <p:spPr>
            <a:xfrm>
              <a:off x="8928100" y="1065520"/>
              <a:ext cx="13962785" cy="11139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lvl1pPr algn="l" defTabSz="825500">
                <a:lnSpc>
                  <a:spcPts val="3200"/>
                </a:lnSpc>
                <a:spcBef>
                  <a:spcPts val="1700"/>
                </a:spcBef>
                <a:defRPr sz="2400">
                  <a:solidFill>
                    <a:srgbClr val="000000"/>
                  </a:solidFill>
                </a:defRPr>
              </a:lvl1pPr>
            </a:lstStyle>
            <a:p>
              <a:pPr/>
              <a:r>
                <a:t>Your completed exercise should now look like this:</a:t>
              </a:r>
            </a:p>
          </p:txBody>
        </p:sp>
        <p:sp>
          <p:nvSpPr>
            <p:cNvPr id="759" name="This is a simple example of the power of Swift frameworks. You get a large body of familiar functionality just by importing the ones you want. In fact, other than the import statements themselves, it took just one line of code to create the map and show "/>
            <p:cNvSpPr txBox="1"/>
            <p:nvPr/>
          </p:nvSpPr>
          <p:spPr>
            <a:xfrm>
              <a:off x="8928100" y="10553624"/>
              <a:ext cx="13229117" cy="13457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t">
              <a:spAutoFit/>
            </a:bodyPr>
            <a:lstStyle>
              <a:lvl1pPr algn="l" defTabSz="825500">
                <a:lnSpc>
                  <a:spcPts val="3200"/>
                </a:lnSpc>
                <a:spcBef>
                  <a:spcPts val="1700"/>
                </a:spcBef>
                <a:defRPr sz="2400">
                  <a:solidFill>
                    <a:srgbClr val="000000"/>
                  </a:solidFill>
                </a:defRPr>
              </a:lvl1pPr>
            </a:lstStyle>
            <a:p>
              <a:pPr/>
              <a:r>
                <a:t>This is a simple example of the power of Swift frameworks. You get a large body of familiar functionality just by importing the ones you want. In fact, other than the import statements themselves, it took just one line of code to create the map and show it in the live view!</a:t>
              </a:r>
            </a:p>
          </p:txBody>
        </p:sp>
        <p:pic>
          <p:nvPicPr>
            <p:cNvPr id="760" name="Screen Shot 2021-09-24 at 5.07.36 PM.png" descr="Screen Shot 2021-09-24 at 5.07.36 PM.png"/>
            <p:cNvPicPr>
              <a:picLocks noChangeAspect="1"/>
            </p:cNvPicPr>
            <p:nvPr/>
          </p:nvPicPr>
          <p:blipFill>
            <a:blip r:embed="rId2">
              <a:extLst/>
            </a:blip>
            <a:stretch>
              <a:fillRect/>
            </a:stretch>
          </p:blipFill>
          <p:spPr>
            <a:xfrm>
              <a:off x="8381759" y="1492237"/>
              <a:ext cx="11978746" cy="9279310"/>
            </a:xfrm>
            <a:prstGeom prst="rect">
              <a:avLst/>
            </a:prstGeom>
            <a:ln w="12700" cap="flat">
              <a:noFill/>
              <a:miter lim="400000"/>
            </a:ln>
            <a:effectLst/>
          </p:spPr>
        </p:pic>
        <p:sp>
          <p:nvSpPr>
            <p:cNvPr id="761"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4" name="You’re ready to put together a concrete plan for your app. By the end of this stage, you’ll have a concise, well-defined plan that you can begin building into a prototype.…"/>
          <p:cNvSpPr txBox="1"/>
          <p:nvPr>
            <p:ph type="body" idx="21"/>
          </p:nvPr>
        </p:nvSpPr>
        <p:spPr>
          <a:xfrm>
            <a:off x="8915400" y="5830867"/>
            <a:ext cx="12134948" cy="6131745"/>
          </a:xfrm>
          <a:prstGeom prst="rect">
            <a:avLst/>
          </a:prstGeom>
          <a:extLst>
            <a:ext uri="{C572A759-6A51-4108-AA02-DFA0A04FC94B}">
              <ma14:wrappingTextBoxFlag xmlns:ma14="http://schemas.microsoft.com/office/mac/drawingml/2011/main" val="1"/>
            </a:ext>
          </a:extLst>
        </p:spPr>
        <p:txBody>
          <a:bodyPr/>
          <a:lstStyle/>
          <a:p>
            <a:pPr>
              <a:lnSpc>
                <a:spcPts val="4000"/>
              </a:lnSpc>
              <a:spcBef>
                <a:spcPts val="1700"/>
              </a:spcBef>
            </a:pPr>
            <a:r>
              <a:t>You’re ready to put together a concrete plan for your app. By the end of this stage, you’ll have a concise, well-defined plan that you can begin building into a prototype.</a:t>
            </a:r>
          </a:p>
          <a:p>
            <a:pPr>
              <a:lnSpc>
                <a:spcPts val="4000"/>
              </a:lnSpc>
              <a:spcBef>
                <a:spcPts val="1700"/>
              </a:spcBef>
            </a:pPr>
            <a:r>
              <a:t>You’ll build your plan by identifying key differentiators, setting goals, and then narrowing down your feature set to exactly </a:t>
            </a:r>
            <a:br/>
            <a:r>
              <a:t>those you’ll need to test whether your app will impact real users.</a:t>
            </a:r>
          </a:p>
        </p:txBody>
      </p:sp>
      <p:sp>
        <p:nvSpPr>
          <p:cNvPr id="765" name="Plan"/>
          <p:cNvSpPr txBox="1"/>
          <p:nvPr>
            <p:ph type="title"/>
          </p:nvPr>
        </p:nvSpPr>
        <p:spPr>
          <a:xfrm>
            <a:off x="8928100" y="4513791"/>
            <a:ext cx="12109548" cy="1428751"/>
          </a:xfrm>
          <a:prstGeom prst="rect">
            <a:avLst/>
          </a:prstGeom>
        </p:spPr>
        <p:txBody>
          <a:bodyPr/>
          <a:lstStyle/>
          <a:p>
            <a:pPr/>
            <a:r>
              <a:t>Plan</a:t>
            </a:r>
          </a:p>
        </p:txBody>
      </p:sp>
      <p:sp>
        <p:nvSpPr>
          <p:cNvPr id="766" name="Find Differentiators…"/>
          <p:cNvSpPr txBox="1"/>
          <p:nvPr>
            <p:ph type="body" idx="22"/>
          </p:nvPr>
        </p:nvSpPr>
        <p:spPr>
          <a:xfrm>
            <a:off x="1272967" y="4647653"/>
            <a:ext cx="5860793" cy="2759717"/>
          </a:xfrm>
          <a:prstGeom prst="rect">
            <a:avLst/>
          </a:prstGeom>
        </p:spPr>
        <p:txBody>
          <a:bodyPr/>
          <a:lstStyle/>
          <a:p>
            <a:pPr marL="0" indent="0">
              <a:lnSpc>
                <a:spcPct val="110000"/>
              </a:lnSpc>
              <a:spcBef>
                <a:spcPts val="0"/>
              </a:spcBef>
              <a:buClrTx/>
              <a:buSzTx/>
              <a:buNone/>
              <a:defRPr b="1" sz="3200">
                <a:solidFill>
                  <a:srgbClr val="5E5E5E"/>
                </a:solidFill>
              </a:defRPr>
            </a:pPr>
            <a:r>
              <a:t>Find Differentiators</a:t>
            </a:r>
          </a:p>
          <a:p>
            <a:pPr marL="0" indent="0">
              <a:lnSpc>
                <a:spcPct val="110000"/>
              </a:lnSpc>
              <a:spcBef>
                <a:spcPts val="0"/>
              </a:spcBef>
              <a:buClrTx/>
              <a:buSzTx/>
              <a:buNone/>
              <a:defRPr b="1" sz="3200">
                <a:solidFill>
                  <a:srgbClr val="5E5E5E"/>
                </a:solidFill>
              </a:defRPr>
            </a:pPr>
            <a:r>
              <a:t>Define Features</a:t>
            </a:r>
          </a:p>
          <a:p>
            <a:pPr marL="0" indent="0">
              <a:lnSpc>
                <a:spcPct val="110000"/>
              </a:lnSpc>
              <a:spcBef>
                <a:spcPts val="0"/>
              </a:spcBef>
              <a:buClrTx/>
              <a:buSzTx/>
              <a:buNone/>
              <a:defRPr b="1" sz="3200">
                <a:solidFill>
                  <a:srgbClr val="5E5E5E"/>
                </a:solidFill>
              </a:defRPr>
            </a:pPr>
            <a:r>
              <a:t>Prioritize Features</a:t>
            </a:r>
          </a:p>
          <a:p>
            <a:pPr marL="0" indent="0">
              <a:lnSpc>
                <a:spcPct val="110000"/>
              </a:lnSpc>
              <a:spcBef>
                <a:spcPts val="0"/>
              </a:spcBef>
              <a:buClrTx/>
              <a:buSzTx/>
              <a:buNone/>
              <a:defRPr b="1" sz="3200">
                <a:solidFill>
                  <a:srgbClr val="5E5E5E"/>
                </a:solidFill>
              </a:defRPr>
            </a:pPr>
            <a:r>
              <a:t>Describe Key Functions</a:t>
            </a:r>
          </a:p>
          <a:p>
            <a:pPr marL="0" indent="0">
              <a:lnSpc>
                <a:spcPct val="110000"/>
              </a:lnSpc>
              <a:spcBef>
                <a:spcPts val="0"/>
              </a:spcBef>
              <a:buClrTx/>
              <a:buSzTx/>
              <a:buNone/>
              <a:defRPr b="1" sz="3200">
                <a:solidFill>
                  <a:srgbClr val="5E5E5E"/>
                </a:solidFill>
              </a:defRPr>
            </a:pPr>
            <a:r>
              <a:t>Define an MVP</a:t>
            </a:r>
          </a:p>
        </p:txBody>
      </p:sp>
      <p:sp>
        <p:nvSpPr>
          <p:cNvPr id="76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3" name="Slide Number"/>
          <p:cNvSpPr txBox="1"/>
          <p:nvPr>
            <p:ph type="sldNum" sz="quarter" idx="2"/>
          </p:nvPr>
        </p:nvSpPr>
        <p:spPr>
          <a:xfrm>
            <a:off x="23200842" y="12445999"/>
            <a:ext cx="303862" cy="45290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383" name="Group"/>
          <p:cNvGrpSpPr/>
          <p:nvPr/>
        </p:nvGrpSpPr>
        <p:grpSpPr>
          <a:xfrm>
            <a:off x="-8467" y="-25400"/>
            <a:ext cx="24400935" cy="13766800"/>
            <a:chOff x="0" y="0"/>
            <a:chExt cx="24400933" cy="13766800"/>
          </a:xfrm>
        </p:grpSpPr>
        <p:sp>
          <p:nvSpPr>
            <p:cNvPr id="374" name="How to Use This Workbook…"/>
            <p:cNvSpPr txBox="1"/>
            <p:nvPr/>
          </p:nvSpPr>
          <p:spPr>
            <a:xfrm>
              <a:off x="1278466" y="1295400"/>
              <a:ext cx="21590000" cy="19108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t">
              <a:spAutoFit/>
            </a:bodyPr>
            <a:lstStyle/>
            <a:p>
              <a:pPr algn="l">
                <a:lnSpc>
                  <a:spcPct val="120000"/>
                </a:lnSpc>
                <a:defRPr b="1" spc="-104" sz="5200">
                  <a:solidFill>
                    <a:srgbClr val="000000"/>
                  </a:solidFill>
                </a:defRPr>
              </a:pPr>
              <a:r>
                <a:t>How to Use This Workbook</a:t>
              </a:r>
            </a:p>
            <a:p>
              <a:pPr algn="l" defTabSz="825500">
                <a:lnSpc>
                  <a:spcPts val="3200"/>
                </a:lnSpc>
                <a:spcBef>
                  <a:spcPts val="1700"/>
                </a:spcBef>
                <a:defRPr sz="2400">
                  <a:solidFill>
                    <a:srgbClr val="000000"/>
                  </a:solidFill>
                </a:defRPr>
              </a:pPr>
              <a:r>
                <a:t>This workbook is designed so that you can customize it as you go. The result will be unique to you and your app, and it will reflect all the decisions you make along the way. You can add notes and highlights to exercises and bring in your own images and other resources.</a:t>
              </a:r>
            </a:p>
          </p:txBody>
        </p:sp>
        <p:pic>
          <p:nvPicPr>
            <p:cNvPr id="375" name="Image" descr="Image"/>
            <p:cNvPicPr>
              <a:picLocks noChangeAspect="1"/>
            </p:cNvPicPr>
            <p:nvPr/>
          </p:nvPicPr>
          <p:blipFill>
            <a:blip r:embed="rId2">
              <a:extLst/>
            </a:blip>
            <a:stretch>
              <a:fillRect/>
            </a:stretch>
          </p:blipFill>
          <p:spPr>
            <a:xfrm>
              <a:off x="1405466" y="12155901"/>
              <a:ext cx="21590001" cy="127001"/>
            </a:xfrm>
            <a:prstGeom prst="rect">
              <a:avLst/>
            </a:prstGeom>
            <a:ln w="12700" cap="flat">
              <a:noFill/>
              <a:miter lim="400000"/>
            </a:ln>
            <a:effectLst/>
          </p:spPr>
        </p:pic>
        <p:sp>
          <p:nvSpPr>
            <p:cNvPr id="376" name="Templates…"/>
            <p:cNvSpPr txBox="1"/>
            <p:nvPr/>
          </p:nvSpPr>
          <p:spPr>
            <a:xfrm>
              <a:off x="8935933" y="4727332"/>
              <a:ext cx="10048642" cy="60373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t">
              <a:spAutoFit/>
            </a:bodyPr>
            <a:lstStyle/>
            <a:p>
              <a:pPr algn="l" defTabSz="825500">
                <a:lnSpc>
                  <a:spcPct val="110000"/>
                </a:lnSpc>
                <a:defRPr b="1" sz="3200">
                  <a:solidFill>
                    <a:srgbClr val="000000"/>
                  </a:solidFill>
                </a:defRPr>
              </a:pPr>
              <a:r>
                <a:t>Templates</a:t>
              </a:r>
            </a:p>
            <a:p>
              <a:pPr algn="l" defTabSz="825500">
                <a:lnSpc>
                  <a:spcPts val="3200"/>
                </a:lnSpc>
                <a:spcBef>
                  <a:spcPts val="4800"/>
                </a:spcBef>
                <a:defRPr sz="2400">
                  <a:solidFill>
                    <a:srgbClr val="000000"/>
                  </a:solidFill>
                </a:defRPr>
              </a:pPr>
              <a:r>
                <a:t>Some slides include templates that you’ll fill out. Make as many copies as you need.</a:t>
              </a:r>
            </a:p>
            <a:p>
              <a:pPr algn="l" defTabSz="825500">
                <a:lnSpc>
                  <a:spcPct val="110000"/>
                </a:lnSpc>
                <a:defRPr b="1" sz="3200">
                  <a:solidFill>
                    <a:srgbClr val="000000"/>
                  </a:solidFill>
                </a:defRPr>
              </a:pPr>
              <a:r>
                <a:t>Prototype exercises</a:t>
              </a:r>
            </a:p>
            <a:p>
              <a:pPr algn="l" defTabSz="825500">
                <a:lnSpc>
                  <a:spcPts val="3200"/>
                </a:lnSpc>
                <a:spcBef>
                  <a:spcPts val="4800"/>
                </a:spcBef>
                <a:defRPr sz="2400">
                  <a:solidFill>
                    <a:srgbClr val="000000"/>
                  </a:solidFill>
                </a:defRPr>
              </a:pPr>
              <a:r>
                <a:t>Slides marked with the app prototype icon </a:t>
              </a:r>
              <a:r>
                <a:t>indicate that you’ll work in a separate Keynote document to build your prototype.</a:t>
              </a:r>
            </a:p>
            <a:p>
              <a:pPr algn="l" defTabSz="825500">
                <a:lnSpc>
                  <a:spcPct val="110000"/>
                </a:lnSpc>
                <a:defRPr b="1" sz="3200">
                  <a:solidFill>
                    <a:srgbClr val="000000"/>
                  </a:solidFill>
                </a:defRPr>
              </a:pPr>
              <a:r>
                <a:t>Code explorations</a:t>
              </a:r>
            </a:p>
            <a:p>
              <a:pPr algn="l" defTabSz="825500">
                <a:lnSpc>
                  <a:spcPts val="3200"/>
                </a:lnSpc>
                <a:spcBef>
                  <a:spcPts val="1700"/>
                </a:spcBef>
                <a:defRPr sz="2400">
                  <a:solidFill>
                    <a:srgbClr val="000000"/>
                  </a:solidFill>
                </a:defRPr>
              </a:pPr>
              <a:r>
                <a:t>Slides marked with the Swift Playgrounds app icon </a:t>
              </a:r>
              <a:r>
                <a:t> indicate that you’ll dive into code in Swift Playgrounds.</a:t>
              </a:r>
            </a:p>
          </p:txBody>
        </p:sp>
        <p:pic>
          <p:nvPicPr>
            <p:cNvPr id="377" name="Image" descr="Image"/>
            <p:cNvPicPr>
              <a:picLocks noChangeAspect="1"/>
            </p:cNvPicPr>
            <p:nvPr/>
          </p:nvPicPr>
          <p:blipFill>
            <a:blip r:embed="rId3">
              <a:extLst/>
            </a:blip>
            <a:stretch>
              <a:fillRect/>
            </a:stretch>
          </p:blipFill>
          <p:spPr>
            <a:xfrm>
              <a:off x="8935933" y="4727332"/>
              <a:ext cx="322817" cy="330201"/>
            </a:xfrm>
            <a:prstGeom prst="rect">
              <a:avLst/>
            </a:prstGeom>
            <a:ln w="12700" cap="flat">
              <a:noFill/>
              <a:miter lim="400000"/>
            </a:ln>
            <a:effectLst/>
          </p:spPr>
        </p:pic>
        <p:pic>
          <p:nvPicPr>
            <p:cNvPr id="378" name="Image" descr="Image"/>
            <p:cNvPicPr>
              <a:picLocks noChangeAspect="1"/>
            </p:cNvPicPr>
            <p:nvPr/>
          </p:nvPicPr>
          <p:blipFill>
            <a:blip r:embed="rId4">
              <a:extLst/>
            </a:blip>
            <a:stretch>
              <a:fillRect/>
            </a:stretch>
          </p:blipFill>
          <p:spPr>
            <a:xfrm>
              <a:off x="8935933" y="4727332"/>
              <a:ext cx="383121" cy="383121"/>
            </a:xfrm>
            <a:prstGeom prst="rect">
              <a:avLst/>
            </a:prstGeom>
            <a:ln w="12700" cap="flat">
              <a:noFill/>
              <a:miter lim="400000"/>
            </a:ln>
            <a:effectLst/>
          </p:spPr>
        </p:pic>
        <p:pic>
          <p:nvPicPr>
            <p:cNvPr id="379" name="Image" descr="Image"/>
            <p:cNvPicPr>
              <a:picLocks noChangeAspect="1"/>
            </p:cNvPicPr>
            <p:nvPr/>
          </p:nvPicPr>
          <p:blipFill>
            <a:blip r:embed="rId3">
              <a:extLst/>
            </a:blip>
            <a:stretch>
              <a:fillRect/>
            </a:stretch>
          </p:blipFill>
          <p:spPr>
            <a:xfrm>
              <a:off x="6913338" y="6529464"/>
              <a:ext cx="1656768" cy="1694663"/>
            </a:xfrm>
            <a:prstGeom prst="rect">
              <a:avLst/>
            </a:prstGeom>
            <a:ln w="12700" cap="flat">
              <a:noFill/>
              <a:miter lim="400000"/>
            </a:ln>
            <a:effectLst/>
          </p:spPr>
        </p:pic>
        <p:pic>
          <p:nvPicPr>
            <p:cNvPr id="380" name="Image" descr="Image"/>
            <p:cNvPicPr>
              <a:picLocks noChangeAspect="1"/>
            </p:cNvPicPr>
            <p:nvPr/>
          </p:nvPicPr>
          <p:blipFill>
            <a:blip r:embed="rId4">
              <a:extLst/>
            </a:blip>
            <a:stretch>
              <a:fillRect/>
            </a:stretch>
          </p:blipFill>
          <p:spPr>
            <a:xfrm>
              <a:off x="6614228" y="8573568"/>
              <a:ext cx="1656769" cy="1656769"/>
            </a:xfrm>
            <a:prstGeom prst="rect">
              <a:avLst/>
            </a:prstGeom>
            <a:ln w="12700" cap="flat">
              <a:noFill/>
              <a:miter lim="400000"/>
            </a:ln>
            <a:effectLst/>
          </p:spPr>
        </p:pic>
        <p:sp>
          <p:nvSpPr>
            <p:cNvPr id="381" name="Rectangle"/>
            <p:cNvSpPr/>
            <p:nvPr/>
          </p:nvSpPr>
          <p:spPr>
            <a:xfrm>
              <a:off x="6779328" y="4895139"/>
              <a:ext cx="1326569" cy="1153651"/>
            </a:xfrm>
            <a:prstGeom prst="rect">
              <a:avLst/>
            </a:prstGeom>
            <a:noFill/>
            <a:ln w="25400" cap="flat">
              <a:solidFill>
                <a:srgbClr val="87939D"/>
              </a:solidFill>
              <a:prstDash val="sysDot"/>
              <a:miter lim="400000"/>
            </a:ln>
            <a:effectLst/>
          </p:spPr>
          <p:txBody>
            <a:bodyPr wrap="square" lIns="304800" tIns="304800" rIns="304800" bIns="304800" numCol="1" anchor="ctr">
              <a:noAutofit/>
            </a:bodyPr>
            <a:lstStyle/>
            <a:p>
              <a:pPr algn="l" defTabSz="825500">
                <a:lnSpc>
                  <a:spcPct val="110000"/>
                </a:lnSpc>
                <a:defRPr sz="2100"/>
              </a:pPr>
            </a:p>
          </p:txBody>
        </p:sp>
        <p:sp>
          <p:nvSpPr>
            <p:cNvPr id="382" name="Rectangle"/>
            <p:cNvSpPr/>
            <p:nvPr/>
          </p:nvSpPr>
          <p:spPr>
            <a:xfrm>
              <a:off x="0" y="0"/>
              <a:ext cx="24400934" cy="13766800"/>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9" name="Find Differentiators…"/>
          <p:cNvSpPr txBox="1"/>
          <p:nvPr>
            <p:ph type="body" idx="21"/>
          </p:nvPr>
        </p:nvSpPr>
        <p:spPr>
          <a:xfrm>
            <a:off x="1266761" y="970751"/>
            <a:ext cx="5398537" cy="5357166"/>
          </a:xfrm>
          <a:prstGeom prst="rect">
            <a:avLst/>
          </a:prstGeom>
        </p:spPr>
        <p:txBody>
          <a:bodyPr/>
          <a:lstStyle/>
          <a:p>
            <a:pPr marL="0" indent="0" defTabSz="457200">
              <a:lnSpc>
                <a:spcPct val="100000"/>
              </a:lnSpc>
              <a:spcBef>
                <a:spcPts val="1200"/>
              </a:spcBef>
              <a:buClrTx/>
              <a:buSzTx/>
              <a:buNone/>
              <a:defRPr b="1" sz="3200">
                <a:solidFill>
                  <a:srgbClr val="FFFFFF"/>
                </a:solidFill>
              </a:defRPr>
            </a:pPr>
            <a:r>
              <a:t>Find Differentiators</a:t>
            </a:r>
          </a:p>
          <a:p>
            <a:pPr marL="0" indent="0">
              <a:lnSpc>
                <a:spcPct val="110000"/>
              </a:lnSpc>
              <a:spcBef>
                <a:spcPts val="1200"/>
              </a:spcBef>
              <a:buClrTx/>
              <a:buSzTx/>
              <a:buNone/>
              <a:defRPr sz="2100">
                <a:solidFill>
                  <a:srgbClr val="FFFFFF"/>
                </a:solidFill>
              </a:defRPr>
            </a:pPr>
            <a:r>
              <a:t>Create a list of ways your app will be different from existing apps. </a:t>
            </a:r>
          </a:p>
          <a:p>
            <a:pPr marL="0" indent="0">
              <a:lnSpc>
                <a:spcPct val="110000"/>
              </a:lnSpc>
              <a:spcBef>
                <a:spcPts val="1200"/>
              </a:spcBef>
              <a:buClrTx/>
              <a:buSzTx/>
              <a:buNone/>
              <a:defRPr sz="2100">
                <a:solidFill>
                  <a:srgbClr val="FFFFFF"/>
                </a:solidFill>
              </a:defRPr>
            </a:pPr>
            <a:r>
              <a:t>Your app’s differentiators set it apart</a:t>
            </a:r>
            <a:br/>
            <a:r>
              <a:t>from others in the market.</a:t>
            </a:r>
          </a:p>
          <a:p>
            <a:pPr marL="0" indent="0">
              <a:lnSpc>
                <a:spcPct val="110000"/>
              </a:lnSpc>
              <a:spcBef>
                <a:spcPts val="1200"/>
              </a:spcBef>
              <a:buClrTx/>
              <a:buSzTx/>
              <a:buNone/>
              <a:defRPr sz="2100">
                <a:solidFill>
                  <a:srgbClr val="FFFFFF"/>
                </a:solidFill>
              </a:defRPr>
            </a:pPr>
            <a:r>
              <a:t>A differentiator is a core feature of </a:t>
            </a:r>
            <a:br/>
            <a:r>
              <a:t>your app. The following things are</a:t>
            </a:r>
            <a:br/>
            <a:r>
              <a:t>not differentiators:</a:t>
            </a:r>
          </a:p>
          <a:p>
            <a:pPr marL="190500" indent="-190500">
              <a:lnSpc>
                <a:spcPct val="110000"/>
              </a:lnSpc>
              <a:spcBef>
                <a:spcPts val="1200"/>
              </a:spcBef>
              <a:buClr>
                <a:srgbClr val="FFFFFF"/>
              </a:buClr>
              <a:buSzPct val="80000"/>
              <a:defRPr sz="2100">
                <a:solidFill>
                  <a:srgbClr val="FFFFFF"/>
                </a:solidFill>
              </a:defRPr>
            </a:pPr>
            <a:r>
              <a:t>Style, such as color, fonts, icons, </a:t>
            </a:r>
            <a:br/>
            <a:r>
              <a:t>and images.</a:t>
            </a:r>
          </a:p>
          <a:p>
            <a:pPr marL="190500" indent="-190500">
              <a:lnSpc>
                <a:spcPct val="110000"/>
              </a:lnSpc>
              <a:spcBef>
                <a:spcPts val="1200"/>
              </a:spcBef>
              <a:buClr>
                <a:srgbClr val="FFFFFF"/>
              </a:buClr>
              <a:buSzPct val="80000"/>
              <a:defRPr sz="2100">
                <a:solidFill>
                  <a:srgbClr val="FFFFFF"/>
                </a:solidFill>
              </a:defRPr>
            </a:pPr>
            <a:r>
              <a:t>Arrangement of items onscreen.</a:t>
            </a:r>
          </a:p>
          <a:p>
            <a:pPr marL="190500" indent="-190500">
              <a:lnSpc>
                <a:spcPct val="110000"/>
              </a:lnSpc>
              <a:spcBef>
                <a:spcPts val="1200"/>
              </a:spcBef>
              <a:buClr>
                <a:srgbClr val="FFFFFF"/>
              </a:buClr>
              <a:buSzPct val="80000"/>
              <a:defRPr sz="2100">
                <a:solidFill>
                  <a:srgbClr val="FFFFFF"/>
                </a:solidFill>
              </a:defRPr>
            </a:pPr>
            <a:r>
              <a:t>How screens are organized. </a:t>
            </a:r>
          </a:p>
        </p:txBody>
      </p:sp>
      <p:sp>
        <p:nvSpPr>
          <p:cNvPr id="770" name="Define | Plan"/>
          <p:cNvSpPr txBox="1"/>
          <p:nvPr>
            <p:ph type="body" idx="23"/>
          </p:nvPr>
        </p:nvSpPr>
        <p:spPr>
          <a:xfrm>
            <a:off x="1269305" y="12421154"/>
            <a:ext cx="1636828" cy="465340"/>
          </a:xfrm>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Define</a:t>
            </a:r>
            <a:r>
              <a:t> | Plan</a:t>
            </a:r>
          </a:p>
        </p:txBody>
      </p:sp>
      <p:sp>
        <p:nvSpPr>
          <p:cNvPr id="77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774" name="Group"/>
          <p:cNvGrpSpPr/>
          <p:nvPr/>
        </p:nvGrpSpPr>
        <p:grpSpPr>
          <a:xfrm>
            <a:off x="-1" y="0"/>
            <a:ext cx="24384001" cy="13716001"/>
            <a:chOff x="0" y="0"/>
            <a:chExt cx="24384000" cy="13716000"/>
          </a:xfrm>
        </p:grpSpPr>
        <p:sp>
          <p:nvSpPr>
            <p:cNvPr id="772" name="Our app will be different from these apps by:"/>
            <p:cNvSpPr txBox="1"/>
            <p:nvPr/>
          </p:nvSpPr>
          <p:spPr>
            <a:xfrm>
              <a:off x="10978050" y="960991"/>
              <a:ext cx="5949202" cy="4116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825500">
                <a:lnSpc>
                  <a:spcPct val="110000"/>
                </a:lnSpc>
                <a:spcBef>
                  <a:spcPts val="1500"/>
                </a:spcBef>
                <a:defRPr sz="2100">
                  <a:solidFill>
                    <a:srgbClr val="000000"/>
                  </a:solidFill>
                </a:defRPr>
              </a:lvl1pPr>
            </a:lstStyle>
            <a:p>
              <a:pPr/>
              <a:r>
                <a:t>Our app will be different from these apps by:</a:t>
              </a:r>
            </a:p>
          </p:txBody>
        </p:sp>
        <p:sp>
          <p:nvSpPr>
            <p:cNvPr id="773"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
        <p:nvSpPr>
          <p:cNvPr id="775" name="Rectangle"/>
          <p:cNvSpPr/>
          <p:nvPr/>
        </p:nvSpPr>
        <p:spPr>
          <a:xfrm>
            <a:off x="11000443" y="3442783"/>
            <a:ext cx="11264901" cy="1504554"/>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776" name="Rectangle"/>
          <p:cNvSpPr/>
          <p:nvPr/>
        </p:nvSpPr>
        <p:spPr>
          <a:xfrm>
            <a:off x="11000443" y="5393503"/>
            <a:ext cx="11264901" cy="1504554"/>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777" name="Rectangle"/>
          <p:cNvSpPr/>
          <p:nvPr/>
        </p:nvSpPr>
        <p:spPr>
          <a:xfrm>
            <a:off x="11000443" y="7344223"/>
            <a:ext cx="11264901" cy="1504554"/>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778" name="Rectangle"/>
          <p:cNvSpPr/>
          <p:nvPr/>
        </p:nvSpPr>
        <p:spPr>
          <a:xfrm>
            <a:off x="11000443" y="9294943"/>
            <a:ext cx="11264901" cy="1504554"/>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779" name="Rectangle"/>
          <p:cNvSpPr/>
          <p:nvPr/>
        </p:nvSpPr>
        <p:spPr>
          <a:xfrm>
            <a:off x="11000443" y="11245663"/>
            <a:ext cx="11264647" cy="1504555"/>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780" name="Rectangle"/>
          <p:cNvSpPr/>
          <p:nvPr/>
        </p:nvSpPr>
        <p:spPr>
          <a:xfrm>
            <a:off x="11000443" y="1492063"/>
            <a:ext cx="11264901" cy="1504554"/>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pic>
        <p:nvPicPr>
          <p:cNvPr id="781" name="Image" descr="Image"/>
          <p:cNvPicPr>
            <a:picLocks noChangeAspect="1"/>
          </p:cNvPicPr>
          <p:nvPr/>
        </p:nvPicPr>
        <p:blipFill>
          <a:blip r:embed="rId2">
            <a:extLst/>
          </a:blip>
          <a:srcRect l="469" t="0" r="460" b="0"/>
          <a:stretch>
            <a:fillRect/>
          </a:stretch>
        </p:blipFill>
        <p:spPr>
          <a:xfrm>
            <a:off x="8915400" y="1479363"/>
            <a:ext cx="1529954" cy="1529811"/>
          </a:xfrm>
          <a:custGeom>
            <a:avLst/>
            <a:gdLst/>
            <a:ahLst/>
            <a:cxnLst>
              <a:cxn ang="0">
                <a:pos x="wd2" y="hd2"/>
              </a:cxn>
              <a:cxn ang="5400000">
                <a:pos x="wd2" y="hd2"/>
              </a:cxn>
              <a:cxn ang="10800000">
                <a:pos x="wd2" y="hd2"/>
              </a:cxn>
              <a:cxn ang="16200000">
                <a:pos x="wd2" y="hd2"/>
              </a:cxn>
            </a:cxnLst>
            <a:rect l="0" t="0" r="r" b="b"/>
            <a:pathLst>
              <a:path w="21599" h="21599" fill="norm" stroke="1" extrusionOk="0">
                <a:moveTo>
                  <a:pt x="7228" y="0"/>
                </a:moveTo>
                <a:cubicBezTo>
                  <a:pt x="5107" y="0"/>
                  <a:pt x="3835" y="-1"/>
                  <a:pt x="2987" y="353"/>
                </a:cubicBezTo>
                <a:cubicBezTo>
                  <a:pt x="1763" y="798"/>
                  <a:pt x="798" y="1763"/>
                  <a:pt x="353" y="2987"/>
                </a:cubicBezTo>
                <a:cubicBezTo>
                  <a:pt x="-1" y="3835"/>
                  <a:pt x="0" y="5107"/>
                  <a:pt x="0" y="7228"/>
                </a:cubicBezTo>
                <a:lnTo>
                  <a:pt x="0" y="14371"/>
                </a:lnTo>
                <a:cubicBezTo>
                  <a:pt x="0" y="16492"/>
                  <a:pt x="-1" y="17764"/>
                  <a:pt x="353" y="18613"/>
                </a:cubicBezTo>
                <a:cubicBezTo>
                  <a:pt x="798" y="19836"/>
                  <a:pt x="1763" y="20795"/>
                  <a:pt x="2987" y="21240"/>
                </a:cubicBezTo>
                <a:cubicBezTo>
                  <a:pt x="3835" y="21595"/>
                  <a:pt x="5107" y="21599"/>
                  <a:pt x="7228" y="21599"/>
                </a:cubicBezTo>
                <a:lnTo>
                  <a:pt x="14371" y="21599"/>
                </a:lnTo>
                <a:cubicBezTo>
                  <a:pt x="16492" y="21599"/>
                  <a:pt x="17764" y="21595"/>
                  <a:pt x="18613" y="21240"/>
                </a:cubicBezTo>
                <a:cubicBezTo>
                  <a:pt x="19836" y="20795"/>
                  <a:pt x="20795" y="19836"/>
                  <a:pt x="21240" y="18613"/>
                </a:cubicBezTo>
                <a:cubicBezTo>
                  <a:pt x="21595" y="17764"/>
                  <a:pt x="21599" y="16492"/>
                  <a:pt x="21599" y="14371"/>
                </a:cubicBezTo>
                <a:lnTo>
                  <a:pt x="21599" y="7228"/>
                </a:lnTo>
                <a:cubicBezTo>
                  <a:pt x="21599" y="5107"/>
                  <a:pt x="21595" y="3835"/>
                  <a:pt x="21240" y="2987"/>
                </a:cubicBezTo>
                <a:cubicBezTo>
                  <a:pt x="20795" y="1763"/>
                  <a:pt x="19836" y="798"/>
                  <a:pt x="18613" y="353"/>
                </a:cubicBezTo>
                <a:cubicBezTo>
                  <a:pt x="17764" y="-1"/>
                  <a:pt x="16492" y="0"/>
                  <a:pt x="14371" y="0"/>
                </a:cubicBezTo>
                <a:lnTo>
                  <a:pt x="7228" y="0"/>
                </a:lnTo>
                <a:close/>
              </a:path>
            </a:pathLst>
          </a:custGeom>
          <a:ln w="12700">
            <a:miter lim="400000"/>
          </a:ln>
        </p:spPr>
      </p:pic>
      <p:pic>
        <p:nvPicPr>
          <p:cNvPr id="782" name="Image" descr="Image"/>
          <p:cNvPicPr>
            <a:picLocks noChangeAspect="1"/>
          </p:cNvPicPr>
          <p:nvPr/>
        </p:nvPicPr>
        <p:blipFill>
          <a:blip r:embed="rId2">
            <a:extLst/>
          </a:blip>
          <a:srcRect l="469" t="0" r="460" b="0"/>
          <a:stretch>
            <a:fillRect/>
          </a:stretch>
        </p:blipFill>
        <p:spPr>
          <a:xfrm>
            <a:off x="8915400" y="3430083"/>
            <a:ext cx="1529954" cy="1529811"/>
          </a:xfrm>
          <a:custGeom>
            <a:avLst/>
            <a:gdLst/>
            <a:ahLst/>
            <a:cxnLst>
              <a:cxn ang="0">
                <a:pos x="wd2" y="hd2"/>
              </a:cxn>
              <a:cxn ang="5400000">
                <a:pos x="wd2" y="hd2"/>
              </a:cxn>
              <a:cxn ang="10800000">
                <a:pos x="wd2" y="hd2"/>
              </a:cxn>
              <a:cxn ang="16200000">
                <a:pos x="wd2" y="hd2"/>
              </a:cxn>
            </a:cxnLst>
            <a:rect l="0" t="0" r="r" b="b"/>
            <a:pathLst>
              <a:path w="21599" h="21599" fill="norm" stroke="1" extrusionOk="0">
                <a:moveTo>
                  <a:pt x="7228" y="0"/>
                </a:moveTo>
                <a:cubicBezTo>
                  <a:pt x="5107" y="0"/>
                  <a:pt x="3835" y="-1"/>
                  <a:pt x="2987" y="353"/>
                </a:cubicBezTo>
                <a:cubicBezTo>
                  <a:pt x="1763" y="798"/>
                  <a:pt x="798" y="1763"/>
                  <a:pt x="353" y="2987"/>
                </a:cubicBezTo>
                <a:cubicBezTo>
                  <a:pt x="-1" y="3835"/>
                  <a:pt x="0" y="5107"/>
                  <a:pt x="0" y="7228"/>
                </a:cubicBezTo>
                <a:lnTo>
                  <a:pt x="0" y="14371"/>
                </a:lnTo>
                <a:cubicBezTo>
                  <a:pt x="0" y="16492"/>
                  <a:pt x="-1" y="17764"/>
                  <a:pt x="353" y="18613"/>
                </a:cubicBezTo>
                <a:cubicBezTo>
                  <a:pt x="798" y="19836"/>
                  <a:pt x="1763" y="20795"/>
                  <a:pt x="2987" y="21240"/>
                </a:cubicBezTo>
                <a:cubicBezTo>
                  <a:pt x="3835" y="21595"/>
                  <a:pt x="5107" y="21599"/>
                  <a:pt x="7228" y="21599"/>
                </a:cubicBezTo>
                <a:lnTo>
                  <a:pt x="14371" y="21599"/>
                </a:lnTo>
                <a:cubicBezTo>
                  <a:pt x="16492" y="21599"/>
                  <a:pt x="17764" y="21595"/>
                  <a:pt x="18613" y="21240"/>
                </a:cubicBezTo>
                <a:cubicBezTo>
                  <a:pt x="19836" y="20795"/>
                  <a:pt x="20795" y="19836"/>
                  <a:pt x="21240" y="18613"/>
                </a:cubicBezTo>
                <a:cubicBezTo>
                  <a:pt x="21595" y="17764"/>
                  <a:pt x="21599" y="16492"/>
                  <a:pt x="21599" y="14371"/>
                </a:cubicBezTo>
                <a:lnTo>
                  <a:pt x="21599" y="7228"/>
                </a:lnTo>
                <a:cubicBezTo>
                  <a:pt x="21599" y="5107"/>
                  <a:pt x="21595" y="3835"/>
                  <a:pt x="21240" y="2987"/>
                </a:cubicBezTo>
                <a:cubicBezTo>
                  <a:pt x="20795" y="1763"/>
                  <a:pt x="19836" y="798"/>
                  <a:pt x="18613" y="353"/>
                </a:cubicBezTo>
                <a:cubicBezTo>
                  <a:pt x="17764" y="-1"/>
                  <a:pt x="16492" y="0"/>
                  <a:pt x="14371" y="0"/>
                </a:cubicBezTo>
                <a:lnTo>
                  <a:pt x="7228" y="0"/>
                </a:lnTo>
                <a:close/>
              </a:path>
            </a:pathLst>
          </a:custGeom>
          <a:ln w="12700">
            <a:miter lim="400000"/>
          </a:ln>
        </p:spPr>
      </p:pic>
      <p:pic>
        <p:nvPicPr>
          <p:cNvPr id="783" name="Image" descr="Image"/>
          <p:cNvPicPr>
            <a:picLocks noChangeAspect="1"/>
          </p:cNvPicPr>
          <p:nvPr/>
        </p:nvPicPr>
        <p:blipFill>
          <a:blip r:embed="rId2">
            <a:extLst/>
          </a:blip>
          <a:srcRect l="469" t="0" r="460" b="0"/>
          <a:stretch>
            <a:fillRect/>
          </a:stretch>
        </p:blipFill>
        <p:spPr>
          <a:xfrm>
            <a:off x="8915400" y="5380803"/>
            <a:ext cx="1529954" cy="1529811"/>
          </a:xfrm>
          <a:custGeom>
            <a:avLst/>
            <a:gdLst/>
            <a:ahLst/>
            <a:cxnLst>
              <a:cxn ang="0">
                <a:pos x="wd2" y="hd2"/>
              </a:cxn>
              <a:cxn ang="5400000">
                <a:pos x="wd2" y="hd2"/>
              </a:cxn>
              <a:cxn ang="10800000">
                <a:pos x="wd2" y="hd2"/>
              </a:cxn>
              <a:cxn ang="16200000">
                <a:pos x="wd2" y="hd2"/>
              </a:cxn>
            </a:cxnLst>
            <a:rect l="0" t="0" r="r" b="b"/>
            <a:pathLst>
              <a:path w="21599" h="21599" fill="norm" stroke="1" extrusionOk="0">
                <a:moveTo>
                  <a:pt x="7228" y="0"/>
                </a:moveTo>
                <a:cubicBezTo>
                  <a:pt x="5107" y="0"/>
                  <a:pt x="3835" y="-1"/>
                  <a:pt x="2987" y="353"/>
                </a:cubicBezTo>
                <a:cubicBezTo>
                  <a:pt x="1763" y="798"/>
                  <a:pt x="798" y="1763"/>
                  <a:pt x="353" y="2987"/>
                </a:cubicBezTo>
                <a:cubicBezTo>
                  <a:pt x="-1" y="3835"/>
                  <a:pt x="0" y="5107"/>
                  <a:pt x="0" y="7228"/>
                </a:cubicBezTo>
                <a:lnTo>
                  <a:pt x="0" y="14371"/>
                </a:lnTo>
                <a:cubicBezTo>
                  <a:pt x="0" y="16492"/>
                  <a:pt x="-1" y="17764"/>
                  <a:pt x="353" y="18613"/>
                </a:cubicBezTo>
                <a:cubicBezTo>
                  <a:pt x="798" y="19836"/>
                  <a:pt x="1763" y="20795"/>
                  <a:pt x="2987" y="21240"/>
                </a:cubicBezTo>
                <a:cubicBezTo>
                  <a:pt x="3835" y="21595"/>
                  <a:pt x="5107" y="21599"/>
                  <a:pt x="7228" y="21599"/>
                </a:cubicBezTo>
                <a:lnTo>
                  <a:pt x="14371" y="21599"/>
                </a:lnTo>
                <a:cubicBezTo>
                  <a:pt x="16492" y="21599"/>
                  <a:pt x="17764" y="21595"/>
                  <a:pt x="18613" y="21240"/>
                </a:cubicBezTo>
                <a:cubicBezTo>
                  <a:pt x="19836" y="20795"/>
                  <a:pt x="20795" y="19836"/>
                  <a:pt x="21240" y="18613"/>
                </a:cubicBezTo>
                <a:cubicBezTo>
                  <a:pt x="21595" y="17764"/>
                  <a:pt x="21599" y="16492"/>
                  <a:pt x="21599" y="14371"/>
                </a:cubicBezTo>
                <a:lnTo>
                  <a:pt x="21599" y="7228"/>
                </a:lnTo>
                <a:cubicBezTo>
                  <a:pt x="21599" y="5107"/>
                  <a:pt x="21595" y="3835"/>
                  <a:pt x="21240" y="2987"/>
                </a:cubicBezTo>
                <a:cubicBezTo>
                  <a:pt x="20795" y="1763"/>
                  <a:pt x="19836" y="798"/>
                  <a:pt x="18613" y="353"/>
                </a:cubicBezTo>
                <a:cubicBezTo>
                  <a:pt x="17764" y="-1"/>
                  <a:pt x="16492" y="0"/>
                  <a:pt x="14371" y="0"/>
                </a:cubicBezTo>
                <a:lnTo>
                  <a:pt x="7228" y="0"/>
                </a:lnTo>
                <a:close/>
              </a:path>
            </a:pathLst>
          </a:custGeom>
          <a:ln w="12700">
            <a:miter lim="400000"/>
          </a:ln>
        </p:spPr>
      </p:pic>
      <p:pic>
        <p:nvPicPr>
          <p:cNvPr id="784" name="Image" descr="Image"/>
          <p:cNvPicPr>
            <a:picLocks noChangeAspect="1"/>
          </p:cNvPicPr>
          <p:nvPr/>
        </p:nvPicPr>
        <p:blipFill>
          <a:blip r:embed="rId2">
            <a:extLst/>
          </a:blip>
          <a:srcRect l="469" t="0" r="460" b="0"/>
          <a:stretch>
            <a:fillRect/>
          </a:stretch>
        </p:blipFill>
        <p:spPr>
          <a:xfrm>
            <a:off x="8915400" y="7331523"/>
            <a:ext cx="1529954" cy="1529812"/>
          </a:xfrm>
          <a:custGeom>
            <a:avLst/>
            <a:gdLst/>
            <a:ahLst/>
            <a:cxnLst>
              <a:cxn ang="0">
                <a:pos x="wd2" y="hd2"/>
              </a:cxn>
              <a:cxn ang="5400000">
                <a:pos x="wd2" y="hd2"/>
              </a:cxn>
              <a:cxn ang="10800000">
                <a:pos x="wd2" y="hd2"/>
              </a:cxn>
              <a:cxn ang="16200000">
                <a:pos x="wd2" y="hd2"/>
              </a:cxn>
            </a:cxnLst>
            <a:rect l="0" t="0" r="r" b="b"/>
            <a:pathLst>
              <a:path w="21599" h="21599" fill="norm" stroke="1" extrusionOk="0">
                <a:moveTo>
                  <a:pt x="7228" y="0"/>
                </a:moveTo>
                <a:cubicBezTo>
                  <a:pt x="5107" y="0"/>
                  <a:pt x="3835" y="-1"/>
                  <a:pt x="2987" y="353"/>
                </a:cubicBezTo>
                <a:cubicBezTo>
                  <a:pt x="1763" y="798"/>
                  <a:pt x="798" y="1763"/>
                  <a:pt x="353" y="2987"/>
                </a:cubicBezTo>
                <a:cubicBezTo>
                  <a:pt x="-1" y="3835"/>
                  <a:pt x="0" y="5107"/>
                  <a:pt x="0" y="7228"/>
                </a:cubicBezTo>
                <a:lnTo>
                  <a:pt x="0" y="14371"/>
                </a:lnTo>
                <a:cubicBezTo>
                  <a:pt x="0" y="16492"/>
                  <a:pt x="-1" y="17764"/>
                  <a:pt x="353" y="18613"/>
                </a:cubicBezTo>
                <a:cubicBezTo>
                  <a:pt x="798" y="19836"/>
                  <a:pt x="1763" y="20795"/>
                  <a:pt x="2987" y="21240"/>
                </a:cubicBezTo>
                <a:cubicBezTo>
                  <a:pt x="3835" y="21595"/>
                  <a:pt x="5107" y="21599"/>
                  <a:pt x="7228" y="21599"/>
                </a:cubicBezTo>
                <a:lnTo>
                  <a:pt x="14371" y="21599"/>
                </a:lnTo>
                <a:cubicBezTo>
                  <a:pt x="16492" y="21599"/>
                  <a:pt x="17764" y="21595"/>
                  <a:pt x="18613" y="21240"/>
                </a:cubicBezTo>
                <a:cubicBezTo>
                  <a:pt x="19836" y="20795"/>
                  <a:pt x="20795" y="19836"/>
                  <a:pt x="21240" y="18613"/>
                </a:cubicBezTo>
                <a:cubicBezTo>
                  <a:pt x="21595" y="17764"/>
                  <a:pt x="21599" y="16492"/>
                  <a:pt x="21599" y="14371"/>
                </a:cubicBezTo>
                <a:lnTo>
                  <a:pt x="21599" y="7228"/>
                </a:lnTo>
                <a:cubicBezTo>
                  <a:pt x="21599" y="5107"/>
                  <a:pt x="21595" y="3835"/>
                  <a:pt x="21240" y="2987"/>
                </a:cubicBezTo>
                <a:cubicBezTo>
                  <a:pt x="20795" y="1763"/>
                  <a:pt x="19836" y="798"/>
                  <a:pt x="18613" y="353"/>
                </a:cubicBezTo>
                <a:cubicBezTo>
                  <a:pt x="17764" y="-1"/>
                  <a:pt x="16492" y="0"/>
                  <a:pt x="14371" y="0"/>
                </a:cubicBezTo>
                <a:lnTo>
                  <a:pt x="7228" y="0"/>
                </a:lnTo>
                <a:close/>
              </a:path>
            </a:pathLst>
          </a:custGeom>
          <a:ln w="12700">
            <a:miter lim="400000"/>
          </a:ln>
        </p:spPr>
      </p:pic>
      <p:pic>
        <p:nvPicPr>
          <p:cNvPr id="785" name="Image" descr="Image"/>
          <p:cNvPicPr>
            <a:picLocks noChangeAspect="1"/>
          </p:cNvPicPr>
          <p:nvPr/>
        </p:nvPicPr>
        <p:blipFill>
          <a:blip r:embed="rId2">
            <a:extLst/>
          </a:blip>
          <a:srcRect l="469" t="0" r="460" b="0"/>
          <a:stretch>
            <a:fillRect/>
          </a:stretch>
        </p:blipFill>
        <p:spPr>
          <a:xfrm>
            <a:off x="8915400" y="9282243"/>
            <a:ext cx="1529954" cy="1529811"/>
          </a:xfrm>
          <a:custGeom>
            <a:avLst/>
            <a:gdLst/>
            <a:ahLst/>
            <a:cxnLst>
              <a:cxn ang="0">
                <a:pos x="wd2" y="hd2"/>
              </a:cxn>
              <a:cxn ang="5400000">
                <a:pos x="wd2" y="hd2"/>
              </a:cxn>
              <a:cxn ang="10800000">
                <a:pos x="wd2" y="hd2"/>
              </a:cxn>
              <a:cxn ang="16200000">
                <a:pos x="wd2" y="hd2"/>
              </a:cxn>
            </a:cxnLst>
            <a:rect l="0" t="0" r="r" b="b"/>
            <a:pathLst>
              <a:path w="21599" h="21599" fill="norm" stroke="1" extrusionOk="0">
                <a:moveTo>
                  <a:pt x="7228" y="0"/>
                </a:moveTo>
                <a:cubicBezTo>
                  <a:pt x="5107" y="0"/>
                  <a:pt x="3835" y="-1"/>
                  <a:pt x="2987" y="353"/>
                </a:cubicBezTo>
                <a:cubicBezTo>
                  <a:pt x="1763" y="798"/>
                  <a:pt x="798" y="1763"/>
                  <a:pt x="353" y="2987"/>
                </a:cubicBezTo>
                <a:cubicBezTo>
                  <a:pt x="-1" y="3835"/>
                  <a:pt x="0" y="5107"/>
                  <a:pt x="0" y="7228"/>
                </a:cubicBezTo>
                <a:lnTo>
                  <a:pt x="0" y="14371"/>
                </a:lnTo>
                <a:cubicBezTo>
                  <a:pt x="0" y="16492"/>
                  <a:pt x="-1" y="17764"/>
                  <a:pt x="353" y="18613"/>
                </a:cubicBezTo>
                <a:cubicBezTo>
                  <a:pt x="798" y="19836"/>
                  <a:pt x="1763" y="20795"/>
                  <a:pt x="2987" y="21240"/>
                </a:cubicBezTo>
                <a:cubicBezTo>
                  <a:pt x="3835" y="21595"/>
                  <a:pt x="5107" y="21599"/>
                  <a:pt x="7228" y="21599"/>
                </a:cubicBezTo>
                <a:lnTo>
                  <a:pt x="14371" y="21599"/>
                </a:lnTo>
                <a:cubicBezTo>
                  <a:pt x="16492" y="21599"/>
                  <a:pt x="17764" y="21595"/>
                  <a:pt x="18613" y="21240"/>
                </a:cubicBezTo>
                <a:cubicBezTo>
                  <a:pt x="19836" y="20795"/>
                  <a:pt x="20795" y="19836"/>
                  <a:pt x="21240" y="18613"/>
                </a:cubicBezTo>
                <a:cubicBezTo>
                  <a:pt x="21595" y="17764"/>
                  <a:pt x="21599" y="16492"/>
                  <a:pt x="21599" y="14371"/>
                </a:cubicBezTo>
                <a:lnTo>
                  <a:pt x="21599" y="7228"/>
                </a:lnTo>
                <a:cubicBezTo>
                  <a:pt x="21599" y="5107"/>
                  <a:pt x="21595" y="3835"/>
                  <a:pt x="21240" y="2987"/>
                </a:cubicBezTo>
                <a:cubicBezTo>
                  <a:pt x="20795" y="1763"/>
                  <a:pt x="19836" y="798"/>
                  <a:pt x="18613" y="353"/>
                </a:cubicBezTo>
                <a:cubicBezTo>
                  <a:pt x="17764" y="-1"/>
                  <a:pt x="16492" y="0"/>
                  <a:pt x="14371" y="0"/>
                </a:cubicBezTo>
                <a:lnTo>
                  <a:pt x="7228" y="0"/>
                </a:lnTo>
                <a:close/>
              </a:path>
            </a:pathLst>
          </a:custGeom>
          <a:ln w="12700">
            <a:miter lim="400000"/>
          </a:ln>
        </p:spPr>
      </p:pic>
      <p:pic>
        <p:nvPicPr>
          <p:cNvPr id="786" name="Image" descr="Image"/>
          <p:cNvPicPr>
            <a:picLocks noChangeAspect="1"/>
          </p:cNvPicPr>
          <p:nvPr/>
        </p:nvPicPr>
        <p:blipFill>
          <a:blip r:embed="rId2">
            <a:extLst/>
          </a:blip>
          <a:srcRect l="469" t="0" r="460" b="0"/>
          <a:stretch>
            <a:fillRect/>
          </a:stretch>
        </p:blipFill>
        <p:spPr>
          <a:xfrm>
            <a:off x="8915400" y="11232963"/>
            <a:ext cx="1529954" cy="1529812"/>
          </a:xfrm>
          <a:custGeom>
            <a:avLst/>
            <a:gdLst/>
            <a:ahLst/>
            <a:cxnLst>
              <a:cxn ang="0">
                <a:pos x="wd2" y="hd2"/>
              </a:cxn>
              <a:cxn ang="5400000">
                <a:pos x="wd2" y="hd2"/>
              </a:cxn>
              <a:cxn ang="10800000">
                <a:pos x="wd2" y="hd2"/>
              </a:cxn>
              <a:cxn ang="16200000">
                <a:pos x="wd2" y="hd2"/>
              </a:cxn>
            </a:cxnLst>
            <a:rect l="0" t="0" r="r" b="b"/>
            <a:pathLst>
              <a:path w="21599" h="21599" fill="norm" stroke="1" extrusionOk="0">
                <a:moveTo>
                  <a:pt x="7228" y="0"/>
                </a:moveTo>
                <a:cubicBezTo>
                  <a:pt x="5107" y="0"/>
                  <a:pt x="3835" y="-1"/>
                  <a:pt x="2987" y="353"/>
                </a:cubicBezTo>
                <a:cubicBezTo>
                  <a:pt x="1763" y="798"/>
                  <a:pt x="798" y="1763"/>
                  <a:pt x="353" y="2987"/>
                </a:cubicBezTo>
                <a:cubicBezTo>
                  <a:pt x="-1" y="3835"/>
                  <a:pt x="0" y="5107"/>
                  <a:pt x="0" y="7228"/>
                </a:cubicBezTo>
                <a:lnTo>
                  <a:pt x="0" y="14371"/>
                </a:lnTo>
                <a:cubicBezTo>
                  <a:pt x="0" y="16492"/>
                  <a:pt x="-1" y="17764"/>
                  <a:pt x="353" y="18613"/>
                </a:cubicBezTo>
                <a:cubicBezTo>
                  <a:pt x="798" y="19836"/>
                  <a:pt x="1763" y="20795"/>
                  <a:pt x="2987" y="21240"/>
                </a:cubicBezTo>
                <a:cubicBezTo>
                  <a:pt x="3835" y="21595"/>
                  <a:pt x="5107" y="21599"/>
                  <a:pt x="7228" y="21599"/>
                </a:cubicBezTo>
                <a:lnTo>
                  <a:pt x="14371" y="21599"/>
                </a:lnTo>
                <a:cubicBezTo>
                  <a:pt x="16492" y="21599"/>
                  <a:pt x="17764" y="21595"/>
                  <a:pt x="18613" y="21240"/>
                </a:cubicBezTo>
                <a:cubicBezTo>
                  <a:pt x="19836" y="20795"/>
                  <a:pt x="20795" y="19836"/>
                  <a:pt x="21240" y="18613"/>
                </a:cubicBezTo>
                <a:cubicBezTo>
                  <a:pt x="21595" y="17764"/>
                  <a:pt x="21599" y="16492"/>
                  <a:pt x="21599" y="14371"/>
                </a:cubicBezTo>
                <a:lnTo>
                  <a:pt x="21599" y="7228"/>
                </a:lnTo>
                <a:cubicBezTo>
                  <a:pt x="21599" y="5107"/>
                  <a:pt x="21595" y="3835"/>
                  <a:pt x="21240" y="2987"/>
                </a:cubicBezTo>
                <a:cubicBezTo>
                  <a:pt x="20795" y="1763"/>
                  <a:pt x="19836" y="798"/>
                  <a:pt x="18613" y="353"/>
                </a:cubicBezTo>
                <a:cubicBezTo>
                  <a:pt x="17764" y="-1"/>
                  <a:pt x="16492" y="0"/>
                  <a:pt x="14371" y="0"/>
                </a:cubicBezTo>
                <a:lnTo>
                  <a:pt x="7228" y="0"/>
                </a:lnTo>
                <a:close/>
              </a:path>
            </a:pathLst>
          </a:cu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8" name="In this exercise, you’ll:…"/>
          <p:cNvSpPr txBox="1"/>
          <p:nvPr>
            <p:ph type="body" idx="21"/>
          </p:nvPr>
        </p:nvSpPr>
        <p:spPr>
          <a:xfrm>
            <a:off x="1297872" y="7448178"/>
            <a:ext cx="5351176" cy="2008847"/>
          </a:xfrm>
          <a:prstGeom prst="rect">
            <a:avLst/>
          </a:prstGeom>
        </p:spPr>
        <p:txBody>
          <a:bodyPr/>
          <a:lstStyle/>
          <a:p>
            <a:pPr marL="0" indent="0">
              <a:lnSpc>
                <a:spcPct val="110000"/>
              </a:lnSpc>
              <a:spcBef>
                <a:spcPts val="600"/>
              </a:spcBef>
              <a:buClrTx/>
              <a:buSzTx/>
              <a:buNone/>
              <a:defRPr sz="2100"/>
            </a:pPr>
            <a:r>
              <a:t>In this exercise, you’ll:</a:t>
            </a:r>
          </a:p>
          <a:p>
            <a:pPr marL="244475" indent="-244475">
              <a:lnSpc>
                <a:spcPct val="110000"/>
              </a:lnSpc>
              <a:spcBef>
                <a:spcPts val="600"/>
              </a:spcBef>
              <a:defRPr sz="2100"/>
            </a:pPr>
            <a:r>
              <a:t>Learn how to separate models and views.</a:t>
            </a:r>
          </a:p>
          <a:p>
            <a:pPr marL="244475" indent="-244475">
              <a:lnSpc>
                <a:spcPct val="110000"/>
              </a:lnSpc>
              <a:spcBef>
                <a:spcPts val="600"/>
              </a:spcBef>
              <a:defRPr sz="2100"/>
            </a:pPr>
            <a:r>
              <a:t>Create variables.</a:t>
            </a:r>
          </a:p>
          <a:p>
            <a:pPr marL="244475" indent="-244475">
              <a:lnSpc>
                <a:spcPct val="110000"/>
              </a:lnSpc>
              <a:spcBef>
                <a:spcPts val="600"/>
              </a:spcBef>
              <a:defRPr sz="2100"/>
            </a:pPr>
            <a:r>
              <a:t>Discover another way to display text.</a:t>
            </a:r>
          </a:p>
        </p:txBody>
      </p:sp>
      <p:sp>
        <p:nvSpPr>
          <p:cNvPr id="789" name="Model and View…"/>
          <p:cNvSpPr txBox="1"/>
          <p:nvPr>
            <p:ph type="body" idx="22"/>
          </p:nvPr>
        </p:nvSpPr>
        <p:spPr>
          <a:xfrm>
            <a:off x="8928100" y="4089400"/>
            <a:ext cx="13174339" cy="5577971"/>
          </a:xfrm>
          <a:prstGeom prst="rect">
            <a:avLst/>
          </a:prstGeom>
        </p:spPr>
        <p:txBody>
          <a:bodyPr/>
          <a:lstStyle/>
          <a:p>
            <a:pPr marL="0" indent="0" defTabSz="2438339">
              <a:lnSpc>
                <a:spcPct val="120000"/>
              </a:lnSpc>
              <a:spcBef>
                <a:spcPts val="0"/>
              </a:spcBef>
              <a:buClrTx/>
              <a:buSzTx/>
              <a:buNone/>
              <a:defRPr b="1" spc="-104" sz="5200"/>
            </a:pPr>
            <a:r>
              <a:t>Model and View</a:t>
            </a:r>
          </a:p>
          <a:p>
            <a:pPr marL="0" indent="0">
              <a:buClrTx/>
              <a:buSzTx/>
              <a:buNone/>
            </a:pPr>
            <a:r>
              <a:t>As a designer, your focus is largely on the visible interface and usability of your app. Developers use the term “view” to describe the parts of an app a user sees and interacts with. The model of an app defines its data. It’s a companion to the app’s views, and equally important.</a:t>
            </a:r>
          </a:p>
          <a:p>
            <a:pPr marL="0" indent="0">
              <a:buClrTx/>
              <a:buSzTx/>
              <a:buNone/>
            </a:pPr>
            <a:r>
              <a:t>Developers separate views from models because they’re independent. A view might display different model data at different times, and the same model data might appear in multiple views.</a:t>
            </a:r>
          </a:p>
          <a:p>
            <a:pPr marL="0" indent="0">
              <a:buClrTx/>
              <a:buSzTx/>
              <a:buNone/>
            </a:pPr>
            <a:r>
              <a:t>In this exercise, you’ll create model data and display it in two different views. </a:t>
            </a:r>
          </a:p>
          <a:p>
            <a:pPr marL="0" indent="0">
              <a:buClrTx/>
              <a:buSzTx/>
              <a:buNone/>
            </a:pPr>
            <a:r>
              <a:t>To start, be sure “My Playground” is open in the Swift Playgrounds app. Then create a new page and name it “Model and View.”</a:t>
            </a:r>
          </a:p>
        </p:txBody>
      </p:sp>
      <p:sp>
        <p:nvSpPr>
          <p:cNvPr id="79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2" name="Model and View…"/>
          <p:cNvSpPr txBox="1"/>
          <p:nvPr>
            <p:ph type="body" idx="21"/>
          </p:nvPr>
        </p:nvSpPr>
        <p:spPr>
          <a:xfrm>
            <a:off x="1266761" y="970751"/>
            <a:ext cx="5398537" cy="1110133"/>
          </a:xfrm>
          <a:prstGeom prst="rect">
            <a:avLst/>
          </a:prstGeom>
        </p:spPr>
        <p:txBody>
          <a:bodyPr/>
          <a:lstStyle/>
          <a:p>
            <a:pPr marL="0" indent="0" defTabSz="457200">
              <a:lnSpc>
                <a:spcPct val="100000"/>
              </a:lnSpc>
              <a:spcBef>
                <a:spcPts val="1200"/>
              </a:spcBef>
              <a:buClrTx/>
              <a:buSzTx/>
              <a:buNone/>
              <a:defRPr b="1" sz="3200"/>
            </a:pPr>
            <a:r>
              <a:t>Model and View</a:t>
            </a:r>
          </a:p>
          <a:p>
            <a:pPr marL="0" indent="0">
              <a:lnSpc>
                <a:spcPct val="110000"/>
              </a:lnSpc>
              <a:spcBef>
                <a:spcPts val="200"/>
              </a:spcBef>
              <a:buClrTx/>
              <a:buSzTx/>
              <a:buNone/>
              <a:defRPr sz="2100"/>
            </a:pPr>
            <a:r>
              <a:t>Display text data in the console.</a:t>
            </a:r>
          </a:p>
        </p:txBody>
      </p:sp>
      <p:sp>
        <p:nvSpPr>
          <p:cNvPr id="793" name="Explore Code"/>
          <p:cNvSpPr txBox="1"/>
          <p:nvPr>
            <p:ph type="body" idx="23"/>
          </p:nvPr>
        </p:nvSpPr>
        <p:spPr>
          <a:prstGeom prst="rect">
            <a:avLst/>
          </a:prstGeom>
        </p:spPr>
        <p:txBody>
          <a:bodyPr/>
          <a:lstStyle/>
          <a:p>
            <a:pPr>
              <a:defRPr b="0"/>
            </a:pPr>
            <a:r>
              <a:rPr b="1"/>
              <a:t>Explore Code</a:t>
            </a:r>
          </a:p>
        </p:txBody>
      </p:sp>
      <p:sp>
        <p:nvSpPr>
          <p:cNvPr id="79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802" name="Group"/>
          <p:cNvGrpSpPr/>
          <p:nvPr/>
        </p:nvGrpSpPr>
        <p:grpSpPr>
          <a:xfrm>
            <a:off x="-1" y="0"/>
            <a:ext cx="24384001" cy="13716001"/>
            <a:chOff x="0" y="0"/>
            <a:chExt cx="24384000" cy="13716000"/>
          </a:xfrm>
        </p:grpSpPr>
        <p:sp>
          <p:nvSpPr>
            <p:cNvPr id="795"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796" name="Enter the following line of Swift code:…"/>
            <p:cNvSpPr txBox="1"/>
            <p:nvPr/>
          </p:nvSpPr>
          <p:spPr>
            <a:xfrm>
              <a:off x="8928100" y="1065520"/>
              <a:ext cx="13131873" cy="3873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p>
              <a:pPr algn="l" defTabSz="825500">
                <a:lnSpc>
                  <a:spcPts val="3200"/>
                </a:lnSpc>
                <a:spcBef>
                  <a:spcPts val="1700"/>
                </a:spcBef>
                <a:defRPr sz="2400">
                  <a:solidFill>
                    <a:srgbClr val="000000"/>
                  </a:solidFill>
                </a:defRPr>
              </a:pPr>
              <a:r>
                <a:t>Enter the following line of Swift code:</a:t>
              </a:r>
            </a:p>
            <a:p>
              <a:pPr lvl="1" algn="l" defTabSz="376554">
                <a:spcBef>
                  <a:spcPts val="3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C41A16"/>
                  </a:solidFill>
                  <a:latin typeface="Menlo Regular"/>
                  <a:ea typeface="Menlo Regular"/>
                  <a:cs typeface="Menlo Regular"/>
                  <a:sym typeface="Menlo Regular"/>
                </a:defRPr>
              </a:pPr>
              <a:r>
                <a:t>"Explore Code!"</a:t>
              </a:r>
            </a:p>
            <a:p>
              <a:pPr algn="l" defTabSz="825500">
                <a:lnSpc>
                  <a:spcPts val="3200"/>
                </a:lnSpc>
                <a:spcBef>
                  <a:spcPts val="1700"/>
                </a:spcBef>
                <a:defRPr sz="2400">
                  <a:solidFill>
                    <a:srgbClr val="000000"/>
                  </a:solidFill>
                </a:defRPr>
              </a:pPr>
              <a:r>
                <a:t>This text value is a model. If you run your code now, the text will be created, but you won’t see anything. But you’ve already displayed data using </a:t>
              </a:r>
              <a:r>
                <a:rPr>
                  <a:latin typeface="Menlo Regular"/>
                  <a:ea typeface="Menlo Regular"/>
                  <a:cs typeface="Menlo Regular"/>
                  <a:sym typeface="Menlo Regular"/>
                </a:rPr>
                <a:t>print()</a:t>
              </a:r>
              <a:r>
                <a:t>. The console is a kind of view, and the </a:t>
              </a:r>
              <a:r>
                <a:rPr>
                  <a:latin typeface="Menlo Regular"/>
                  <a:ea typeface="Menlo Regular"/>
                  <a:cs typeface="Menlo Regular"/>
                  <a:sym typeface="Menlo Regular"/>
                </a:rPr>
                <a:t>print()</a:t>
              </a:r>
              <a:r>
                <a:t> command adds a line of text to it.</a:t>
              </a:r>
            </a:p>
            <a:p>
              <a:pPr algn="l" defTabSz="825500">
                <a:lnSpc>
                  <a:spcPts val="3200"/>
                </a:lnSpc>
                <a:spcBef>
                  <a:spcPts val="1700"/>
                </a:spcBef>
                <a:defRPr sz="2400">
                  <a:solidFill>
                    <a:srgbClr val="000000"/>
                  </a:solidFill>
                </a:defRPr>
              </a:pPr>
              <a:r>
                <a:t>Add the following line of code, being sure to keep the first line; you’ll come back to it.</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print(</a:t>
              </a:r>
              <a:r>
                <a:rPr>
                  <a:solidFill>
                    <a:srgbClr val="C41A16"/>
                  </a:solidFill>
                </a:rPr>
                <a:t>"Explore Code!"</a:t>
              </a:r>
              <a:r>
                <a:t>)</a:t>
              </a:r>
            </a:p>
          </p:txBody>
        </p:sp>
        <p:sp>
          <p:nvSpPr>
            <p:cNvPr id="797" name="Run your code and open the console to see the message."/>
            <p:cNvSpPr txBox="1"/>
            <p:nvPr/>
          </p:nvSpPr>
          <p:spPr>
            <a:xfrm>
              <a:off x="12716983" y="5624134"/>
              <a:ext cx="8483169" cy="53291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defTabSz="825500">
                <a:lnSpc>
                  <a:spcPts val="3200"/>
                </a:lnSpc>
                <a:spcBef>
                  <a:spcPts val="1700"/>
                </a:spcBef>
                <a:defRPr sz="2400">
                  <a:solidFill>
                    <a:srgbClr val="000000"/>
                  </a:solidFill>
                </a:defRPr>
              </a:lvl1pPr>
            </a:lstStyle>
            <a:p>
              <a:pPr/>
              <a:r>
                <a:t>Run your code and open the console to see the message.</a:t>
              </a:r>
            </a:p>
          </p:txBody>
        </p:sp>
        <p:sp>
          <p:nvSpPr>
            <p:cNvPr id="798" name="&quot;Explore Code!&quot;…"/>
            <p:cNvSpPr txBox="1"/>
            <p:nvPr/>
          </p:nvSpPr>
          <p:spPr>
            <a:xfrm>
              <a:off x="8865318" y="7095416"/>
              <a:ext cx="4649888" cy="981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C41A16"/>
                  </a:solidFill>
                  <a:latin typeface="Menlo Regular"/>
                  <a:ea typeface="Menlo Regular"/>
                  <a:cs typeface="Menlo Regular"/>
                  <a:sym typeface="Menlo Regular"/>
                </a:defRPr>
              </a:pPr>
              <a:r>
                <a:t>"Explore Code!"</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print(</a:t>
              </a:r>
              <a:r>
                <a:rPr>
                  <a:solidFill>
                    <a:srgbClr val="C41A16"/>
                  </a:solidFill>
                </a:rPr>
                <a:t>"Explore Code!"</a:t>
              </a:r>
              <a:r>
                <a:t>)</a:t>
              </a:r>
            </a:p>
          </p:txBody>
        </p:sp>
        <p:sp>
          <p:nvSpPr>
            <p:cNvPr id="799" name="Explore Code!"/>
            <p:cNvSpPr txBox="1"/>
            <p:nvPr/>
          </p:nvSpPr>
          <p:spPr>
            <a:xfrm>
              <a:off x="16637717" y="7568478"/>
              <a:ext cx="2998342" cy="498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Explore Code!</a:t>
              </a:r>
            </a:p>
          </p:txBody>
        </p:sp>
        <p:pic>
          <p:nvPicPr>
            <p:cNvPr id="800" name="Image" descr="Image"/>
            <p:cNvPicPr>
              <a:picLocks noChangeAspect="1"/>
            </p:cNvPicPr>
            <p:nvPr/>
          </p:nvPicPr>
          <p:blipFill>
            <a:blip r:embed="rId2">
              <a:extLst/>
            </a:blip>
            <a:stretch>
              <a:fillRect/>
            </a:stretch>
          </p:blipFill>
          <p:spPr>
            <a:xfrm>
              <a:off x="16235779" y="6669378"/>
              <a:ext cx="835974" cy="1685652"/>
            </a:xfrm>
            <a:prstGeom prst="rect">
              <a:avLst/>
            </a:prstGeom>
            <a:ln w="12700" cap="flat">
              <a:noFill/>
              <a:miter lim="400000"/>
            </a:ln>
            <a:effectLst/>
          </p:spPr>
        </p:pic>
        <p:pic>
          <p:nvPicPr>
            <p:cNvPr id="801" name="Image" descr="Image"/>
            <p:cNvPicPr>
              <a:picLocks noChangeAspect="1"/>
            </p:cNvPicPr>
            <p:nvPr/>
          </p:nvPicPr>
          <p:blipFill>
            <a:blip r:embed="rId3">
              <a:extLst/>
            </a:blip>
            <a:stretch>
              <a:fillRect/>
            </a:stretch>
          </p:blipFill>
          <p:spPr>
            <a:xfrm>
              <a:off x="9431106" y="5557391"/>
              <a:ext cx="2914054" cy="66640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4" name="Model and View…"/>
          <p:cNvSpPr txBox="1"/>
          <p:nvPr>
            <p:ph type="body" idx="21"/>
          </p:nvPr>
        </p:nvSpPr>
        <p:spPr>
          <a:xfrm>
            <a:off x="1266761" y="970751"/>
            <a:ext cx="5398537" cy="1110133"/>
          </a:xfrm>
          <a:prstGeom prst="rect">
            <a:avLst/>
          </a:prstGeom>
        </p:spPr>
        <p:txBody>
          <a:bodyPr/>
          <a:lstStyle/>
          <a:p>
            <a:pPr marL="0" indent="0" defTabSz="457200">
              <a:lnSpc>
                <a:spcPct val="100000"/>
              </a:lnSpc>
              <a:spcBef>
                <a:spcPts val="1200"/>
              </a:spcBef>
              <a:buClrTx/>
              <a:buSzTx/>
              <a:buNone/>
              <a:defRPr b="1" sz="3200"/>
            </a:pPr>
            <a:r>
              <a:t>Model and View</a:t>
            </a:r>
          </a:p>
          <a:p>
            <a:pPr marL="0" indent="0">
              <a:lnSpc>
                <a:spcPct val="110000"/>
              </a:lnSpc>
              <a:spcBef>
                <a:spcPts val="200"/>
              </a:spcBef>
              <a:buClrTx/>
              <a:buSzTx/>
              <a:buNone/>
              <a:defRPr sz="2100"/>
            </a:pPr>
            <a:r>
              <a:t>Display text data in the live view.</a:t>
            </a:r>
          </a:p>
        </p:txBody>
      </p:sp>
      <p:sp>
        <p:nvSpPr>
          <p:cNvPr id="805" name="Explore Code"/>
          <p:cNvSpPr txBox="1"/>
          <p:nvPr>
            <p:ph type="body" idx="23"/>
          </p:nvPr>
        </p:nvSpPr>
        <p:spPr>
          <a:prstGeom prst="rect">
            <a:avLst/>
          </a:prstGeom>
        </p:spPr>
        <p:txBody>
          <a:bodyPr/>
          <a:lstStyle/>
          <a:p>
            <a:pPr>
              <a:defRPr b="0"/>
            </a:pPr>
            <a:r>
              <a:rPr b="1"/>
              <a:t>Explore Code</a:t>
            </a:r>
          </a:p>
        </p:txBody>
      </p:sp>
      <p:sp>
        <p:nvSpPr>
          <p:cNvPr id="80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827" name="Group"/>
          <p:cNvGrpSpPr/>
          <p:nvPr/>
        </p:nvGrpSpPr>
        <p:grpSpPr>
          <a:xfrm>
            <a:off x="-1" y="0"/>
            <a:ext cx="24384001" cy="13716001"/>
            <a:chOff x="0" y="0"/>
            <a:chExt cx="24384000" cy="13716000"/>
          </a:xfrm>
        </p:grpSpPr>
        <p:sp>
          <p:nvSpPr>
            <p:cNvPr id="807" name="The console is useful for developers to examine data in their app, but it’s not visible to the user. To display text on a user’s device, you’ll need another kind of view. Insert the following code at the beginning of your playground:…"/>
            <p:cNvSpPr txBox="1"/>
            <p:nvPr/>
          </p:nvSpPr>
          <p:spPr>
            <a:xfrm>
              <a:off x="8928100" y="1065520"/>
              <a:ext cx="13131873" cy="2997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p>
              <a:pPr algn="l" defTabSz="825500">
                <a:lnSpc>
                  <a:spcPts val="3200"/>
                </a:lnSpc>
                <a:spcBef>
                  <a:spcPts val="1700"/>
                </a:spcBef>
                <a:defRPr sz="2400">
                  <a:solidFill>
                    <a:srgbClr val="000000"/>
                  </a:solidFill>
                </a:defRPr>
              </a:pPr>
              <a:r>
                <a:t>The console is useful for developers to examine data in their app, but it’s not visible to the user. To display text on a user’s device, you’ll need another kind of view. Insert the following code at the beginning of your playground:</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C41A16"/>
                  </a:solidFill>
                  <a:latin typeface="Menlo Regular"/>
                  <a:ea typeface="Menlo Regular"/>
                  <a:cs typeface="Menlo Regular"/>
                  <a:sym typeface="Menlo Regular"/>
                </a:defRPr>
              </a:pPr>
              <a:r>
                <a:rPr>
                  <a:solidFill>
                    <a:srgbClr val="9B2393"/>
                  </a:solidFill>
                </a:rPr>
                <a:t>import </a:t>
              </a:r>
              <a:r>
                <a:rPr>
                  <a:solidFill>
                    <a:srgbClr val="000000"/>
                  </a:solidFill>
                </a:rPr>
                <a:t>SwiftUI</a:t>
              </a:r>
            </a:p>
            <a:p>
              <a:pPr algn="l" defTabSz="825500">
                <a:lnSpc>
                  <a:spcPts val="3200"/>
                </a:lnSpc>
                <a:spcBef>
                  <a:spcPts val="1700"/>
                </a:spcBef>
                <a:defRPr sz="2400">
                  <a:solidFill>
                    <a:srgbClr val="000000"/>
                  </a:solidFill>
                </a:defRPr>
              </a:pPr>
              <a:r>
                <a:t>Now add the following line at the end of your playground to create a view to display the string:</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rPr>
                  <a:solidFill>
                    <a:srgbClr val="9B2393"/>
                  </a:solidFill>
                </a:rPr>
                <a:t>var</a:t>
              </a:r>
              <a:r>
                <a:t> textView = Text(</a:t>
              </a:r>
              <a:r>
                <a:rPr>
                  <a:solidFill>
                    <a:srgbClr val="C41A16"/>
                  </a:solidFill>
                </a:rPr>
                <a:t>"Explore Code!"</a:t>
              </a:r>
              <a:r>
                <a:t>)</a:t>
              </a:r>
            </a:p>
          </p:txBody>
        </p:sp>
        <p:sp>
          <p:nvSpPr>
            <p:cNvPr id="808" name="You’ve created a new view for your text. Now it’s time to display it using the live view. Add two more lines of code as highlighted below:…"/>
            <p:cNvSpPr txBox="1"/>
            <p:nvPr/>
          </p:nvSpPr>
          <p:spPr>
            <a:xfrm>
              <a:off x="8928100" y="6633617"/>
              <a:ext cx="13131873" cy="50206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p>
              <a:pPr algn="l" defTabSz="825500">
                <a:lnSpc>
                  <a:spcPts val="3200"/>
                </a:lnSpc>
                <a:spcBef>
                  <a:spcPts val="1700"/>
                </a:spcBef>
                <a:defRPr sz="2400">
                  <a:solidFill>
                    <a:srgbClr val="000000"/>
                  </a:solidFill>
                </a:defRPr>
              </a:pPr>
              <a:r>
                <a:t>You’ve created a new view for your text. Now it’s time to display it using the live view. Add two more lines of code as highlighted below:</a:t>
              </a:r>
            </a:p>
            <a:p>
              <a:pPr lvl="1" algn="l" defTabSz="376554">
                <a:spcBef>
                  <a:spcPts val="12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rPr>
                  <a:solidFill>
                    <a:srgbClr val="9B2393"/>
                  </a:solidFill>
                </a:rPr>
                <a:t>import </a:t>
              </a:r>
              <a:r>
                <a:t>PlaygroundSupport</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rPr>
                  <a:solidFill>
                    <a:srgbClr val="9B2393"/>
                  </a:solidFill>
                </a:rPr>
                <a:t>import </a:t>
              </a:r>
              <a:r>
                <a:t>SwiftUI</a:t>
              </a:r>
            </a:p>
            <a:p>
              <a:pPr algn="l" defTabSz="376554">
                <a:spcBef>
                  <a:spcPts val="12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p>
            <a:p>
              <a:pPr lvl="1" algn="l" defTabSz="376554">
                <a:spcBef>
                  <a:spcPts val="12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"Explore Code!"</a:t>
              </a:r>
            </a:p>
            <a:p>
              <a:pPr lvl="1" algn="l" defTabSz="376554">
                <a:spcBef>
                  <a:spcPts val="12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print(</a:t>
              </a:r>
              <a:r>
                <a:rPr>
                  <a:solidFill>
                    <a:srgbClr val="C41A15"/>
                  </a:solidFill>
                </a:rPr>
                <a:t>"Explore Code!"</a:t>
              </a:r>
              <a:r>
                <a:t>)</a:t>
              </a:r>
            </a:p>
            <a:p>
              <a:pPr lvl="1" algn="l" defTabSz="376554">
                <a:spcBef>
                  <a:spcPts val="12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rPr>
                  <a:solidFill>
                    <a:srgbClr val="9B2393"/>
                  </a:solidFill>
                </a:rPr>
                <a:t>var</a:t>
              </a:r>
              <a:r>
                <a:t> textView = Text(</a:t>
              </a:r>
              <a:r>
                <a:rPr>
                  <a:solidFill>
                    <a:srgbClr val="C41A15"/>
                  </a:solidFill>
                </a:rPr>
                <a:t>"Explore Code!"</a:t>
              </a:r>
              <a:r>
                <a:t>)</a:t>
              </a:r>
            </a:p>
            <a:p>
              <a:pPr lvl="1" algn="l" defTabSz="376554">
                <a:spcBef>
                  <a:spcPts val="12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PlaygroundPage.current.setLiveView(textView)</a:t>
              </a:r>
            </a:p>
          </p:txBody>
        </p:sp>
        <p:sp>
          <p:nvSpPr>
            <p:cNvPr id="809" name="Line"/>
            <p:cNvSpPr/>
            <p:nvPr/>
          </p:nvSpPr>
          <p:spPr>
            <a:xfrm>
              <a:off x="17726459" y="10918000"/>
              <a:ext cx="871206" cy="1"/>
            </a:xfrm>
            <a:prstGeom prst="line">
              <a:avLst/>
            </a:prstGeom>
            <a:noFill/>
            <a:ln w="25400" cap="flat">
              <a:solidFill>
                <a:srgbClr val="FE7D00"/>
              </a:solidFill>
              <a:prstDash val="solid"/>
              <a:miter lim="400000"/>
              <a:tailEnd type="arrow" w="med" len="med"/>
            </a:ln>
            <a:effectLst/>
          </p:spPr>
          <p:txBody>
            <a:bodyPr wrap="square" lIns="71437" tIns="71437" rIns="71437" bIns="71437" numCol="1" anchor="ctr">
              <a:noAutofit/>
            </a:bodyPr>
            <a:lstStyle/>
            <a:p>
              <a:pPr/>
            </a:p>
          </p:txBody>
        </p:sp>
        <p:sp>
          <p:nvSpPr>
            <p:cNvPr id="810" name="Line"/>
            <p:cNvSpPr/>
            <p:nvPr/>
          </p:nvSpPr>
          <p:spPr>
            <a:xfrm>
              <a:off x="16163292" y="3906074"/>
              <a:ext cx="2575356" cy="1"/>
            </a:xfrm>
            <a:prstGeom prst="line">
              <a:avLst/>
            </a:prstGeom>
            <a:noFill/>
            <a:ln w="25400" cap="flat">
              <a:solidFill>
                <a:srgbClr val="FE7D00"/>
              </a:solidFill>
              <a:prstDash val="solid"/>
              <a:miter lim="400000"/>
              <a:tailEnd type="arrow" w="med" len="med"/>
            </a:ln>
            <a:effectLst/>
          </p:spPr>
          <p:txBody>
            <a:bodyPr wrap="square" lIns="71437" tIns="71437" rIns="71437" bIns="71437" numCol="1" anchor="ctr">
              <a:noAutofit/>
            </a:bodyPr>
            <a:lstStyle/>
            <a:p>
              <a:pPr/>
            </a:p>
          </p:txBody>
        </p:sp>
        <p:sp>
          <p:nvSpPr>
            <p:cNvPr id="811" name="Now run your code to see your text in the live view."/>
            <p:cNvSpPr txBox="1"/>
            <p:nvPr/>
          </p:nvSpPr>
          <p:spPr>
            <a:xfrm>
              <a:off x="12551882" y="11878454"/>
              <a:ext cx="8483169" cy="5329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defTabSz="825500">
                <a:lnSpc>
                  <a:spcPts val="3200"/>
                </a:lnSpc>
                <a:spcBef>
                  <a:spcPts val="1700"/>
                </a:spcBef>
                <a:defRPr sz="2400">
                  <a:solidFill>
                    <a:srgbClr val="000000"/>
                  </a:solidFill>
                </a:defRPr>
              </a:lvl1pPr>
            </a:lstStyle>
            <a:p>
              <a:pPr/>
              <a:r>
                <a:t>Now run your code to see your text in the live view.</a:t>
              </a:r>
            </a:p>
          </p:txBody>
        </p:sp>
        <p:sp>
          <p:nvSpPr>
            <p:cNvPr id="812" name="Rectangle"/>
            <p:cNvSpPr/>
            <p:nvPr/>
          </p:nvSpPr>
          <p:spPr>
            <a:xfrm>
              <a:off x="12082624" y="3544058"/>
              <a:ext cx="4077230" cy="554700"/>
            </a:xfrm>
            <a:prstGeom prst="roundRect">
              <a:avLst>
                <a:gd name="adj" fmla="val 0"/>
              </a:avLst>
            </a:prstGeom>
            <a:noFill/>
            <a:ln w="25400" cap="flat">
              <a:solidFill>
                <a:srgbClr val="FE7D00"/>
              </a:solidFill>
              <a:prstDash val="solid"/>
              <a:miter lim="400000"/>
            </a:ln>
            <a:effectLst/>
          </p:spPr>
          <p:txBody>
            <a:bodyPr wrap="square" lIns="71437" tIns="71437" rIns="71437" bIns="71437" numCol="1" anchor="ctr">
              <a:noAutofit/>
            </a:bodyPr>
            <a:lstStyle/>
            <a:p>
              <a:pPr defTabSz="821531">
                <a:defRPr sz="3000">
                  <a:solidFill>
                    <a:srgbClr val="FE7D00"/>
                  </a:solidFill>
                  <a:latin typeface="Helvetica Neue Medium"/>
                  <a:ea typeface="Helvetica Neue Medium"/>
                  <a:cs typeface="Helvetica Neue Medium"/>
                  <a:sym typeface="Helvetica Neue Medium"/>
                </a:defRPr>
              </a:pPr>
            </a:p>
          </p:txBody>
        </p:sp>
        <p:sp>
          <p:nvSpPr>
            <p:cNvPr id="813" name="Rectangle"/>
            <p:cNvSpPr/>
            <p:nvPr/>
          </p:nvSpPr>
          <p:spPr>
            <a:xfrm>
              <a:off x="11760858" y="3544058"/>
              <a:ext cx="285155" cy="554700"/>
            </a:xfrm>
            <a:prstGeom prst="roundRect">
              <a:avLst>
                <a:gd name="adj" fmla="val 0"/>
              </a:avLst>
            </a:prstGeom>
            <a:noFill/>
            <a:ln w="25400" cap="flat">
              <a:solidFill>
                <a:srgbClr val="FE7D00"/>
              </a:solidFill>
              <a:prstDash val="solid"/>
              <a:miter lim="400000"/>
            </a:ln>
            <a:effectLst/>
          </p:spPr>
          <p:txBody>
            <a:bodyPr wrap="square" lIns="71437" tIns="71437" rIns="71437" bIns="71437" numCol="1" anchor="ctr">
              <a:noAutofit/>
            </a:bodyPr>
            <a:lstStyle/>
            <a:p>
              <a:pPr defTabSz="821531">
                <a:defRPr sz="3000">
                  <a:solidFill>
                    <a:srgbClr val="FE7D00"/>
                  </a:solidFill>
                  <a:latin typeface="Helvetica Neue Medium"/>
                  <a:ea typeface="Helvetica Neue Medium"/>
                  <a:cs typeface="Helvetica Neue Medium"/>
                  <a:sym typeface="Helvetica Neue Medium"/>
                </a:defRPr>
              </a:pPr>
            </a:p>
          </p:txBody>
        </p:sp>
        <p:sp>
          <p:nvSpPr>
            <p:cNvPr id="814" name="The equal sign associates the value on the right with the variable on the left. This is called assignment to a variable."/>
            <p:cNvSpPr txBox="1"/>
            <p:nvPr/>
          </p:nvSpPr>
          <p:spPr>
            <a:xfrm>
              <a:off x="14628283" y="4331385"/>
              <a:ext cx="3345922" cy="18495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a:solidFill>
                    <a:srgbClr val="929292"/>
                  </a:solidFill>
                </a:defRPr>
              </a:lvl1pPr>
            </a:lstStyle>
            <a:p>
              <a:pPr/>
              <a:r>
                <a:t>The equal sign associates the value on the right with the variable on the left. This is called assignment to a variable.</a:t>
              </a:r>
            </a:p>
          </p:txBody>
        </p:sp>
        <p:sp>
          <p:nvSpPr>
            <p:cNvPr id="815" name="Text is a kind of view that can display text data, which you provide in parentheses."/>
            <p:cNvSpPr txBox="1"/>
            <p:nvPr/>
          </p:nvSpPr>
          <p:spPr>
            <a:xfrm>
              <a:off x="18803799" y="3633927"/>
              <a:ext cx="4028057" cy="15130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lgn="l">
                <a:defRPr>
                  <a:solidFill>
                    <a:srgbClr val="929292"/>
                  </a:solidFill>
                </a:defRPr>
              </a:pPr>
              <a:r>
                <a:rPr>
                  <a:latin typeface="Menlo Regular"/>
                  <a:ea typeface="Menlo Regular"/>
                  <a:cs typeface="Menlo Regular"/>
                  <a:sym typeface="Menlo Regular"/>
                </a:rPr>
                <a:t>Text</a:t>
              </a:r>
              <a:r>
                <a:t> is a kind of view that can display text data, which you provide in parentheses.</a:t>
              </a:r>
            </a:p>
          </p:txBody>
        </p:sp>
        <p:sp>
          <p:nvSpPr>
            <p:cNvPr id="816" name="Rectangle"/>
            <p:cNvSpPr/>
            <p:nvPr/>
          </p:nvSpPr>
          <p:spPr>
            <a:xfrm>
              <a:off x="9264283" y="7596884"/>
              <a:ext cx="4692387" cy="554700"/>
            </a:xfrm>
            <a:prstGeom prst="roundRect">
              <a:avLst>
                <a:gd name="adj" fmla="val 0"/>
              </a:avLst>
            </a:prstGeom>
            <a:noFill/>
            <a:ln w="25400" cap="flat">
              <a:solidFill>
                <a:srgbClr val="FE7D00"/>
              </a:solidFill>
              <a:prstDash val="solid"/>
              <a:miter lim="400000"/>
            </a:ln>
            <a:effectLst/>
          </p:spPr>
          <p:txBody>
            <a:bodyPr wrap="square" lIns="71437" tIns="71437" rIns="71437" bIns="71437" numCol="1" anchor="ctr">
              <a:noAutofit/>
            </a:bodyPr>
            <a:lstStyle/>
            <a:p>
              <a:pPr defTabSz="821531">
                <a:defRPr sz="3000">
                  <a:solidFill>
                    <a:srgbClr val="FE7D00"/>
                  </a:solidFill>
                  <a:latin typeface="Helvetica Neue Medium"/>
                  <a:ea typeface="Helvetica Neue Medium"/>
                  <a:cs typeface="Helvetica Neue Medium"/>
                  <a:sym typeface="Helvetica Neue Medium"/>
                </a:defRPr>
              </a:pPr>
            </a:p>
          </p:txBody>
        </p:sp>
        <p:sp>
          <p:nvSpPr>
            <p:cNvPr id="817" name="Rectangle"/>
            <p:cNvSpPr/>
            <p:nvPr/>
          </p:nvSpPr>
          <p:spPr>
            <a:xfrm>
              <a:off x="9238883" y="10640650"/>
              <a:ext cx="8457769" cy="554700"/>
            </a:xfrm>
            <a:prstGeom prst="roundRect">
              <a:avLst>
                <a:gd name="adj" fmla="val 0"/>
              </a:avLst>
            </a:prstGeom>
            <a:noFill/>
            <a:ln w="25400" cap="flat">
              <a:solidFill>
                <a:srgbClr val="FE7D00"/>
              </a:solidFill>
              <a:prstDash val="solid"/>
              <a:miter lim="400000"/>
            </a:ln>
            <a:effectLst/>
          </p:spPr>
          <p:txBody>
            <a:bodyPr wrap="square" lIns="71437" tIns="71437" rIns="71437" bIns="71437" numCol="1" anchor="ctr">
              <a:noAutofit/>
            </a:bodyPr>
            <a:lstStyle/>
            <a:p>
              <a:pPr defTabSz="821531">
                <a:defRPr sz="3000">
                  <a:solidFill>
                    <a:srgbClr val="FE7D00"/>
                  </a:solidFill>
                  <a:latin typeface="Helvetica Neue Medium"/>
                  <a:ea typeface="Helvetica Neue Medium"/>
                  <a:cs typeface="Helvetica Neue Medium"/>
                  <a:sym typeface="Helvetica Neue Medium"/>
                </a:defRPr>
              </a:pPr>
            </a:p>
          </p:txBody>
        </p:sp>
        <p:sp>
          <p:nvSpPr>
            <p:cNvPr id="818" name="Rectangle"/>
            <p:cNvSpPr/>
            <p:nvPr/>
          </p:nvSpPr>
          <p:spPr>
            <a:xfrm>
              <a:off x="9297091" y="3544058"/>
              <a:ext cx="2427156" cy="554700"/>
            </a:xfrm>
            <a:prstGeom prst="roundRect">
              <a:avLst>
                <a:gd name="adj" fmla="val 0"/>
              </a:avLst>
            </a:prstGeom>
            <a:noFill/>
            <a:ln w="25400" cap="flat">
              <a:solidFill>
                <a:srgbClr val="FE7D00"/>
              </a:solidFill>
              <a:prstDash val="solid"/>
              <a:miter lim="400000"/>
            </a:ln>
            <a:effectLst/>
          </p:spPr>
          <p:txBody>
            <a:bodyPr wrap="square" lIns="71437" tIns="71437" rIns="71437" bIns="71437" numCol="1" anchor="ctr">
              <a:noAutofit/>
            </a:bodyPr>
            <a:lstStyle/>
            <a:p>
              <a:pPr defTabSz="821531">
                <a:defRPr sz="3000">
                  <a:solidFill>
                    <a:srgbClr val="FE7D00"/>
                  </a:solidFill>
                  <a:latin typeface="Helvetica Neue Medium"/>
                  <a:ea typeface="Helvetica Neue Medium"/>
                  <a:cs typeface="Helvetica Neue Medium"/>
                  <a:sym typeface="Helvetica Neue Medium"/>
                </a:defRPr>
              </a:pPr>
            </a:p>
          </p:txBody>
        </p:sp>
        <p:sp>
          <p:nvSpPr>
            <p:cNvPr id="819" name="textView is a variable declared using the keyword var. You use variables in Swift to refer to things by name."/>
            <p:cNvSpPr txBox="1"/>
            <p:nvPr/>
          </p:nvSpPr>
          <p:spPr>
            <a:xfrm>
              <a:off x="9414348" y="4328194"/>
              <a:ext cx="3236225" cy="186231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lgn="l">
                <a:defRPr>
                  <a:solidFill>
                    <a:srgbClr val="929292"/>
                  </a:solidFill>
                </a:defRPr>
              </a:pPr>
              <a:r>
                <a:rPr>
                  <a:latin typeface="Menlo Regular"/>
                  <a:ea typeface="Menlo Regular"/>
                  <a:cs typeface="Menlo Regular"/>
                  <a:sym typeface="Menlo Regular"/>
                </a:rPr>
                <a:t>textView</a:t>
              </a:r>
              <a:r>
                <a:t> is a variable declared using the keyword </a:t>
              </a:r>
              <a:r>
                <a:rPr>
                  <a:latin typeface="Menlo Regular"/>
                  <a:ea typeface="Menlo Regular"/>
                  <a:cs typeface="Menlo Regular"/>
                  <a:sym typeface="Menlo Regular"/>
                </a:rPr>
                <a:t>var</a:t>
              </a:r>
              <a:r>
                <a:t>. You use variables in Swift to refer to things by name.</a:t>
              </a:r>
            </a:p>
          </p:txBody>
        </p:sp>
        <p:sp>
          <p:nvSpPr>
            <p:cNvPr id="820" name="Line"/>
            <p:cNvSpPr/>
            <p:nvPr/>
          </p:nvSpPr>
          <p:spPr>
            <a:xfrm>
              <a:off x="13958535" y="7862631"/>
              <a:ext cx="4651831" cy="1"/>
            </a:xfrm>
            <a:prstGeom prst="line">
              <a:avLst/>
            </a:prstGeom>
            <a:noFill/>
            <a:ln w="25400" cap="flat">
              <a:solidFill>
                <a:srgbClr val="FE7D00"/>
              </a:solidFill>
              <a:prstDash val="solid"/>
              <a:miter lim="400000"/>
              <a:tailEnd type="arrow" w="med" len="med"/>
            </a:ln>
            <a:effectLst/>
          </p:spPr>
          <p:txBody>
            <a:bodyPr wrap="square" lIns="71437" tIns="71437" rIns="71437" bIns="71437" numCol="1" anchor="ctr">
              <a:noAutofit/>
            </a:bodyPr>
            <a:lstStyle/>
            <a:p>
              <a:pPr/>
            </a:p>
          </p:txBody>
        </p:sp>
        <p:sp>
          <p:nvSpPr>
            <p:cNvPr id="821" name="Adds playground support."/>
            <p:cNvSpPr txBox="1"/>
            <p:nvPr/>
          </p:nvSpPr>
          <p:spPr>
            <a:xfrm>
              <a:off x="18803799" y="7585555"/>
              <a:ext cx="4028057" cy="4779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a:solidFill>
                    <a:srgbClr val="929292"/>
                  </a:solidFill>
                </a:defRPr>
              </a:lvl1pPr>
            </a:lstStyle>
            <a:p>
              <a:pPr/>
              <a:r>
                <a:t>Adds playground support.</a:t>
              </a:r>
            </a:p>
          </p:txBody>
        </p:sp>
        <p:sp>
          <p:nvSpPr>
            <p:cNvPr id="822" name="Sets the Text view as the current page’s live view."/>
            <p:cNvSpPr txBox="1"/>
            <p:nvPr/>
          </p:nvSpPr>
          <p:spPr>
            <a:xfrm>
              <a:off x="18612231" y="10504383"/>
              <a:ext cx="4028057" cy="8272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lgn="l">
                <a:defRPr>
                  <a:solidFill>
                    <a:srgbClr val="929292"/>
                  </a:solidFill>
                </a:defRPr>
              </a:pPr>
              <a:r>
                <a:t>Sets the </a:t>
              </a:r>
              <a:r>
                <a:rPr>
                  <a:latin typeface="Menlo Regular"/>
                  <a:ea typeface="Menlo Regular"/>
                  <a:cs typeface="Menlo Regular"/>
                  <a:sym typeface="Menlo Regular"/>
                </a:rPr>
                <a:t>Text</a:t>
              </a:r>
              <a:r>
                <a:t> view as the current page’s live view.</a:t>
              </a:r>
            </a:p>
          </p:txBody>
        </p:sp>
        <p:sp>
          <p:nvSpPr>
            <p:cNvPr id="823" name="Line"/>
            <p:cNvSpPr/>
            <p:nvPr/>
          </p:nvSpPr>
          <p:spPr>
            <a:xfrm>
              <a:off x="9005739" y="3783012"/>
              <a:ext cx="291654" cy="8421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0" y="21600"/>
                  </a:lnTo>
                  <a:lnTo>
                    <a:pt x="18900" y="21600"/>
                  </a:lnTo>
                </a:path>
              </a:pathLst>
            </a:custGeom>
            <a:noFill/>
            <a:ln w="25400" cap="flat">
              <a:solidFill>
                <a:srgbClr val="FE7D00"/>
              </a:solidFill>
              <a:prstDash val="solid"/>
              <a:miter lim="400000"/>
              <a:tailEnd type="arrow" w="med" len="med"/>
            </a:ln>
            <a:effectLst/>
          </p:spPr>
          <p:txBody>
            <a:bodyPr wrap="square" lIns="71437" tIns="71437" rIns="71437" bIns="71437" numCol="1" anchor="ctr">
              <a:noAutofit/>
            </a:bodyPr>
            <a:lstStyle/>
            <a:p>
              <a:pPr/>
            </a:p>
          </p:txBody>
        </p:sp>
        <p:sp>
          <p:nvSpPr>
            <p:cNvPr id="824" name="Line"/>
            <p:cNvSpPr/>
            <p:nvPr/>
          </p:nvSpPr>
          <p:spPr>
            <a:xfrm>
              <a:off x="11924506" y="4084337"/>
              <a:ext cx="3776085" cy="3543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8026"/>
                  </a:lnTo>
                  <a:lnTo>
                    <a:pt x="21600" y="8026"/>
                  </a:lnTo>
                  <a:lnTo>
                    <a:pt x="21600" y="21600"/>
                  </a:lnTo>
                </a:path>
              </a:pathLst>
            </a:custGeom>
            <a:noFill/>
            <a:ln w="25400" cap="flat">
              <a:solidFill>
                <a:srgbClr val="FE7D00"/>
              </a:solidFill>
              <a:prstDash val="solid"/>
              <a:miter lim="400000"/>
              <a:tailEnd type="arrow" w="med" len="med"/>
            </a:ln>
            <a:effectLst/>
          </p:spPr>
          <p:txBody>
            <a:bodyPr wrap="square" lIns="71437" tIns="71437" rIns="71437" bIns="71437" numCol="1" anchor="ctr">
              <a:noAutofit/>
            </a:bodyPr>
            <a:lstStyle/>
            <a:p>
              <a:pPr/>
            </a:p>
          </p:txBody>
        </p:sp>
        <p:pic>
          <p:nvPicPr>
            <p:cNvPr id="825" name="Image" descr="Image"/>
            <p:cNvPicPr>
              <a:picLocks noChangeAspect="1"/>
            </p:cNvPicPr>
            <p:nvPr/>
          </p:nvPicPr>
          <p:blipFill>
            <a:blip r:embed="rId2">
              <a:extLst/>
            </a:blip>
            <a:stretch>
              <a:fillRect/>
            </a:stretch>
          </p:blipFill>
          <p:spPr>
            <a:xfrm>
              <a:off x="9397240" y="11811711"/>
              <a:ext cx="2914054" cy="666403"/>
            </a:xfrm>
            <a:prstGeom prst="rect">
              <a:avLst/>
            </a:prstGeom>
            <a:ln w="12700" cap="flat">
              <a:noFill/>
              <a:miter lim="400000"/>
            </a:ln>
            <a:effectLst/>
          </p:spPr>
        </p:pic>
        <p:sp>
          <p:nvSpPr>
            <p:cNvPr id="826"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
        <p:nvSpPr>
          <p:cNvPr id="828" name="Rectangle"/>
          <p:cNvSpPr/>
          <p:nvPr/>
        </p:nvSpPr>
        <p:spPr>
          <a:xfrm>
            <a:off x="-1" y="0"/>
            <a:ext cx="24384001" cy="13716001"/>
          </a:xfrm>
          <a:prstGeom prst="rect">
            <a:avLst/>
          </a:prstGeom>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0" name="Model and View…"/>
          <p:cNvSpPr txBox="1"/>
          <p:nvPr>
            <p:ph type="body" idx="21"/>
          </p:nvPr>
        </p:nvSpPr>
        <p:spPr>
          <a:xfrm>
            <a:off x="1266761" y="970751"/>
            <a:ext cx="5398537" cy="1110133"/>
          </a:xfrm>
          <a:prstGeom prst="rect">
            <a:avLst/>
          </a:prstGeom>
        </p:spPr>
        <p:txBody>
          <a:bodyPr/>
          <a:lstStyle/>
          <a:p>
            <a:pPr marL="0" indent="0" defTabSz="457200">
              <a:lnSpc>
                <a:spcPct val="100000"/>
              </a:lnSpc>
              <a:spcBef>
                <a:spcPts val="1200"/>
              </a:spcBef>
              <a:buClrTx/>
              <a:buSzTx/>
              <a:buNone/>
              <a:defRPr b="1" sz="3200"/>
            </a:pPr>
            <a:r>
              <a:t>Model and View</a:t>
            </a:r>
          </a:p>
          <a:p>
            <a:pPr marL="0" indent="0">
              <a:lnSpc>
                <a:spcPct val="110000"/>
              </a:lnSpc>
              <a:spcBef>
                <a:spcPts val="200"/>
              </a:spcBef>
              <a:buClrTx/>
              <a:buSzTx/>
              <a:buNone/>
              <a:defRPr sz="2100"/>
            </a:pPr>
            <a:r>
              <a:t>Create a model using a variable.</a:t>
            </a:r>
          </a:p>
        </p:txBody>
      </p:sp>
      <p:sp>
        <p:nvSpPr>
          <p:cNvPr id="831" name="Explore Code"/>
          <p:cNvSpPr txBox="1"/>
          <p:nvPr>
            <p:ph type="body" idx="23"/>
          </p:nvPr>
        </p:nvSpPr>
        <p:spPr>
          <a:prstGeom prst="rect">
            <a:avLst/>
          </a:prstGeom>
        </p:spPr>
        <p:txBody>
          <a:bodyPr/>
          <a:lstStyle/>
          <a:p>
            <a:pPr>
              <a:defRPr b="0"/>
            </a:pPr>
            <a:r>
              <a:rPr b="1"/>
              <a:t>Explore Code</a:t>
            </a:r>
          </a:p>
        </p:txBody>
      </p:sp>
      <p:sp>
        <p:nvSpPr>
          <p:cNvPr id="83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839" name="Group"/>
          <p:cNvGrpSpPr/>
          <p:nvPr/>
        </p:nvGrpSpPr>
        <p:grpSpPr>
          <a:xfrm>
            <a:off x="-1" y="0"/>
            <a:ext cx="24384001" cy="13716001"/>
            <a:chOff x="0" y="0"/>
            <a:chExt cx="24384000" cy="13716000"/>
          </a:xfrm>
        </p:grpSpPr>
        <p:sp>
          <p:nvSpPr>
            <p:cNvPr id="833" name="Notice that you’ve entered “Explore Code!” as a text value three times. It’s not just repetitive — a typo in one value would break your intention to make all three represent the same model data.…"/>
            <p:cNvSpPr txBox="1"/>
            <p:nvPr/>
          </p:nvSpPr>
          <p:spPr>
            <a:xfrm>
              <a:off x="8928100" y="1065520"/>
              <a:ext cx="13376877" cy="7988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p>
              <a:pPr algn="l" defTabSz="825500">
                <a:lnSpc>
                  <a:spcPts val="3200"/>
                </a:lnSpc>
                <a:spcBef>
                  <a:spcPts val="1700"/>
                </a:spcBef>
                <a:defRPr sz="2400">
                  <a:solidFill>
                    <a:srgbClr val="000000"/>
                  </a:solidFill>
                </a:defRPr>
              </a:pPr>
              <a:r>
                <a:t>Notice that you’ve entered “Explore Code!” as a text value three times. It’s not just repetitive — a typo in one value would break your intention to make all three represent the same model data.</a:t>
              </a:r>
            </a:p>
            <a:p>
              <a:pPr algn="l" defTabSz="825500">
                <a:lnSpc>
                  <a:spcPts val="3200"/>
                </a:lnSpc>
                <a:spcBef>
                  <a:spcPts val="1700"/>
                </a:spcBef>
                <a:defRPr sz="2400">
                  <a:solidFill>
                    <a:srgbClr val="000000"/>
                  </a:solidFill>
                </a:defRPr>
              </a:pPr>
              <a:r>
                <a:t>You’ve just learned to create a variable to refer to something by name. You can use the same technique here with your text data. Update the line where you first created the value </a:t>
              </a:r>
              <a:r>
                <a:t> </a:t>
              </a:r>
              <a:r>
                <a:rPr>
                  <a:solidFill>
                    <a:srgbClr val="C41A16"/>
                  </a:solidFill>
                  <a:latin typeface="Menlo Regular"/>
                  <a:ea typeface="Menlo Regular"/>
                  <a:cs typeface="Menlo Regular"/>
                  <a:sym typeface="Menlo Regular"/>
                </a:rPr>
                <a:t>"Explore Code!"</a:t>
              </a:r>
              <a:r>
                <a:t> </a:t>
              </a:r>
              <a:r>
                <a:t>by assigning it to a new variable.</a:t>
              </a:r>
            </a:p>
            <a:p>
              <a:pPr lvl="1" algn="l" defTabSz="376554">
                <a:spcBef>
                  <a:spcPts val="3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C41A16"/>
                  </a:solidFill>
                  <a:latin typeface="Menlo Regular"/>
                  <a:ea typeface="Menlo Regular"/>
                  <a:cs typeface="Menlo Regular"/>
                  <a:sym typeface="Menlo Regular"/>
                </a:defRPr>
              </a:pPr>
              <a:r>
                <a:rPr>
                  <a:solidFill>
                    <a:srgbClr val="9B2393"/>
                  </a:solidFill>
                </a:rPr>
                <a:t>var</a:t>
              </a:r>
              <a:r>
                <a:t> </a:t>
              </a:r>
              <a:r>
                <a:rPr>
                  <a:solidFill>
                    <a:srgbClr val="000000"/>
                  </a:solidFill>
                </a:rPr>
                <a:t>message =</a:t>
              </a:r>
              <a:r>
                <a:t> "Explore Code!"</a:t>
              </a:r>
            </a:p>
            <a:p>
              <a:pPr algn="l" defTabSz="825500">
                <a:lnSpc>
                  <a:spcPts val="3200"/>
                </a:lnSpc>
                <a:spcBef>
                  <a:spcPts val="1700"/>
                </a:spcBef>
                <a:defRPr sz="2400">
                  <a:solidFill>
                    <a:srgbClr val="000000"/>
                  </a:solidFill>
                </a:defRPr>
              </a:pPr>
              <a:r>
                <a:t>Now you can use the </a:t>
              </a:r>
              <a:r>
                <a:rPr>
                  <a:latin typeface="Menlo Regular"/>
                  <a:ea typeface="Menlo Regular"/>
                  <a:cs typeface="Menlo Regular"/>
                  <a:sym typeface="Menlo Regular"/>
                </a:rPr>
                <a:t>message</a:t>
              </a:r>
              <a:r>
                <a:t> variable anywhere you want to refer to this text. Replace the remaining instances of </a:t>
              </a:r>
              <a:r>
                <a:rPr>
                  <a:solidFill>
                    <a:srgbClr val="C41A15"/>
                  </a:solidFill>
                  <a:latin typeface="Menlo Regular"/>
                  <a:ea typeface="Menlo Regular"/>
                  <a:cs typeface="Menlo Regular"/>
                  <a:sym typeface="Menlo Regular"/>
                </a:rPr>
                <a:t>"Explore Code!"</a:t>
              </a:r>
              <a:r>
                <a:t> with </a:t>
              </a:r>
              <a:r>
                <a:rPr>
                  <a:latin typeface="Menlo Regular"/>
                  <a:ea typeface="Menlo Regular"/>
                  <a:cs typeface="Menlo Regular"/>
                  <a:sym typeface="Menlo Regular"/>
                </a:rPr>
                <a:t>message</a:t>
              </a:r>
              <a:r>
                <a:t>. Your completed code should now look like this:</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rPr>
                  <a:solidFill>
                    <a:srgbClr val="9B2393"/>
                  </a:solidFill>
                </a:rPr>
                <a:t>import </a:t>
              </a:r>
              <a:r>
                <a:t>PlaygroundSupport</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rPr>
                  <a:solidFill>
                    <a:srgbClr val="9B2393"/>
                  </a:solidFill>
                </a:rPr>
                <a:t>import </a:t>
              </a:r>
              <a:r>
                <a:t>SwiftUI</a:t>
              </a:r>
            </a:p>
            <a:p>
              <a:pPr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rPr>
                  <a:solidFill>
                    <a:srgbClr val="9B2393"/>
                  </a:solidFill>
                </a:rPr>
                <a:t>var</a:t>
              </a:r>
              <a:r>
                <a:t> </a:t>
              </a:r>
              <a:r>
                <a:t>message = </a:t>
              </a:r>
              <a:r>
                <a:rPr>
                  <a:solidFill>
                    <a:srgbClr val="C41A16"/>
                  </a:solidFill>
                </a:rPr>
                <a:t>"Explore Code!"</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print(message)</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rPr>
                  <a:solidFill>
                    <a:srgbClr val="9B2393"/>
                  </a:solidFill>
                </a:rPr>
                <a:t>var</a:t>
              </a:r>
              <a:r>
                <a:t> textView = Text(message)</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PlaygroundPage.current.setLiveView(textView)</a:t>
              </a:r>
            </a:p>
          </p:txBody>
        </p:sp>
        <p:sp>
          <p:nvSpPr>
            <p:cNvPr id="834" name="Run your code. As before, you should see this text value displayed in both the live view and the console."/>
            <p:cNvSpPr txBox="1"/>
            <p:nvPr/>
          </p:nvSpPr>
          <p:spPr>
            <a:xfrm>
              <a:off x="12677502" y="9507788"/>
              <a:ext cx="8483169" cy="9393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defTabSz="825500">
                <a:lnSpc>
                  <a:spcPts val="3200"/>
                </a:lnSpc>
                <a:spcBef>
                  <a:spcPts val="1700"/>
                </a:spcBef>
                <a:defRPr sz="2400">
                  <a:solidFill>
                    <a:srgbClr val="000000"/>
                  </a:solidFill>
                </a:defRPr>
              </a:lvl1pPr>
            </a:lstStyle>
            <a:p>
              <a:pPr/>
              <a:r>
                <a:t>Run your code. As before, you should see this text value displayed in both the live view and the console.</a:t>
              </a:r>
            </a:p>
          </p:txBody>
        </p:sp>
        <p:sp>
          <p:nvSpPr>
            <p:cNvPr id="835" name="You’ve taken the final step to separate your model from its views. The variable message stores the model text &quot;Explore Code!&quot;, and you’ve displayed it in two different views."/>
            <p:cNvSpPr txBox="1"/>
            <p:nvPr/>
          </p:nvSpPr>
          <p:spPr>
            <a:xfrm>
              <a:off x="8915400" y="10803706"/>
              <a:ext cx="13131873" cy="9050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p>
              <a:pPr algn="l" defTabSz="825500">
                <a:lnSpc>
                  <a:spcPts val="3200"/>
                </a:lnSpc>
                <a:spcBef>
                  <a:spcPts val="1700"/>
                </a:spcBef>
                <a:defRPr sz="2400">
                  <a:solidFill>
                    <a:srgbClr val="000000"/>
                  </a:solidFill>
                </a:defRPr>
              </a:pPr>
              <a:r>
                <a:t>You’ve taken the final step to separate your model from its views. The variable </a:t>
              </a:r>
              <a:r>
                <a:rPr>
                  <a:latin typeface="Menlo Regular"/>
                  <a:ea typeface="Menlo Regular"/>
                  <a:cs typeface="Menlo Regular"/>
                  <a:sym typeface="Menlo Regular"/>
                </a:rPr>
                <a:t>message</a:t>
              </a:r>
              <a:r>
                <a:t> stores the model text </a:t>
              </a:r>
              <a:r>
                <a:rPr>
                  <a:solidFill>
                    <a:srgbClr val="C41A15"/>
                  </a:solidFill>
                  <a:latin typeface="Menlo Regular"/>
                  <a:ea typeface="Menlo Regular"/>
                  <a:cs typeface="Menlo Regular"/>
                  <a:sym typeface="Menlo Regular"/>
                </a:rPr>
                <a:t>"Explore Code!"</a:t>
              </a:r>
              <a:r>
                <a:t>, and you’ve displayed it in two different views.</a:t>
              </a:r>
            </a:p>
          </p:txBody>
        </p:sp>
        <p:sp>
          <p:nvSpPr>
            <p:cNvPr id="836" name="Text"/>
            <p:cNvSpPr txBox="1"/>
            <p:nvPr/>
          </p:nvSpPr>
          <p:spPr>
            <a:xfrm>
              <a:off x="23126700" y="12445999"/>
              <a:ext cx="452146" cy="4529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b">
              <a:spAutoFit/>
            </a:bodyPr>
            <a:lstStyle>
              <a:lvl1pPr defTabSz="821531">
                <a:defRPr sz="2100"/>
              </a:lvl1pPr>
            </a:lstStyle>
            <a:p>
              <a:pPr/>
              <a:fld id="{86CB4B4D-7CA3-9044-876B-883B54F8677D}" type="slidenum"/>
            </a:p>
          </p:txBody>
        </p:sp>
        <p:pic>
          <p:nvPicPr>
            <p:cNvPr id="837" name="Image" descr="Image"/>
            <p:cNvPicPr>
              <a:picLocks noChangeAspect="1"/>
            </p:cNvPicPr>
            <p:nvPr/>
          </p:nvPicPr>
          <p:blipFill>
            <a:blip r:embed="rId2">
              <a:extLst/>
            </a:blip>
            <a:stretch>
              <a:fillRect/>
            </a:stretch>
          </p:blipFill>
          <p:spPr>
            <a:xfrm>
              <a:off x="9414173" y="9644245"/>
              <a:ext cx="2914054" cy="666403"/>
            </a:xfrm>
            <a:prstGeom prst="rect">
              <a:avLst/>
            </a:prstGeom>
            <a:ln w="12700" cap="flat">
              <a:noFill/>
              <a:miter lim="400000"/>
            </a:ln>
            <a:effectLst/>
          </p:spPr>
        </p:pic>
        <p:sp>
          <p:nvSpPr>
            <p:cNvPr id="838"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1" name="Model and View…"/>
          <p:cNvSpPr txBox="1"/>
          <p:nvPr>
            <p:ph type="body" idx="21"/>
          </p:nvPr>
        </p:nvSpPr>
        <p:spPr>
          <a:xfrm>
            <a:off x="1266761" y="970751"/>
            <a:ext cx="5398537" cy="1110133"/>
          </a:xfrm>
          <a:prstGeom prst="rect">
            <a:avLst/>
          </a:prstGeom>
        </p:spPr>
        <p:txBody>
          <a:bodyPr/>
          <a:lstStyle/>
          <a:p>
            <a:pPr marL="0" indent="0" defTabSz="457200">
              <a:lnSpc>
                <a:spcPct val="100000"/>
              </a:lnSpc>
              <a:spcBef>
                <a:spcPts val="1200"/>
              </a:spcBef>
              <a:buClrTx/>
              <a:buSzTx/>
              <a:buNone/>
              <a:defRPr b="1" sz="3200"/>
            </a:pPr>
            <a:r>
              <a:t>Model and View</a:t>
            </a:r>
          </a:p>
          <a:p>
            <a:pPr marL="0" indent="0">
              <a:lnSpc>
                <a:spcPct val="110000"/>
              </a:lnSpc>
              <a:spcBef>
                <a:spcPts val="200"/>
              </a:spcBef>
              <a:buClrTx/>
              <a:buSzTx/>
              <a:buNone/>
              <a:defRPr sz="2100"/>
            </a:pPr>
            <a:r>
              <a:t>Review your work and try a challenge.</a:t>
            </a:r>
          </a:p>
        </p:txBody>
      </p:sp>
      <p:sp>
        <p:nvSpPr>
          <p:cNvPr id="842" name="Explore Code"/>
          <p:cNvSpPr txBox="1"/>
          <p:nvPr>
            <p:ph type="body" idx="23"/>
          </p:nvPr>
        </p:nvSpPr>
        <p:spPr>
          <a:prstGeom prst="rect">
            <a:avLst/>
          </a:prstGeom>
        </p:spPr>
        <p:txBody>
          <a:bodyPr/>
          <a:lstStyle/>
          <a:p>
            <a:pPr>
              <a:defRPr b="0"/>
            </a:pPr>
            <a:r>
              <a:rPr b="1"/>
              <a:t>Explore Code</a:t>
            </a:r>
          </a:p>
        </p:txBody>
      </p:sp>
      <p:sp>
        <p:nvSpPr>
          <p:cNvPr id="843" name="Slide Number"/>
          <p:cNvSpPr txBox="1"/>
          <p:nvPr>
            <p:ph type="sldNum" sz="quarter" idx="2"/>
          </p:nvPr>
        </p:nvSpPr>
        <p:spPr>
          <a:xfrm>
            <a:off x="23126700" y="12471399"/>
            <a:ext cx="452146" cy="45290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849" name="Group"/>
          <p:cNvGrpSpPr/>
          <p:nvPr/>
        </p:nvGrpSpPr>
        <p:grpSpPr>
          <a:xfrm>
            <a:off x="-1" y="0"/>
            <a:ext cx="24384001" cy="13716001"/>
            <a:chOff x="0" y="0"/>
            <a:chExt cx="24384000" cy="13716000"/>
          </a:xfrm>
        </p:grpSpPr>
        <p:sp>
          <p:nvSpPr>
            <p:cNvPr id="844" name="Your completed exercise should now look like this:"/>
            <p:cNvSpPr txBox="1"/>
            <p:nvPr/>
          </p:nvSpPr>
          <p:spPr>
            <a:xfrm>
              <a:off x="8928100" y="1065520"/>
              <a:ext cx="13962785" cy="4916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lvl1pPr algn="l" defTabSz="825500">
                <a:lnSpc>
                  <a:spcPts val="3200"/>
                </a:lnSpc>
                <a:spcBef>
                  <a:spcPts val="1700"/>
                </a:spcBef>
                <a:defRPr sz="2400">
                  <a:solidFill>
                    <a:srgbClr val="000000"/>
                  </a:solidFill>
                </a:defRPr>
              </a:lvl1pPr>
            </a:lstStyle>
            <a:p>
              <a:pPr/>
              <a:r>
                <a:t>Your completed exercise should now look like this:</a:t>
              </a:r>
            </a:p>
          </p:txBody>
        </p:sp>
        <p:sp>
          <p:nvSpPr>
            <p:cNvPr id="845" name="A major part of developing an app is defining and creating the models and views that power it.  By separating the two concepts, you can focus on them separately. Consider the kinds of models and views your app might have as you continue designing."/>
            <p:cNvSpPr txBox="1"/>
            <p:nvPr/>
          </p:nvSpPr>
          <p:spPr>
            <a:xfrm>
              <a:off x="8928100" y="10617124"/>
              <a:ext cx="13412605" cy="13457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t">
              <a:spAutoFit/>
            </a:bodyPr>
            <a:lstStyle/>
            <a:p>
              <a:pPr algn="l" defTabSz="825500">
                <a:lnSpc>
                  <a:spcPts val="3200"/>
                </a:lnSpc>
                <a:spcBef>
                  <a:spcPts val="1700"/>
                </a:spcBef>
                <a:defRPr sz="2400">
                  <a:solidFill>
                    <a:srgbClr val="000000"/>
                  </a:solidFill>
                </a:defRPr>
              </a:pPr>
              <a:r>
                <a:t>A major part of developing an app is defining and creating the models and views that power it. </a:t>
              </a:r>
              <a:br/>
              <a:r>
                <a:t>By separating the two concepts, you can focus on them separately. Consider the kinds of models and views your app might have as you continue designing. </a:t>
              </a:r>
            </a:p>
          </p:txBody>
        </p:sp>
        <p:pic>
          <p:nvPicPr>
            <p:cNvPr id="846" name="Screen Shot 2021-09-24 at 5.09.53 PM.png" descr="Screen Shot 2021-09-24 at 5.09.53 PM.png"/>
            <p:cNvPicPr>
              <a:picLocks noChangeAspect="1"/>
            </p:cNvPicPr>
            <p:nvPr/>
          </p:nvPicPr>
          <p:blipFill>
            <a:blip r:embed="rId2">
              <a:extLst/>
            </a:blip>
            <a:stretch>
              <a:fillRect/>
            </a:stretch>
          </p:blipFill>
          <p:spPr>
            <a:xfrm>
              <a:off x="8431412" y="1526467"/>
              <a:ext cx="11879441" cy="9202384"/>
            </a:xfrm>
            <a:prstGeom prst="rect">
              <a:avLst/>
            </a:prstGeom>
            <a:ln w="12700" cap="flat">
              <a:noFill/>
              <a:miter lim="400000"/>
            </a:ln>
            <a:effectLst/>
          </p:spPr>
        </p:pic>
        <p:sp>
          <p:nvSpPr>
            <p:cNvPr id="847" name="Challenge: Experiment with changing the text you assigned to message and observe the result."/>
            <p:cNvSpPr txBox="1"/>
            <p:nvPr/>
          </p:nvSpPr>
          <p:spPr>
            <a:xfrm>
              <a:off x="8928099" y="12298827"/>
              <a:ext cx="13244406" cy="5398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l" defTabSz="825500">
                <a:lnSpc>
                  <a:spcPts val="3200"/>
                </a:lnSpc>
                <a:spcBef>
                  <a:spcPts val="1700"/>
                </a:spcBef>
                <a:defRPr sz="2400">
                  <a:solidFill>
                    <a:srgbClr val="000000"/>
                  </a:solidFill>
                </a:defRPr>
              </a:pPr>
              <a:r>
                <a:rPr b="1"/>
                <a:t>Challenge: </a:t>
              </a:r>
              <a:r>
                <a:t>Experiment with changing the text you assigned to </a:t>
              </a:r>
              <a:r>
                <a:rPr>
                  <a:latin typeface="Menlo Regular"/>
                  <a:ea typeface="Menlo Regular"/>
                  <a:cs typeface="Menlo Regular"/>
                  <a:sym typeface="Menlo Regular"/>
                </a:rPr>
                <a:t>message</a:t>
              </a:r>
              <a:r>
                <a:t> and observe the result.</a:t>
              </a:r>
            </a:p>
          </p:txBody>
        </p:sp>
        <p:sp>
          <p:nvSpPr>
            <p:cNvPr id="848"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1" name="Define Features…"/>
          <p:cNvSpPr txBox="1"/>
          <p:nvPr>
            <p:ph type="body" idx="21"/>
          </p:nvPr>
        </p:nvSpPr>
        <p:spPr>
          <a:xfrm>
            <a:off x="1266761" y="970751"/>
            <a:ext cx="5398537" cy="3702056"/>
          </a:xfrm>
          <a:prstGeom prst="rect">
            <a:avLst/>
          </a:prstGeom>
        </p:spPr>
        <p:txBody>
          <a:bodyPr/>
          <a:lstStyle/>
          <a:p>
            <a:pPr marL="0" indent="0" defTabSz="457200">
              <a:lnSpc>
                <a:spcPct val="100000"/>
              </a:lnSpc>
              <a:spcBef>
                <a:spcPts val="1200"/>
              </a:spcBef>
              <a:buClrTx/>
              <a:buSzTx/>
              <a:buNone/>
              <a:defRPr b="1" sz="3200">
                <a:solidFill>
                  <a:srgbClr val="FFFFFF"/>
                </a:solidFill>
              </a:defRPr>
            </a:pPr>
            <a:r>
              <a:t>Define Features</a:t>
            </a:r>
          </a:p>
          <a:p>
            <a:pPr marL="0" indent="0">
              <a:lnSpc>
                <a:spcPct val="110000"/>
              </a:lnSpc>
              <a:spcBef>
                <a:spcPts val="1200"/>
              </a:spcBef>
              <a:buClrTx/>
              <a:buSzTx/>
              <a:buNone/>
              <a:defRPr sz="2100">
                <a:solidFill>
                  <a:srgbClr val="FFFFFF"/>
                </a:solidFill>
              </a:defRPr>
            </a:pPr>
            <a:r>
              <a:t>Summarize the baseline and differentiating features of your app.</a:t>
            </a:r>
          </a:p>
          <a:p>
            <a:pPr marL="0" indent="0">
              <a:lnSpc>
                <a:spcPct val="110000"/>
              </a:lnSpc>
              <a:spcBef>
                <a:spcPts val="1200"/>
              </a:spcBef>
              <a:buClrTx/>
              <a:buSzTx/>
              <a:buNone/>
              <a:defRPr sz="2100">
                <a:solidFill>
                  <a:srgbClr val="FFFFFF"/>
                </a:solidFill>
              </a:defRPr>
            </a:pPr>
            <a:r>
              <a:t>Establishing clear, achievable goals helps you focus on the problems you’re trying </a:t>
            </a:r>
            <a:br/>
            <a:r>
              <a:t>to solve and the way you’re hoping to </a:t>
            </a:r>
            <a:br/>
            <a:r>
              <a:t>solve them. All of your previous research will help you define the basic features and differentiators of your app.</a:t>
            </a:r>
          </a:p>
        </p:txBody>
      </p:sp>
      <p:sp>
        <p:nvSpPr>
          <p:cNvPr id="852" name="Define | Plan"/>
          <p:cNvSpPr txBox="1"/>
          <p:nvPr>
            <p:ph type="body" idx="23"/>
          </p:nvPr>
        </p:nvSpPr>
        <p:spPr>
          <a:xfrm>
            <a:off x="1269305" y="12421154"/>
            <a:ext cx="1636828" cy="465340"/>
          </a:xfrm>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Define</a:t>
            </a:r>
            <a:r>
              <a:t> | Plan</a:t>
            </a:r>
          </a:p>
        </p:txBody>
      </p:sp>
      <p:sp>
        <p:nvSpPr>
          <p:cNvPr id="85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874" name="Group"/>
          <p:cNvGrpSpPr/>
          <p:nvPr/>
        </p:nvGrpSpPr>
        <p:grpSpPr>
          <a:xfrm>
            <a:off x="-1" y="0"/>
            <a:ext cx="24384001" cy="13716001"/>
            <a:chOff x="0" y="0"/>
            <a:chExt cx="24384000" cy="13716000"/>
          </a:xfrm>
        </p:grpSpPr>
        <p:sp>
          <p:nvSpPr>
            <p:cNvPr id="854" name="Current"/>
            <p:cNvSpPr txBox="1"/>
            <p:nvPr/>
          </p:nvSpPr>
          <p:spPr>
            <a:xfrm>
              <a:off x="8930463" y="1015562"/>
              <a:ext cx="5398537" cy="4284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825500">
                <a:lnSpc>
                  <a:spcPct val="110000"/>
                </a:lnSpc>
                <a:spcBef>
                  <a:spcPts val="1500"/>
                </a:spcBef>
                <a:defRPr sz="2100">
                  <a:solidFill>
                    <a:srgbClr val="000000"/>
                  </a:solidFill>
                </a:defRPr>
              </a:lvl1pPr>
            </a:lstStyle>
            <a:p>
              <a:pPr/>
              <a:r>
                <a:t>Current</a:t>
              </a:r>
            </a:p>
          </p:txBody>
        </p:sp>
        <p:sp>
          <p:nvSpPr>
            <p:cNvPr id="855" name="recycling apps"/>
            <p:cNvSpPr/>
            <p:nvPr/>
          </p:nvSpPr>
          <p:spPr>
            <a:xfrm>
              <a:off x="9003656" y="1532142"/>
              <a:ext cx="6299201" cy="1338349"/>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266700" tIns="266700" rIns="266700" bIns="266700" numCol="1" anchor="ctr">
              <a:noAutofit/>
            </a:bodyPr>
            <a:lstStyle>
              <a:lvl1pPr algn="l" defTabSz="825500">
                <a:lnSpc>
                  <a:spcPct val="110000"/>
                </a:lnSpc>
                <a:defRPr sz="2100">
                  <a:solidFill>
                    <a:srgbClr val="000000"/>
                  </a:solidFill>
                </a:defRPr>
              </a:lvl1pPr>
            </a:lstStyle>
            <a:p>
              <a:pPr/>
              <a:r>
                <a:t>recycling apps</a:t>
              </a:r>
            </a:p>
          </p:txBody>
        </p:sp>
        <p:sp>
          <p:nvSpPr>
            <p:cNvPr id="856" name="what is considered recycling."/>
            <p:cNvSpPr/>
            <p:nvPr/>
          </p:nvSpPr>
          <p:spPr>
            <a:xfrm>
              <a:off x="15975122" y="1532142"/>
              <a:ext cx="6299201" cy="1338349"/>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266700" tIns="266700" rIns="266700" bIns="266700" numCol="1" anchor="ctr">
              <a:noAutofit/>
            </a:bodyPr>
            <a:lstStyle>
              <a:lvl1pPr algn="l" defTabSz="825500">
                <a:lnSpc>
                  <a:spcPct val="110000"/>
                </a:lnSpc>
                <a:defRPr sz="2100">
                  <a:solidFill>
                    <a:srgbClr val="000000"/>
                  </a:solidFill>
                </a:defRPr>
              </a:lvl1pPr>
            </a:lstStyle>
            <a:p>
              <a:pPr/>
              <a:r>
                <a:t>what is considered recycling.</a:t>
              </a:r>
            </a:p>
          </p:txBody>
        </p:sp>
        <p:sp>
          <p:nvSpPr>
            <p:cNvPr id="857" name="Line"/>
            <p:cNvSpPr/>
            <p:nvPr/>
          </p:nvSpPr>
          <p:spPr>
            <a:xfrm>
              <a:off x="9013445" y="3210878"/>
              <a:ext cx="13240509" cy="1"/>
            </a:xfrm>
            <a:prstGeom prst="line">
              <a:avLst/>
            </a:prstGeom>
            <a:noFill/>
            <a:ln w="12700" cap="flat">
              <a:solidFill>
                <a:srgbClr val="929292"/>
              </a:solidFill>
              <a:prstDash val="solid"/>
              <a:miter lim="400000"/>
            </a:ln>
            <a:effectLst/>
          </p:spPr>
          <p:txBody>
            <a:bodyPr wrap="square" lIns="71437" tIns="71437" rIns="71437" bIns="71437" numCol="1" anchor="ctr">
              <a:noAutofit/>
            </a:bodyPr>
            <a:lstStyle/>
            <a:p>
              <a:pPr/>
            </a:p>
          </p:txBody>
        </p:sp>
        <p:sp>
          <p:nvSpPr>
            <p:cNvPr id="858" name="Log trash and recycling."/>
            <p:cNvSpPr/>
            <p:nvPr/>
          </p:nvSpPr>
          <p:spPr>
            <a:xfrm>
              <a:off x="9003656" y="4077745"/>
              <a:ext cx="6299201" cy="1338349"/>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266700" tIns="266700" rIns="266700" bIns="266700" numCol="1" anchor="ctr">
              <a:noAutofit/>
            </a:bodyPr>
            <a:lstStyle>
              <a:lvl1pPr algn="l" defTabSz="825500">
                <a:lnSpc>
                  <a:spcPct val="110000"/>
                </a:lnSpc>
                <a:defRPr sz="2100">
                  <a:solidFill>
                    <a:srgbClr val="000000"/>
                  </a:solidFill>
                </a:defRPr>
              </a:lvl1pPr>
            </a:lstStyle>
            <a:p>
              <a:pPr/>
              <a:r>
                <a:t>Log trash and recycling.</a:t>
              </a:r>
            </a:p>
          </p:txBody>
        </p:sp>
        <p:sp>
          <p:nvSpPr>
            <p:cNvPr id="859" name="Scan product barcodes to determine recyclability."/>
            <p:cNvSpPr/>
            <p:nvPr/>
          </p:nvSpPr>
          <p:spPr>
            <a:xfrm>
              <a:off x="15975122" y="4077745"/>
              <a:ext cx="6299201" cy="1338349"/>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266700" tIns="266700" rIns="266700" bIns="266700" numCol="1" anchor="ctr">
              <a:noAutofit/>
            </a:bodyPr>
            <a:lstStyle>
              <a:lvl1pPr algn="l" defTabSz="825500">
                <a:lnSpc>
                  <a:spcPct val="110000"/>
                </a:lnSpc>
                <a:defRPr sz="2100">
                  <a:solidFill>
                    <a:srgbClr val="000000"/>
                  </a:solidFill>
                </a:defRPr>
              </a:lvl1pPr>
            </a:lstStyle>
            <a:p>
              <a:pPr/>
              <a:r>
                <a:t>Scan product barcodes to determine recyclability.</a:t>
              </a:r>
            </a:p>
          </p:txBody>
        </p:sp>
        <p:sp>
          <p:nvSpPr>
            <p:cNvPr id="860" name="Educate about what is recyclable."/>
            <p:cNvSpPr/>
            <p:nvPr/>
          </p:nvSpPr>
          <p:spPr>
            <a:xfrm>
              <a:off x="9003656" y="5651801"/>
              <a:ext cx="6299201" cy="1338349"/>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266700" tIns="266700" rIns="266700" bIns="266700" numCol="1" anchor="ctr">
              <a:noAutofit/>
            </a:bodyPr>
            <a:lstStyle>
              <a:lvl1pPr algn="l" defTabSz="825500">
                <a:lnSpc>
                  <a:spcPct val="110000"/>
                </a:lnSpc>
                <a:defRPr sz="2100">
                  <a:solidFill>
                    <a:srgbClr val="000000"/>
                  </a:solidFill>
                </a:defRPr>
              </a:lvl1pPr>
            </a:lstStyle>
            <a:p>
              <a:pPr/>
              <a:r>
                <a:t>Educate about what is recyclable.</a:t>
              </a:r>
            </a:p>
          </p:txBody>
        </p:sp>
        <p:sp>
          <p:nvSpPr>
            <p:cNvPr id="861" name="Provide quick links to environmental causes."/>
            <p:cNvSpPr/>
            <p:nvPr/>
          </p:nvSpPr>
          <p:spPr>
            <a:xfrm>
              <a:off x="15975122" y="5651801"/>
              <a:ext cx="6299201" cy="1338349"/>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266700" tIns="266700" rIns="266700" bIns="266700" numCol="1" anchor="ctr">
              <a:noAutofit/>
            </a:bodyPr>
            <a:lstStyle>
              <a:lvl1pPr algn="l" defTabSz="825500">
                <a:lnSpc>
                  <a:spcPct val="110000"/>
                </a:lnSpc>
                <a:defRPr sz="2100">
                  <a:solidFill>
                    <a:srgbClr val="000000"/>
                  </a:solidFill>
                </a:defRPr>
              </a:lvl1pPr>
            </a:lstStyle>
            <a:p>
              <a:pPr/>
              <a:r>
                <a:t>Provide quick links to environmental causes.</a:t>
              </a:r>
            </a:p>
          </p:txBody>
        </p:sp>
        <p:sp>
          <p:nvSpPr>
            <p:cNvPr id="862" name="Host a storefront for environmentally friendly products."/>
            <p:cNvSpPr/>
            <p:nvPr/>
          </p:nvSpPr>
          <p:spPr>
            <a:xfrm>
              <a:off x="9003656" y="7225858"/>
              <a:ext cx="6299201" cy="1338349"/>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266700" tIns="266700" rIns="266700" bIns="266700" numCol="1" anchor="ctr">
              <a:noAutofit/>
            </a:bodyPr>
            <a:lstStyle>
              <a:lvl1pPr algn="l" defTabSz="825500">
                <a:lnSpc>
                  <a:spcPct val="110000"/>
                </a:lnSpc>
                <a:defRPr sz="2100">
                  <a:solidFill>
                    <a:srgbClr val="000000"/>
                  </a:solidFill>
                </a:defRPr>
              </a:lvl1pPr>
            </a:lstStyle>
            <a:p>
              <a:pPr/>
              <a:r>
                <a:t>Host a storefront for environmentally friendly products.</a:t>
              </a:r>
            </a:p>
          </p:txBody>
        </p:sp>
        <p:sp>
          <p:nvSpPr>
            <p:cNvPr id="863" name="Provide breakdown of trash vs. recycling."/>
            <p:cNvSpPr/>
            <p:nvPr/>
          </p:nvSpPr>
          <p:spPr>
            <a:xfrm>
              <a:off x="15975122" y="7225858"/>
              <a:ext cx="6299201" cy="1338349"/>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266700" tIns="266700" rIns="266700" bIns="266700" numCol="1" anchor="ctr">
              <a:noAutofit/>
            </a:bodyPr>
            <a:lstStyle>
              <a:lvl1pPr algn="l" defTabSz="825500">
                <a:lnSpc>
                  <a:spcPct val="110000"/>
                </a:lnSpc>
                <a:defRPr sz="2100">
                  <a:solidFill>
                    <a:srgbClr val="000000"/>
                  </a:solidFill>
                </a:defRPr>
              </a:lvl1pPr>
            </a:lstStyle>
            <a:p>
              <a:pPr/>
              <a:r>
                <a:t>Provide breakdown of trash vs. recycling. </a:t>
              </a:r>
            </a:p>
          </p:txBody>
        </p:sp>
        <p:sp>
          <p:nvSpPr>
            <p:cNvPr id="864" name="Line"/>
            <p:cNvSpPr/>
            <p:nvPr/>
          </p:nvSpPr>
          <p:spPr>
            <a:xfrm>
              <a:off x="8996056" y="8964844"/>
              <a:ext cx="13275287" cy="1"/>
            </a:xfrm>
            <a:prstGeom prst="line">
              <a:avLst/>
            </a:prstGeom>
            <a:noFill/>
            <a:ln w="12700" cap="flat">
              <a:solidFill>
                <a:srgbClr val="929292"/>
              </a:solidFill>
              <a:prstDash val="solid"/>
              <a:miter lim="400000"/>
            </a:ln>
            <a:effectLst/>
          </p:spPr>
          <p:txBody>
            <a:bodyPr wrap="square" lIns="71437" tIns="71437" rIns="71437" bIns="71437" numCol="1" anchor="ctr">
              <a:noAutofit/>
            </a:bodyPr>
            <a:lstStyle/>
            <a:p>
              <a:pPr/>
            </a:p>
          </p:txBody>
        </p:sp>
        <p:sp>
          <p:nvSpPr>
            <p:cNvPr id="865" name="Encouraging recycling through gamification."/>
            <p:cNvSpPr/>
            <p:nvPr/>
          </p:nvSpPr>
          <p:spPr>
            <a:xfrm>
              <a:off x="9003656" y="9831711"/>
              <a:ext cx="6299201" cy="1338349"/>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266700" tIns="266700" rIns="266700" bIns="266700" numCol="1" anchor="ctr">
              <a:noAutofit/>
            </a:bodyPr>
            <a:lstStyle>
              <a:lvl1pPr algn="l" defTabSz="825500">
                <a:lnSpc>
                  <a:spcPct val="110000"/>
                </a:lnSpc>
                <a:defRPr sz="2100">
                  <a:solidFill>
                    <a:srgbClr val="000000"/>
                  </a:solidFill>
                </a:defRPr>
              </a:lvl1pPr>
            </a:lstStyle>
            <a:p>
              <a:pPr/>
              <a:r>
                <a:t>Encouraging recycling through gamification. </a:t>
              </a:r>
            </a:p>
          </p:txBody>
        </p:sp>
        <p:sp>
          <p:nvSpPr>
            <p:cNvPr id="866" name="Communicating with smart bins to calculate weight automatically."/>
            <p:cNvSpPr/>
            <p:nvPr/>
          </p:nvSpPr>
          <p:spPr>
            <a:xfrm>
              <a:off x="15975122" y="9831711"/>
              <a:ext cx="6299201" cy="1338349"/>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266700" tIns="266700" rIns="266700" bIns="266700" numCol="1" anchor="ctr">
              <a:noAutofit/>
            </a:bodyPr>
            <a:lstStyle>
              <a:lvl1pPr algn="l" defTabSz="825500">
                <a:lnSpc>
                  <a:spcPct val="110000"/>
                </a:lnSpc>
                <a:defRPr sz="2100">
                  <a:solidFill>
                    <a:srgbClr val="000000"/>
                  </a:solidFill>
                </a:defRPr>
              </a:lvl1pPr>
            </a:lstStyle>
            <a:p>
              <a:pPr/>
              <a:r>
                <a:t>Communicating with smart bins to calculate weight automatically. </a:t>
              </a:r>
            </a:p>
          </p:txBody>
        </p:sp>
        <p:sp>
          <p:nvSpPr>
            <p:cNvPr id="867" name="Creating challenges to spark ideas."/>
            <p:cNvSpPr/>
            <p:nvPr/>
          </p:nvSpPr>
          <p:spPr>
            <a:xfrm>
              <a:off x="9003656" y="11416660"/>
              <a:ext cx="6299201" cy="1338349"/>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266700" tIns="266700" rIns="266700" bIns="266700" numCol="1" anchor="ctr">
              <a:noAutofit/>
            </a:bodyPr>
            <a:lstStyle>
              <a:lvl1pPr algn="l" defTabSz="825500">
                <a:lnSpc>
                  <a:spcPct val="110000"/>
                </a:lnSpc>
                <a:defRPr sz="2100">
                  <a:solidFill>
                    <a:srgbClr val="000000"/>
                  </a:solidFill>
                </a:defRPr>
              </a:lvl1pPr>
            </a:lstStyle>
            <a:p>
              <a:pPr/>
              <a:r>
                <a:t>Creating challenges to spark ideas.</a:t>
              </a:r>
            </a:p>
          </p:txBody>
        </p:sp>
        <p:sp>
          <p:nvSpPr>
            <p:cNvPr id="868" name="Host a storefront for recycling supplies like bins, bags, and magnets."/>
            <p:cNvSpPr/>
            <p:nvPr/>
          </p:nvSpPr>
          <p:spPr>
            <a:xfrm>
              <a:off x="15975122" y="11416660"/>
              <a:ext cx="6299201" cy="1338349"/>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266700" tIns="266700" rIns="266700" bIns="266700" numCol="1" anchor="ctr">
              <a:noAutofit/>
            </a:bodyPr>
            <a:lstStyle>
              <a:lvl1pPr algn="l" defTabSz="825500">
                <a:lnSpc>
                  <a:spcPct val="110000"/>
                </a:lnSpc>
                <a:defRPr sz="2100">
                  <a:solidFill>
                    <a:srgbClr val="000000"/>
                  </a:solidFill>
                </a:defRPr>
              </a:lvl1pPr>
            </a:lstStyle>
            <a:p>
              <a:pPr/>
              <a:r>
                <a:t>Host a storefront for recycling supplies like bins, bags, and magnets.</a:t>
              </a:r>
            </a:p>
          </p:txBody>
        </p:sp>
        <p:sp>
          <p:nvSpPr>
            <p:cNvPr id="869" name="have focused primarily on"/>
            <p:cNvSpPr txBox="1"/>
            <p:nvPr/>
          </p:nvSpPr>
          <p:spPr>
            <a:xfrm>
              <a:off x="15945096" y="1015562"/>
              <a:ext cx="5398537" cy="4284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825500">
                <a:lnSpc>
                  <a:spcPct val="110000"/>
                </a:lnSpc>
                <a:spcBef>
                  <a:spcPts val="1500"/>
                </a:spcBef>
                <a:defRPr sz="2100">
                  <a:solidFill>
                    <a:srgbClr val="000000"/>
                  </a:solidFill>
                </a:defRPr>
              </a:lvl1pPr>
            </a:lstStyle>
            <a:p>
              <a:pPr/>
              <a:r>
                <a:t>have focused primarily on</a:t>
              </a:r>
            </a:p>
          </p:txBody>
        </p:sp>
        <p:sp>
          <p:nvSpPr>
            <p:cNvPr id="870" name="As a baseline, our app will need to:"/>
            <p:cNvSpPr txBox="1"/>
            <p:nvPr/>
          </p:nvSpPr>
          <p:spPr>
            <a:xfrm>
              <a:off x="8930463" y="3589428"/>
              <a:ext cx="5398537" cy="4284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825500">
                <a:lnSpc>
                  <a:spcPct val="110000"/>
                </a:lnSpc>
                <a:spcBef>
                  <a:spcPts val="1500"/>
                </a:spcBef>
                <a:defRPr sz="2100">
                  <a:solidFill>
                    <a:srgbClr val="000000"/>
                  </a:solidFill>
                </a:defRPr>
              </a:lvl1pPr>
            </a:lstStyle>
            <a:p>
              <a:pPr/>
              <a:r>
                <a:t>As a baseline, our app will need to:</a:t>
              </a:r>
            </a:p>
          </p:txBody>
        </p:sp>
        <p:sp>
          <p:nvSpPr>
            <p:cNvPr id="871" name="Our app will be different by:"/>
            <p:cNvSpPr txBox="1"/>
            <p:nvPr/>
          </p:nvSpPr>
          <p:spPr>
            <a:xfrm>
              <a:off x="8930463" y="9346762"/>
              <a:ext cx="5398537" cy="4284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825500">
                <a:lnSpc>
                  <a:spcPct val="110000"/>
                </a:lnSpc>
                <a:spcBef>
                  <a:spcPts val="1500"/>
                </a:spcBef>
                <a:defRPr sz="2100">
                  <a:solidFill>
                    <a:srgbClr val="000000"/>
                  </a:solidFill>
                </a:defRPr>
              </a:lvl1pPr>
            </a:lstStyle>
            <a:p>
              <a:pPr/>
              <a:r>
                <a:t>Our app will be different by:</a:t>
              </a:r>
            </a:p>
          </p:txBody>
        </p:sp>
        <p:sp>
          <p:nvSpPr>
            <p:cNvPr id="872" name="Example"/>
            <p:cNvSpPr txBox="1"/>
            <p:nvPr/>
          </p:nvSpPr>
          <p:spPr>
            <a:xfrm>
              <a:off x="20562887" y="513508"/>
              <a:ext cx="1825067" cy="6263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defTabSz="825500">
                <a:defRPr b="1" sz="3200">
                  <a:solidFill>
                    <a:srgbClr val="FE7D00"/>
                  </a:solidFill>
                </a:defRPr>
              </a:lvl1pPr>
            </a:lstStyle>
            <a:p>
              <a:pPr/>
              <a:r>
                <a:t>Example</a:t>
              </a:r>
            </a:p>
          </p:txBody>
        </p:sp>
        <p:sp>
          <p:nvSpPr>
            <p:cNvPr id="873"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883" name="Group"/>
          <p:cNvGrpSpPr/>
          <p:nvPr/>
        </p:nvGrpSpPr>
        <p:grpSpPr>
          <a:xfrm>
            <a:off x="-1" y="0"/>
            <a:ext cx="24384001" cy="13716001"/>
            <a:chOff x="0" y="0"/>
            <a:chExt cx="24384000" cy="13716000"/>
          </a:xfrm>
        </p:grpSpPr>
        <p:sp>
          <p:nvSpPr>
            <p:cNvPr id="876"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877" name="Current"/>
            <p:cNvSpPr txBox="1"/>
            <p:nvPr/>
          </p:nvSpPr>
          <p:spPr>
            <a:xfrm>
              <a:off x="8930463" y="1015562"/>
              <a:ext cx="5398537" cy="4284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825500">
                <a:lnSpc>
                  <a:spcPct val="110000"/>
                </a:lnSpc>
                <a:spcBef>
                  <a:spcPts val="1500"/>
                </a:spcBef>
                <a:defRPr sz="2100">
                  <a:solidFill>
                    <a:srgbClr val="000000"/>
                  </a:solidFill>
                </a:defRPr>
              </a:lvl1pPr>
            </a:lstStyle>
            <a:p>
              <a:pPr/>
              <a:r>
                <a:t>Current</a:t>
              </a:r>
            </a:p>
          </p:txBody>
        </p:sp>
        <p:sp>
          <p:nvSpPr>
            <p:cNvPr id="878" name="Line"/>
            <p:cNvSpPr/>
            <p:nvPr/>
          </p:nvSpPr>
          <p:spPr>
            <a:xfrm>
              <a:off x="9013445" y="3210878"/>
              <a:ext cx="13240509" cy="1"/>
            </a:xfrm>
            <a:prstGeom prst="line">
              <a:avLst/>
            </a:prstGeom>
            <a:noFill/>
            <a:ln w="12700" cap="flat">
              <a:solidFill>
                <a:srgbClr val="929292"/>
              </a:solidFill>
              <a:prstDash val="solid"/>
              <a:miter lim="400000"/>
            </a:ln>
            <a:effectLst/>
          </p:spPr>
          <p:txBody>
            <a:bodyPr wrap="square" lIns="71437" tIns="71437" rIns="71437" bIns="71437" numCol="1" anchor="ctr">
              <a:noAutofit/>
            </a:bodyPr>
            <a:lstStyle/>
            <a:p>
              <a:pPr/>
            </a:p>
          </p:txBody>
        </p:sp>
        <p:sp>
          <p:nvSpPr>
            <p:cNvPr id="879" name="Line"/>
            <p:cNvSpPr/>
            <p:nvPr/>
          </p:nvSpPr>
          <p:spPr>
            <a:xfrm>
              <a:off x="8996056" y="8964844"/>
              <a:ext cx="13275287" cy="1"/>
            </a:xfrm>
            <a:prstGeom prst="line">
              <a:avLst/>
            </a:prstGeom>
            <a:noFill/>
            <a:ln w="12700" cap="flat">
              <a:solidFill>
                <a:srgbClr val="929292"/>
              </a:solidFill>
              <a:prstDash val="solid"/>
              <a:miter lim="400000"/>
            </a:ln>
            <a:effectLst/>
          </p:spPr>
          <p:txBody>
            <a:bodyPr wrap="square" lIns="71437" tIns="71437" rIns="71437" bIns="71437" numCol="1" anchor="ctr">
              <a:noAutofit/>
            </a:bodyPr>
            <a:lstStyle/>
            <a:p>
              <a:pPr/>
            </a:p>
          </p:txBody>
        </p:sp>
        <p:sp>
          <p:nvSpPr>
            <p:cNvPr id="880" name="have focused primarily on"/>
            <p:cNvSpPr txBox="1"/>
            <p:nvPr/>
          </p:nvSpPr>
          <p:spPr>
            <a:xfrm>
              <a:off x="15945096" y="1015562"/>
              <a:ext cx="5398537" cy="4284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825500">
                <a:lnSpc>
                  <a:spcPct val="110000"/>
                </a:lnSpc>
                <a:spcBef>
                  <a:spcPts val="1500"/>
                </a:spcBef>
                <a:defRPr sz="2100">
                  <a:solidFill>
                    <a:srgbClr val="000000"/>
                  </a:solidFill>
                </a:defRPr>
              </a:lvl1pPr>
            </a:lstStyle>
            <a:p>
              <a:pPr/>
              <a:r>
                <a:t>have focused primarily on</a:t>
              </a:r>
            </a:p>
          </p:txBody>
        </p:sp>
        <p:sp>
          <p:nvSpPr>
            <p:cNvPr id="881" name="As a baseline, our app will need to:"/>
            <p:cNvSpPr txBox="1"/>
            <p:nvPr/>
          </p:nvSpPr>
          <p:spPr>
            <a:xfrm>
              <a:off x="8930463" y="3589428"/>
              <a:ext cx="5398537" cy="4284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825500">
                <a:lnSpc>
                  <a:spcPct val="110000"/>
                </a:lnSpc>
                <a:spcBef>
                  <a:spcPts val="1500"/>
                </a:spcBef>
                <a:defRPr sz="2100">
                  <a:solidFill>
                    <a:srgbClr val="000000"/>
                  </a:solidFill>
                </a:defRPr>
              </a:lvl1pPr>
            </a:lstStyle>
            <a:p>
              <a:pPr/>
              <a:r>
                <a:t>As a baseline, our app will need to:</a:t>
              </a:r>
            </a:p>
          </p:txBody>
        </p:sp>
        <p:sp>
          <p:nvSpPr>
            <p:cNvPr id="882" name="Our app will be different by:"/>
            <p:cNvSpPr txBox="1"/>
            <p:nvPr/>
          </p:nvSpPr>
          <p:spPr>
            <a:xfrm>
              <a:off x="8930463" y="9346762"/>
              <a:ext cx="5398537" cy="4284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825500">
                <a:lnSpc>
                  <a:spcPct val="110000"/>
                </a:lnSpc>
                <a:spcBef>
                  <a:spcPts val="1500"/>
                </a:spcBef>
                <a:defRPr sz="2100">
                  <a:solidFill>
                    <a:srgbClr val="000000"/>
                  </a:solidFill>
                </a:defRPr>
              </a:lvl1pPr>
            </a:lstStyle>
            <a:p>
              <a:pPr/>
              <a:r>
                <a:t>Our app will be different by:</a:t>
              </a:r>
            </a:p>
          </p:txBody>
        </p:sp>
      </p:grpSp>
      <p:sp>
        <p:nvSpPr>
          <p:cNvPr id="884" name="Define Features…"/>
          <p:cNvSpPr txBox="1"/>
          <p:nvPr>
            <p:ph type="body" idx="21"/>
          </p:nvPr>
        </p:nvSpPr>
        <p:spPr>
          <a:xfrm>
            <a:off x="1266761" y="970751"/>
            <a:ext cx="5398537" cy="4202959"/>
          </a:xfrm>
          <a:prstGeom prst="rect">
            <a:avLst/>
          </a:prstGeom>
        </p:spPr>
        <p:txBody>
          <a:bodyPr/>
          <a:lstStyle/>
          <a:p>
            <a:pPr marL="0" indent="0" defTabSz="457200">
              <a:lnSpc>
                <a:spcPct val="100000"/>
              </a:lnSpc>
              <a:spcBef>
                <a:spcPts val="1200"/>
              </a:spcBef>
              <a:buClrTx/>
              <a:buSzTx/>
              <a:buNone/>
              <a:defRPr b="1" sz="3200">
                <a:solidFill>
                  <a:srgbClr val="FFFFFF"/>
                </a:solidFill>
              </a:defRPr>
            </a:pPr>
            <a:r>
              <a:t>Define Features</a:t>
            </a:r>
          </a:p>
          <a:p>
            <a:pPr marL="0" indent="0">
              <a:lnSpc>
                <a:spcPct val="110000"/>
              </a:lnSpc>
              <a:spcBef>
                <a:spcPts val="1200"/>
              </a:spcBef>
              <a:buClrTx/>
              <a:buSzTx/>
              <a:buNone/>
              <a:defRPr sz="2100">
                <a:solidFill>
                  <a:srgbClr val="FFFFFF"/>
                </a:solidFill>
              </a:defRPr>
            </a:pPr>
            <a:r>
              <a:t>Summarize the baseline and differentiating features of your app.</a:t>
            </a:r>
          </a:p>
          <a:p>
            <a:pPr marL="0" indent="0">
              <a:lnSpc>
                <a:spcPct val="110000"/>
              </a:lnSpc>
              <a:spcBef>
                <a:spcPts val="1200"/>
              </a:spcBef>
              <a:buClrTx/>
              <a:buSzTx/>
              <a:buNone/>
              <a:defRPr sz="2100">
                <a:solidFill>
                  <a:srgbClr val="FFFFFF"/>
                </a:solidFill>
              </a:defRPr>
            </a:pPr>
            <a:r>
              <a:t>Establishing clear, achievable goals helps you focus on the problems you’re trying </a:t>
            </a:r>
            <a:br/>
            <a:r>
              <a:t>to solve, and the way you’re hoping to </a:t>
            </a:r>
            <a:br/>
            <a:r>
              <a:t>solve them. All of your previous research will help you define the basic features and differentiators of your app.</a:t>
            </a:r>
          </a:p>
        </p:txBody>
      </p:sp>
      <p:sp>
        <p:nvSpPr>
          <p:cNvPr id="885" name="Define | Plan"/>
          <p:cNvSpPr txBox="1"/>
          <p:nvPr>
            <p:ph type="body" idx="23"/>
          </p:nvPr>
        </p:nvSpPr>
        <p:spPr>
          <a:xfrm>
            <a:off x="1269305" y="12421154"/>
            <a:ext cx="1636828" cy="465340"/>
          </a:xfrm>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Define</a:t>
            </a:r>
            <a:r>
              <a:t> | Plan</a:t>
            </a:r>
          </a:p>
        </p:txBody>
      </p:sp>
      <p:sp>
        <p:nvSpPr>
          <p:cNvPr id="88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87" name="Rectangle"/>
          <p:cNvSpPr/>
          <p:nvPr/>
        </p:nvSpPr>
        <p:spPr>
          <a:xfrm>
            <a:off x="9003656" y="1532142"/>
            <a:ext cx="6299201" cy="1338349"/>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888" name="Rectangle"/>
          <p:cNvSpPr/>
          <p:nvPr/>
        </p:nvSpPr>
        <p:spPr>
          <a:xfrm>
            <a:off x="15975122" y="1532142"/>
            <a:ext cx="6299201" cy="1338349"/>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889" name="Rectangle"/>
          <p:cNvSpPr/>
          <p:nvPr/>
        </p:nvSpPr>
        <p:spPr>
          <a:xfrm>
            <a:off x="9003656" y="4077745"/>
            <a:ext cx="6299201" cy="1338349"/>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890" name="Rectangle"/>
          <p:cNvSpPr/>
          <p:nvPr/>
        </p:nvSpPr>
        <p:spPr>
          <a:xfrm>
            <a:off x="15975122" y="4077745"/>
            <a:ext cx="6299201" cy="1338349"/>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891" name="Rectangle"/>
          <p:cNvSpPr/>
          <p:nvPr/>
        </p:nvSpPr>
        <p:spPr>
          <a:xfrm>
            <a:off x="9003656" y="5651801"/>
            <a:ext cx="6299201" cy="1338349"/>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892" name="Rectangle"/>
          <p:cNvSpPr/>
          <p:nvPr/>
        </p:nvSpPr>
        <p:spPr>
          <a:xfrm>
            <a:off x="15975122" y="5651801"/>
            <a:ext cx="6299201" cy="1338349"/>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893" name="Rectangle"/>
          <p:cNvSpPr/>
          <p:nvPr/>
        </p:nvSpPr>
        <p:spPr>
          <a:xfrm>
            <a:off x="9003656" y="7225858"/>
            <a:ext cx="6299201" cy="1338349"/>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894" name="Rectangle"/>
          <p:cNvSpPr/>
          <p:nvPr/>
        </p:nvSpPr>
        <p:spPr>
          <a:xfrm>
            <a:off x="15975122" y="7225858"/>
            <a:ext cx="6299201" cy="1338349"/>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895" name="Rectangle"/>
          <p:cNvSpPr/>
          <p:nvPr/>
        </p:nvSpPr>
        <p:spPr>
          <a:xfrm>
            <a:off x="9003656" y="9831711"/>
            <a:ext cx="6299201" cy="1338349"/>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896" name="Rectangle"/>
          <p:cNvSpPr/>
          <p:nvPr/>
        </p:nvSpPr>
        <p:spPr>
          <a:xfrm>
            <a:off x="15975122" y="9831711"/>
            <a:ext cx="6299201" cy="1338349"/>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897" name="Rectangle"/>
          <p:cNvSpPr/>
          <p:nvPr/>
        </p:nvSpPr>
        <p:spPr>
          <a:xfrm>
            <a:off x="9003656" y="11416660"/>
            <a:ext cx="6299201" cy="1338349"/>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898" name="Rectangle"/>
          <p:cNvSpPr/>
          <p:nvPr/>
        </p:nvSpPr>
        <p:spPr>
          <a:xfrm>
            <a:off x="15975122" y="11416660"/>
            <a:ext cx="6299201" cy="1338349"/>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01" name="In this exercise, you’ll:…"/>
          <p:cNvSpPr txBox="1"/>
          <p:nvPr/>
        </p:nvSpPr>
        <p:spPr>
          <a:xfrm>
            <a:off x="1297872" y="7448178"/>
            <a:ext cx="5351176" cy="180564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l" defTabSz="825500">
              <a:lnSpc>
                <a:spcPct val="110000"/>
              </a:lnSpc>
              <a:spcBef>
                <a:spcPts val="200"/>
              </a:spcBef>
              <a:defRPr sz="2100">
                <a:solidFill>
                  <a:srgbClr val="000000"/>
                </a:solidFill>
              </a:defRPr>
            </a:pPr>
            <a:r>
              <a:t>In this exercise, you’ll:</a:t>
            </a:r>
          </a:p>
          <a:p>
            <a:pPr marL="244475" indent="-244475" algn="l" defTabSz="825500">
              <a:lnSpc>
                <a:spcPct val="110000"/>
              </a:lnSpc>
              <a:spcBef>
                <a:spcPts val="200"/>
              </a:spcBef>
              <a:buClr>
                <a:srgbClr val="000000"/>
              </a:buClr>
              <a:buSzPct val="100000"/>
              <a:buChar char="•"/>
              <a:defRPr sz="2100">
                <a:solidFill>
                  <a:srgbClr val="000000"/>
                </a:solidFill>
              </a:defRPr>
            </a:pPr>
            <a:r>
              <a:t>Learn about strings.</a:t>
            </a:r>
          </a:p>
          <a:p>
            <a:pPr marL="244475" indent="-244475" algn="l" defTabSz="825500">
              <a:lnSpc>
                <a:spcPct val="110000"/>
              </a:lnSpc>
              <a:spcBef>
                <a:spcPts val="200"/>
              </a:spcBef>
              <a:buClr>
                <a:srgbClr val="000000"/>
              </a:buClr>
              <a:buSzPct val="100000"/>
              <a:buChar char="•"/>
              <a:defRPr sz="2100">
                <a:solidFill>
                  <a:srgbClr val="000000"/>
                </a:solidFill>
              </a:defRPr>
            </a:pPr>
            <a:r>
              <a:t>Create a string with concatenation.</a:t>
            </a:r>
          </a:p>
          <a:p>
            <a:pPr marL="244475" indent="-244475" algn="l" defTabSz="825500">
              <a:lnSpc>
                <a:spcPct val="110000"/>
              </a:lnSpc>
              <a:spcBef>
                <a:spcPts val="200"/>
              </a:spcBef>
              <a:buClr>
                <a:srgbClr val="000000"/>
              </a:buClr>
              <a:buSzPct val="100000"/>
              <a:buChar char="•"/>
              <a:defRPr sz="2100">
                <a:solidFill>
                  <a:srgbClr val="000000"/>
                </a:solidFill>
              </a:defRPr>
            </a:pPr>
            <a:r>
              <a:t>Create a string with interpolation.</a:t>
            </a:r>
          </a:p>
        </p:txBody>
      </p:sp>
      <p:sp>
        <p:nvSpPr>
          <p:cNvPr id="902" name="Strings…"/>
          <p:cNvSpPr txBox="1"/>
          <p:nvPr/>
        </p:nvSpPr>
        <p:spPr>
          <a:xfrm>
            <a:off x="8928100" y="4089400"/>
            <a:ext cx="13174339" cy="371107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lnSpc>
                <a:spcPct val="120000"/>
              </a:lnSpc>
              <a:defRPr b="1" spc="-104" sz="5200">
                <a:solidFill>
                  <a:srgbClr val="000000"/>
                </a:solidFill>
              </a:defRPr>
            </a:pPr>
            <a:r>
              <a:t>Strings</a:t>
            </a:r>
          </a:p>
          <a:p>
            <a:pPr algn="l" defTabSz="825500">
              <a:lnSpc>
                <a:spcPts val="3200"/>
              </a:lnSpc>
              <a:spcBef>
                <a:spcPts val="1700"/>
              </a:spcBef>
              <a:defRPr sz="2400">
                <a:solidFill>
                  <a:srgbClr val="000000"/>
                </a:solidFill>
              </a:defRPr>
            </a:pPr>
            <a:r>
              <a:t>Just about every app displays text, and many allow the user to enter it using the keyboard. In Swift, the concept of text — and all that you can do with it — goes by the name “string.” You’ve already used strings to create values such as “Explore Code!” In this exercise, you’ll explore more of what you can do with strings.</a:t>
            </a:r>
          </a:p>
          <a:p>
            <a:pPr algn="l" defTabSz="825500">
              <a:lnSpc>
                <a:spcPts val="3200"/>
              </a:lnSpc>
              <a:spcBef>
                <a:spcPts val="1700"/>
              </a:spcBef>
              <a:defRPr sz="2400">
                <a:solidFill>
                  <a:srgbClr val="000000"/>
                </a:solidFill>
              </a:defRPr>
            </a:pPr>
            <a:r>
              <a:t>To start, be sure “My Playground” is open in the Swift Playgrounds app. Then create a new page and name it “Strings.”</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4" name="Strings…"/>
          <p:cNvSpPr txBox="1"/>
          <p:nvPr>
            <p:ph type="body" idx="21"/>
          </p:nvPr>
        </p:nvSpPr>
        <p:spPr>
          <a:xfrm>
            <a:off x="1266761" y="970751"/>
            <a:ext cx="5398537" cy="1110133"/>
          </a:xfrm>
          <a:prstGeom prst="rect">
            <a:avLst/>
          </a:prstGeom>
        </p:spPr>
        <p:txBody>
          <a:bodyPr/>
          <a:lstStyle/>
          <a:p>
            <a:pPr marL="0" indent="0" defTabSz="457200">
              <a:lnSpc>
                <a:spcPct val="100000"/>
              </a:lnSpc>
              <a:spcBef>
                <a:spcPts val="1200"/>
              </a:spcBef>
              <a:buClrTx/>
              <a:buSzTx/>
              <a:buNone/>
              <a:defRPr b="1" sz="3200"/>
            </a:pPr>
            <a:r>
              <a:t>Strings</a:t>
            </a:r>
          </a:p>
          <a:p>
            <a:pPr marL="0" indent="0">
              <a:lnSpc>
                <a:spcPct val="110000"/>
              </a:lnSpc>
              <a:spcBef>
                <a:spcPts val="200"/>
              </a:spcBef>
              <a:buClrTx/>
              <a:buSzTx/>
              <a:buNone/>
              <a:defRPr sz="2100"/>
            </a:pPr>
            <a:r>
              <a:t>Create a string with concatenation.</a:t>
            </a:r>
          </a:p>
        </p:txBody>
      </p:sp>
      <p:sp>
        <p:nvSpPr>
          <p:cNvPr id="905" name="Explore Code"/>
          <p:cNvSpPr txBox="1"/>
          <p:nvPr>
            <p:ph type="body" idx="23"/>
          </p:nvPr>
        </p:nvSpPr>
        <p:spPr>
          <a:prstGeom prst="rect">
            <a:avLst/>
          </a:prstGeom>
        </p:spPr>
        <p:txBody>
          <a:bodyPr/>
          <a:lstStyle/>
          <a:p>
            <a:pPr>
              <a:defRPr b="0"/>
            </a:pPr>
            <a:r>
              <a:rPr b="1"/>
              <a:t>Explore Code</a:t>
            </a:r>
          </a:p>
        </p:txBody>
      </p:sp>
      <p:sp>
        <p:nvSpPr>
          <p:cNvPr id="90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911" name="Group"/>
          <p:cNvGrpSpPr/>
          <p:nvPr/>
        </p:nvGrpSpPr>
        <p:grpSpPr>
          <a:xfrm>
            <a:off x="-1" y="0"/>
            <a:ext cx="24384001" cy="13716001"/>
            <a:chOff x="0" y="0"/>
            <a:chExt cx="24384000" cy="13716000"/>
          </a:xfrm>
        </p:grpSpPr>
        <p:sp>
          <p:nvSpPr>
            <p:cNvPr id="907" name="The simplest way to work with string values is to simply enter text between matching double quotes. Create two new strings by entering the following code:…"/>
            <p:cNvSpPr txBox="1"/>
            <p:nvPr/>
          </p:nvSpPr>
          <p:spPr>
            <a:xfrm>
              <a:off x="8928100" y="1065520"/>
              <a:ext cx="13131873" cy="96102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p>
              <a:pPr algn="l" defTabSz="825500">
                <a:lnSpc>
                  <a:spcPts val="3200"/>
                </a:lnSpc>
                <a:spcBef>
                  <a:spcPts val="1700"/>
                </a:spcBef>
                <a:defRPr sz="2400">
                  <a:solidFill>
                    <a:srgbClr val="000000"/>
                  </a:solidFill>
                </a:defRPr>
              </a:pPr>
              <a:r>
                <a:t>The simplest way to work with string values is to simply enter text between matching double quotes. Create two new strings by entering the following code:</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C41A16"/>
                  </a:solidFill>
                  <a:latin typeface="Menlo Regular"/>
                  <a:ea typeface="Menlo Regular"/>
                  <a:cs typeface="Menlo Regular"/>
                  <a:sym typeface="Menlo Regular"/>
                </a:defRPr>
              </a:pPr>
              <a:r>
                <a:t>"No Palm Oil Challenge"</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C41A16"/>
                  </a:solidFill>
                  <a:latin typeface="Menlo Regular"/>
                  <a:ea typeface="Menlo Regular"/>
                  <a:cs typeface="Menlo Regular"/>
                  <a:sym typeface="Menlo Regular"/>
                </a:defRPr>
              </a:pPr>
              <a:r>
                <a:t>"Pick Up Trash Challenge"</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C41A16"/>
                  </a:solidFill>
                  <a:latin typeface="Menlo Regular"/>
                  <a:ea typeface="Menlo Regular"/>
                  <a:cs typeface="Menlo Regular"/>
                  <a:sym typeface="Menlo Regular"/>
                </a:defRPr>
              </a:pPr>
            </a:p>
            <a:p>
              <a:pPr algn="l" defTabSz="825500">
                <a:lnSpc>
                  <a:spcPts val="3200"/>
                </a:lnSpc>
                <a:spcBef>
                  <a:spcPts val="1700"/>
                </a:spcBef>
                <a:defRPr sz="2400">
                  <a:solidFill>
                    <a:srgbClr val="000000"/>
                  </a:solidFill>
                </a:defRPr>
              </a:pPr>
              <a:r>
                <a:t>Note the common text, “Challenge,” in each string. Now imagine that your app might want to create many such strings on the fly. Swift allows you to compose strings from multiple parts. Start by defining a new variable below to store the unchanging text, including the leading space:</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rPr>
                  <a:solidFill>
                    <a:srgbClr val="9B2393"/>
                  </a:solidFill>
                </a:rPr>
                <a:t>var</a:t>
              </a:r>
              <a:r>
                <a:t> </a:t>
              </a:r>
              <a:r>
                <a:t>challengeString =</a:t>
              </a:r>
              <a:r>
                <a:t> </a:t>
              </a:r>
              <a:r>
                <a:rPr>
                  <a:solidFill>
                    <a:srgbClr val="C41A16"/>
                  </a:solidFill>
                </a:rPr>
                <a:t>" Challenge"</a:t>
              </a:r>
              <a:endParaRPr>
                <a:solidFill>
                  <a:srgbClr val="C41A16"/>
                </a:solidFill>
              </a:endParaRPr>
            </a:p>
            <a:p>
              <a:pPr algn="l" defTabSz="376554">
                <a:tabLst>
                  <a:tab pos="368300" algn="l"/>
                </a:tabLst>
                <a:defRPr sz="2500">
                  <a:solidFill>
                    <a:srgbClr val="C41A16"/>
                  </a:solidFill>
                  <a:latin typeface="Menlo Regular"/>
                  <a:ea typeface="Menlo Regular"/>
                  <a:cs typeface="Menlo Regular"/>
                  <a:sym typeface="Menlo Regular"/>
                </a:defRPr>
              </a:pPr>
            </a:p>
            <a:p>
              <a:pPr algn="l" defTabSz="825500">
                <a:lnSpc>
                  <a:spcPts val="3200"/>
                </a:lnSpc>
                <a:spcBef>
                  <a:spcPts val="1700"/>
                </a:spcBef>
                <a:defRPr sz="2400">
                  <a:solidFill>
                    <a:srgbClr val="000000"/>
                  </a:solidFill>
                </a:defRPr>
              </a:pPr>
              <a:r>
                <a:t>Use another variable for the changing beginning of the string by entering the following code:</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rPr>
                  <a:solidFill>
                    <a:srgbClr val="9B2393"/>
                  </a:solidFill>
                </a:rPr>
                <a:t>var</a:t>
              </a:r>
              <a:r>
                <a:t> </a:t>
              </a:r>
              <a:r>
                <a:t>name =</a:t>
              </a:r>
              <a:r>
                <a:t> </a:t>
              </a:r>
              <a:r>
                <a:rPr>
                  <a:solidFill>
                    <a:srgbClr val="C41A16"/>
                  </a:solidFill>
                </a:rPr>
                <a:t>"No Palm Oil"</a:t>
              </a:r>
              <a:endParaRPr>
                <a:solidFill>
                  <a:srgbClr val="C41A16"/>
                </a:solidFill>
              </a:endParaRP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endParaRPr>
                <a:solidFill>
                  <a:srgbClr val="C41A16"/>
                </a:solidFill>
              </a:endParaRPr>
            </a:p>
            <a:p>
              <a:pPr algn="l" defTabSz="825500">
                <a:lnSpc>
                  <a:spcPts val="3200"/>
                </a:lnSpc>
                <a:spcBef>
                  <a:spcPts val="1700"/>
                </a:spcBef>
                <a:defRPr sz="2400">
                  <a:solidFill>
                    <a:srgbClr val="000000"/>
                  </a:solidFill>
                </a:defRPr>
              </a:pPr>
              <a:r>
                <a:t>You can combine these two strings using the "+" operator. This is called string concatenation. Enter the following two lines to create a new string and print it.</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rPr>
                  <a:solidFill>
                    <a:srgbClr val="9B2393"/>
                  </a:solidFill>
                </a:rPr>
                <a:t>var</a:t>
              </a:r>
              <a:r>
                <a:t> </a:t>
              </a:r>
              <a:r>
                <a:t>noPalmOilChallenge = name + challengeString</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print(noPalmOilChallenge)</a:t>
              </a:r>
            </a:p>
            <a:p>
              <a:pPr algn="l" defTabSz="376554">
                <a:tabLst>
                  <a:tab pos="368300" algn="l"/>
                </a:tabLst>
                <a:defRPr sz="2500">
                  <a:solidFill>
                    <a:srgbClr val="C41A16"/>
                  </a:solidFill>
                  <a:latin typeface="Menlo Regular"/>
                  <a:ea typeface="Menlo Regular"/>
                  <a:cs typeface="Menlo Regular"/>
                  <a:sym typeface="Menlo Regular"/>
                </a:defRPr>
              </a:pPr>
            </a:p>
          </p:txBody>
        </p:sp>
        <p:sp>
          <p:nvSpPr>
            <p:cNvPr id="908" name="Run your code and open the console to see the message."/>
            <p:cNvSpPr txBox="1"/>
            <p:nvPr/>
          </p:nvSpPr>
          <p:spPr>
            <a:xfrm>
              <a:off x="12547649" y="10680941"/>
              <a:ext cx="8483169" cy="5329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defTabSz="825500">
                <a:lnSpc>
                  <a:spcPts val="3200"/>
                </a:lnSpc>
                <a:spcBef>
                  <a:spcPts val="1700"/>
                </a:spcBef>
                <a:defRPr sz="2400">
                  <a:solidFill>
                    <a:srgbClr val="000000"/>
                  </a:solidFill>
                </a:defRPr>
              </a:lvl1pPr>
            </a:lstStyle>
            <a:p>
              <a:pPr/>
              <a:r>
                <a:t>Run your code and open the console to see the message.</a:t>
              </a:r>
            </a:p>
          </p:txBody>
        </p:sp>
        <p:pic>
          <p:nvPicPr>
            <p:cNvPr id="909" name="Image" descr="Image"/>
            <p:cNvPicPr>
              <a:picLocks noChangeAspect="1"/>
            </p:cNvPicPr>
            <p:nvPr/>
          </p:nvPicPr>
          <p:blipFill>
            <a:blip r:embed="rId2">
              <a:extLst/>
            </a:blip>
            <a:stretch>
              <a:fillRect/>
            </a:stretch>
          </p:blipFill>
          <p:spPr>
            <a:xfrm>
              <a:off x="9414173" y="10639598"/>
              <a:ext cx="2914054" cy="666403"/>
            </a:xfrm>
            <a:prstGeom prst="rect">
              <a:avLst/>
            </a:prstGeom>
            <a:ln w="12700" cap="flat">
              <a:noFill/>
              <a:miter lim="400000"/>
            </a:ln>
            <a:effectLst/>
          </p:spPr>
        </p:pic>
        <p:sp>
          <p:nvSpPr>
            <p:cNvPr id="910"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92" name="Group"/>
          <p:cNvGrpSpPr/>
          <p:nvPr/>
        </p:nvGrpSpPr>
        <p:grpSpPr>
          <a:xfrm>
            <a:off x="-8467" y="-25400"/>
            <a:ext cx="24400935" cy="13766801"/>
            <a:chOff x="0" y="0"/>
            <a:chExt cx="24400933" cy="13766800"/>
          </a:xfrm>
        </p:grpSpPr>
        <p:sp>
          <p:nvSpPr>
            <p:cNvPr id="385" name="Rectangle"/>
            <p:cNvSpPr/>
            <p:nvPr/>
          </p:nvSpPr>
          <p:spPr>
            <a:xfrm>
              <a:off x="0" y="0"/>
              <a:ext cx="24400934" cy="13766800"/>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pic>
          <p:nvPicPr>
            <p:cNvPr id="386" name="Image" descr="Image"/>
            <p:cNvPicPr>
              <a:picLocks noChangeAspect="1"/>
            </p:cNvPicPr>
            <p:nvPr/>
          </p:nvPicPr>
          <p:blipFill>
            <a:blip r:embed="rId2">
              <a:extLst/>
            </a:blip>
            <a:stretch>
              <a:fillRect/>
            </a:stretch>
          </p:blipFill>
          <p:spPr>
            <a:xfrm>
              <a:off x="1405466" y="12155901"/>
              <a:ext cx="21590001" cy="127001"/>
            </a:xfrm>
            <a:prstGeom prst="rect">
              <a:avLst/>
            </a:prstGeom>
            <a:ln w="12700" cap="flat">
              <a:noFill/>
              <a:miter lim="400000"/>
            </a:ln>
            <a:effectLst/>
          </p:spPr>
        </p:pic>
        <p:sp>
          <p:nvSpPr>
            <p:cNvPr id="387" name="What You’ll Need"/>
            <p:cNvSpPr txBox="1"/>
            <p:nvPr/>
          </p:nvSpPr>
          <p:spPr>
            <a:xfrm>
              <a:off x="1278466" y="1295400"/>
              <a:ext cx="11010830" cy="93651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t">
              <a:spAutoFit/>
            </a:bodyPr>
            <a:lstStyle>
              <a:lvl1pPr algn="l">
                <a:lnSpc>
                  <a:spcPct val="120000"/>
                </a:lnSpc>
                <a:defRPr b="1" spc="-104" sz="5200">
                  <a:solidFill>
                    <a:srgbClr val="000000"/>
                  </a:solidFill>
                </a:defRPr>
              </a:lvl1pPr>
            </a:lstStyle>
            <a:p>
              <a:pPr/>
              <a:r>
                <a:t>What You’ll Need</a:t>
              </a:r>
            </a:p>
          </p:txBody>
        </p:sp>
        <p:sp>
          <p:nvSpPr>
            <p:cNvPr id="388" name="Swift Playgrounds…"/>
            <p:cNvSpPr txBox="1"/>
            <p:nvPr/>
          </p:nvSpPr>
          <p:spPr>
            <a:xfrm>
              <a:off x="8936566" y="2712337"/>
              <a:ext cx="11687435" cy="78431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t">
              <a:spAutoFit/>
            </a:bodyPr>
            <a:lstStyle/>
            <a:p>
              <a:pPr algn="l" defTabSz="825500">
                <a:lnSpc>
                  <a:spcPct val="110000"/>
                </a:lnSpc>
                <a:defRPr b="1" sz="3200">
                  <a:solidFill>
                    <a:srgbClr val="000000"/>
                  </a:solidFill>
                </a:defRPr>
              </a:pPr>
              <a:r>
                <a:t>Swift Playgrounds</a:t>
              </a:r>
            </a:p>
            <a:p>
              <a:pPr algn="l" defTabSz="825500">
                <a:lnSpc>
                  <a:spcPts val="3200"/>
                </a:lnSpc>
                <a:spcBef>
                  <a:spcPts val="4800"/>
                </a:spcBef>
                <a:defRPr sz="2400">
                  <a:solidFill>
                    <a:srgbClr val="000000"/>
                  </a:solidFill>
                </a:defRPr>
              </a:pPr>
              <a:r>
                <a:t>Swift Playgrounds is a revolutionary app for iPad and Mac that helps you </a:t>
              </a:r>
              <a:br/>
              <a:r>
                <a:t>learn and explore coding in Swift, the same powerful language used to create </a:t>
              </a:r>
              <a:br/>
              <a:r>
                <a:t>world-class apps for the App Store. You’ll use Swift Playgrounds in optional </a:t>
              </a:r>
              <a:br/>
              <a:r>
                <a:t>coding explorations in this workbook, diving into code to learn concepts that </a:t>
              </a:r>
              <a:br/>
              <a:r>
                <a:t>relate directly to your app. </a:t>
              </a:r>
              <a:r>
                <a:rPr>
                  <a:solidFill>
                    <a:srgbClr val="0070C9"/>
                  </a:solidFill>
                  <a:hlinkClick r:id="rId3" invalidUrl="" action="" tgtFrame="" tooltip="" history="1" highlightClick="0" endSnd="0"/>
                </a:rPr>
                <a:t>Download Swift Playgrounds for Mac &gt;</a:t>
              </a:r>
            </a:p>
            <a:p>
              <a:pPr algn="l" defTabSz="825500">
                <a:lnSpc>
                  <a:spcPct val="110000"/>
                </a:lnSpc>
                <a:defRPr b="1" sz="3200">
                  <a:solidFill>
                    <a:srgbClr val="000000"/>
                  </a:solidFill>
                </a:defRPr>
              </a:pPr>
              <a:r>
                <a:t>Go Green prototype</a:t>
              </a:r>
            </a:p>
            <a:p>
              <a:pPr algn="l" defTabSz="825500">
                <a:lnSpc>
                  <a:spcPts val="3200"/>
                </a:lnSpc>
                <a:spcBef>
                  <a:spcPts val="4800"/>
                </a:spcBef>
                <a:defRPr sz="2400">
                  <a:solidFill>
                    <a:srgbClr val="000000"/>
                  </a:solidFill>
                </a:defRPr>
              </a:pPr>
              <a:r>
                <a:t>The examples in this workbook are based on Go Green — a demonstration app prototype in a Keynote file. To simulate the app, play the slideshow and click to advance through screens. </a:t>
              </a:r>
              <a:r>
                <a:rPr>
                  <a:solidFill>
                    <a:srgbClr val="0070C9"/>
                  </a:solidFill>
                  <a:hlinkClick r:id="rId4" invalidUrl="" action="" tgtFrame="" tooltip="" history="1" highlightClick="0" endSnd="0"/>
                </a:rPr>
                <a:t>Download the Go Green app prototype &gt;</a:t>
              </a:r>
            </a:p>
            <a:p>
              <a:pPr algn="l" defTabSz="825500">
                <a:lnSpc>
                  <a:spcPct val="110000"/>
                </a:lnSpc>
                <a:defRPr b="1" sz="3200">
                  <a:solidFill>
                    <a:srgbClr val="000000"/>
                  </a:solidFill>
                </a:defRPr>
              </a:pPr>
              <a:r>
                <a:t>iOS Keynote Kit</a:t>
              </a:r>
            </a:p>
            <a:p>
              <a:pPr algn="l" defTabSz="825500">
                <a:lnSpc>
                  <a:spcPts val="3200"/>
                </a:lnSpc>
                <a:spcBef>
                  <a:spcPts val="1700"/>
                </a:spcBef>
                <a:defRPr sz="2400">
                  <a:solidFill>
                    <a:srgbClr val="000000"/>
                  </a:solidFill>
                </a:defRPr>
              </a:pPr>
              <a:r>
                <a:t>You’ll use a library of iOS interface elements to build your Keynote prototype. </a:t>
              </a:r>
              <a:r>
                <a:rPr>
                  <a:solidFill>
                    <a:srgbClr val="0070C9"/>
                  </a:solidFill>
                  <a:hlinkClick r:id="rId5" invalidUrl="" action="" tgtFrame="" tooltip="" history="1" highlightClick="0" endSnd="0"/>
                </a:rPr>
                <a:t>Download the iOS Keynote Kit &gt;</a:t>
              </a:r>
            </a:p>
          </p:txBody>
        </p:sp>
        <p:pic>
          <p:nvPicPr>
            <p:cNvPr id="389" name="KeyDocument-1 (dragged).tiff" descr="KeyDocument-1 (dragged).tiff"/>
            <p:cNvPicPr>
              <a:picLocks noChangeAspect="1"/>
            </p:cNvPicPr>
            <p:nvPr/>
          </p:nvPicPr>
          <p:blipFill>
            <a:blip r:embed="rId6">
              <a:extLst/>
            </a:blip>
            <a:stretch>
              <a:fillRect/>
            </a:stretch>
          </p:blipFill>
          <p:spPr>
            <a:xfrm>
              <a:off x="6494820" y="8408737"/>
              <a:ext cx="1895584" cy="1895584"/>
            </a:xfrm>
            <a:prstGeom prst="rect">
              <a:avLst/>
            </a:prstGeom>
            <a:ln w="12700" cap="flat">
              <a:noFill/>
              <a:miter lim="400000"/>
            </a:ln>
            <a:effectLst/>
          </p:spPr>
        </p:pic>
        <p:pic>
          <p:nvPicPr>
            <p:cNvPr id="390" name="Image" descr="Image"/>
            <p:cNvPicPr>
              <a:picLocks noChangeAspect="1"/>
            </p:cNvPicPr>
            <p:nvPr/>
          </p:nvPicPr>
          <p:blipFill>
            <a:blip r:embed="rId7">
              <a:extLst/>
            </a:blip>
            <a:stretch>
              <a:fillRect/>
            </a:stretch>
          </p:blipFill>
          <p:spPr>
            <a:xfrm>
              <a:off x="6614228" y="2717892"/>
              <a:ext cx="1656769" cy="1656768"/>
            </a:xfrm>
            <a:prstGeom prst="rect">
              <a:avLst/>
            </a:prstGeom>
            <a:ln w="12700" cap="flat">
              <a:noFill/>
              <a:miter lim="400000"/>
            </a:ln>
            <a:effectLst/>
          </p:spPr>
        </p:pic>
        <p:pic>
          <p:nvPicPr>
            <p:cNvPr id="391" name="Image" descr="Image"/>
            <p:cNvPicPr>
              <a:picLocks noChangeAspect="1"/>
            </p:cNvPicPr>
            <p:nvPr/>
          </p:nvPicPr>
          <p:blipFill>
            <a:blip r:embed="rId8">
              <a:extLst/>
            </a:blip>
            <a:srcRect l="4430" t="2202" r="1" b="2200"/>
            <a:stretch>
              <a:fillRect/>
            </a:stretch>
          </p:blipFill>
          <p:spPr>
            <a:xfrm>
              <a:off x="6782410" y="6052572"/>
              <a:ext cx="1320404" cy="1320801"/>
            </a:xfrm>
            <a:custGeom>
              <a:avLst/>
              <a:gdLst/>
              <a:ahLst/>
              <a:cxnLst>
                <a:cxn ang="0">
                  <a:pos x="wd2" y="hd2"/>
                </a:cxn>
                <a:cxn ang="5400000">
                  <a:pos x="wd2" y="hd2"/>
                </a:cxn>
                <a:cxn ang="10800000">
                  <a:pos x="wd2" y="hd2"/>
                </a:cxn>
                <a:cxn ang="16200000">
                  <a:pos x="wd2" y="hd2"/>
                </a:cxn>
              </a:cxnLst>
              <a:rect l="0" t="0" r="r" b="b"/>
              <a:pathLst>
                <a:path w="21597" h="21597" fill="norm" stroke="1" extrusionOk="0">
                  <a:moveTo>
                    <a:pt x="6823" y="0"/>
                  </a:moveTo>
                  <a:cubicBezTo>
                    <a:pt x="4821" y="0"/>
                    <a:pt x="3618" y="-3"/>
                    <a:pt x="2817" y="331"/>
                  </a:cubicBezTo>
                  <a:cubicBezTo>
                    <a:pt x="1663" y="751"/>
                    <a:pt x="751" y="1663"/>
                    <a:pt x="331" y="2817"/>
                  </a:cubicBezTo>
                  <a:cubicBezTo>
                    <a:pt x="-3" y="3617"/>
                    <a:pt x="0" y="4819"/>
                    <a:pt x="0" y="6821"/>
                  </a:cubicBezTo>
                  <a:lnTo>
                    <a:pt x="0" y="14777"/>
                  </a:lnTo>
                  <a:cubicBezTo>
                    <a:pt x="0" y="16778"/>
                    <a:pt x="-3" y="17980"/>
                    <a:pt x="331" y="18781"/>
                  </a:cubicBezTo>
                  <a:cubicBezTo>
                    <a:pt x="751" y="19935"/>
                    <a:pt x="1663" y="20840"/>
                    <a:pt x="2817" y="21260"/>
                  </a:cubicBezTo>
                  <a:cubicBezTo>
                    <a:pt x="3618" y="21594"/>
                    <a:pt x="4821" y="21597"/>
                    <a:pt x="6823" y="21597"/>
                  </a:cubicBezTo>
                  <a:lnTo>
                    <a:pt x="14781" y="21597"/>
                  </a:lnTo>
                  <a:cubicBezTo>
                    <a:pt x="16783" y="21597"/>
                    <a:pt x="17986" y="21594"/>
                    <a:pt x="18786" y="21260"/>
                  </a:cubicBezTo>
                  <a:cubicBezTo>
                    <a:pt x="19941" y="20840"/>
                    <a:pt x="20846" y="19935"/>
                    <a:pt x="21266" y="18781"/>
                  </a:cubicBezTo>
                  <a:cubicBezTo>
                    <a:pt x="21576" y="18037"/>
                    <a:pt x="21595" y="16881"/>
                    <a:pt x="21597" y="15127"/>
                  </a:cubicBezTo>
                  <a:lnTo>
                    <a:pt x="21597" y="6470"/>
                  </a:lnTo>
                  <a:cubicBezTo>
                    <a:pt x="21595" y="4716"/>
                    <a:pt x="21576" y="3560"/>
                    <a:pt x="21266" y="2817"/>
                  </a:cubicBezTo>
                  <a:cubicBezTo>
                    <a:pt x="20846" y="1663"/>
                    <a:pt x="19941" y="751"/>
                    <a:pt x="18786" y="331"/>
                  </a:cubicBezTo>
                  <a:cubicBezTo>
                    <a:pt x="17986" y="-3"/>
                    <a:pt x="16783" y="0"/>
                    <a:pt x="14781" y="0"/>
                  </a:cubicBezTo>
                  <a:lnTo>
                    <a:pt x="6823" y="0"/>
                  </a:lnTo>
                  <a:close/>
                </a:path>
              </a:pathLst>
            </a:custGeom>
            <a:ln w="12700" cap="flat">
              <a:noFill/>
              <a:miter lim="400000"/>
            </a:ln>
            <a:effectLst>
              <a:outerShdw sx="100000" sy="100000" kx="0" ky="0" algn="b" rotWithShape="0" blurRad="63500" dist="25400" dir="5400000">
                <a:srgbClr val="000000">
                  <a:alpha val="50000"/>
                </a:srgbClr>
              </a:outerShdw>
            </a:effectLst>
          </p:spPr>
        </p:pic>
      </p:grpSp>
      <p:sp>
        <p:nvSpPr>
          <p:cNvPr id="393" name="Slide Number"/>
          <p:cNvSpPr txBox="1"/>
          <p:nvPr>
            <p:ph type="sldNum" sz="quarter" idx="2"/>
          </p:nvPr>
        </p:nvSpPr>
        <p:spPr>
          <a:xfrm>
            <a:off x="23200842" y="12445999"/>
            <a:ext cx="303862" cy="45290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4" name="Download the Go Green app prototype &gt;"/>
          <p:cNvSpPr txBox="1"/>
          <p:nvPr/>
        </p:nvSpPr>
        <p:spPr>
          <a:xfrm>
            <a:off x="12547197" y="7239241"/>
            <a:ext cx="5724272" cy="53291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5500">
              <a:lnSpc>
                <a:spcPts val="3200"/>
              </a:lnSpc>
              <a:spcBef>
                <a:spcPts val="4800"/>
              </a:spcBef>
              <a:defRPr sz="2400">
                <a:solidFill>
                  <a:srgbClr val="0070C9"/>
                </a:solidFill>
                <a:hlinkClick r:id="rId9" invalidUrl="" action="" tgtFrame="" tooltip="" history="1" highlightClick="0" endSnd="0"/>
              </a:defRPr>
            </a:lvl1pPr>
          </a:lstStyle>
          <a:p>
            <a:pPr>
              <a:defRPr>
                <a:solidFill>
                  <a:srgbClr val="000000"/>
                </a:solidFill>
              </a:defRPr>
            </a:pPr>
            <a:r>
              <a:rPr>
                <a:solidFill>
                  <a:srgbClr val="0070C9"/>
                </a:solidFill>
                <a:hlinkClick r:id="rId9" invalidUrl="" action="" tgtFrame="" tooltip="" history="1" highlightClick="0" endSnd="0"/>
              </a:rPr>
              <a:t>Download the Go Green app prototype &gt;</a:t>
            </a:r>
          </a:p>
        </p:txBody>
      </p:sp>
      <p:sp>
        <p:nvSpPr>
          <p:cNvPr id="395" name="Download the iOS Keynote Kit &gt;"/>
          <p:cNvSpPr txBox="1"/>
          <p:nvPr/>
        </p:nvSpPr>
        <p:spPr>
          <a:xfrm>
            <a:off x="8932033" y="9199274"/>
            <a:ext cx="4555668" cy="53291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5500">
              <a:lnSpc>
                <a:spcPts val="3200"/>
              </a:lnSpc>
              <a:spcBef>
                <a:spcPts val="1700"/>
              </a:spcBef>
              <a:defRPr sz="2400">
                <a:solidFill>
                  <a:srgbClr val="0070C9"/>
                </a:solidFill>
                <a:hlinkClick r:id="rId10" invalidUrl="" action="" tgtFrame="" tooltip="" history="1" highlightClick="0" endSnd="0"/>
              </a:defRPr>
            </a:lvl1pPr>
          </a:lstStyle>
          <a:p>
            <a:pPr>
              <a:defRPr>
                <a:solidFill>
                  <a:srgbClr val="000000"/>
                </a:solidFill>
              </a:defRPr>
            </a:pPr>
            <a:r>
              <a:rPr>
                <a:solidFill>
                  <a:srgbClr val="0070C9"/>
                </a:solidFill>
                <a:hlinkClick r:id="rId10" invalidUrl="" action="" tgtFrame="" tooltip="" history="1" highlightClick="0" endSnd="0"/>
              </a:rPr>
              <a:t>Download the iOS Keynote Kit &gt;</a:t>
            </a:r>
          </a:p>
        </p:txBody>
      </p:sp>
      <p:sp>
        <p:nvSpPr>
          <p:cNvPr id="396" name="Download Swift Playgrounds for Mac &gt;"/>
          <p:cNvSpPr txBox="1"/>
          <p:nvPr/>
        </p:nvSpPr>
        <p:spPr>
          <a:xfrm>
            <a:off x="12567518" y="4864341"/>
            <a:ext cx="5480432" cy="53291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5500">
              <a:lnSpc>
                <a:spcPts val="3200"/>
              </a:lnSpc>
              <a:spcBef>
                <a:spcPts val="4800"/>
              </a:spcBef>
              <a:defRPr sz="2400">
                <a:solidFill>
                  <a:srgbClr val="0070C9"/>
                </a:solidFill>
                <a:hlinkClick r:id="rId11" invalidUrl="" action="" tgtFrame="" tooltip="" history="1" highlightClick="0" endSnd="0"/>
              </a:defRPr>
            </a:lvl1pPr>
          </a:lstStyle>
          <a:p>
            <a:pPr>
              <a:defRPr>
                <a:solidFill>
                  <a:srgbClr val="000000"/>
                </a:solidFill>
              </a:defRPr>
            </a:pPr>
            <a:r>
              <a:rPr>
                <a:solidFill>
                  <a:srgbClr val="0070C9"/>
                </a:solidFill>
                <a:hlinkClick r:id="rId11" invalidUrl="" action="" tgtFrame="" tooltip="" history="1" highlightClick="0" endSnd="0"/>
              </a:rPr>
              <a:t>Download Swift Playgrounds for Mac &gt;</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3" name="Strings…"/>
          <p:cNvSpPr txBox="1"/>
          <p:nvPr>
            <p:ph type="body" idx="21"/>
          </p:nvPr>
        </p:nvSpPr>
        <p:spPr>
          <a:xfrm>
            <a:off x="1266761" y="970751"/>
            <a:ext cx="5398537" cy="1110133"/>
          </a:xfrm>
          <a:prstGeom prst="rect">
            <a:avLst/>
          </a:prstGeom>
        </p:spPr>
        <p:txBody>
          <a:bodyPr/>
          <a:lstStyle/>
          <a:p>
            <a:pPr marL="0" indent="0" defTabSz="457200">
              <a:lnSpc>
                <a:spcPct val="100000"/>
              </a:lnSpc>
              <a:spcBef>
                <a:spcPts val="1200"/>
              </a:spcBef>
              <a:buClrTx/>
              <a:buSzTx/>
              <a:buNone/>
              <a:defRPr b="1" sz="3200"/>
            </a:pPr>
            <a:r>
              <a:t>Strings</a:t>
            </a:r>
          </a:p>
          <a:p>
            <a:pPr marL="0" indent="0">
              <a:lnSpc>
                <a:spcPct val="110000"/>
              </a:lnSpc>
              <a:spcBef>
                <a:spcPts val="200"/>
              </a:spcBef>
              <a:buClrTx/>
              <a:buSzTx/>
              <a:buNone/>
              <a:defRPr sz="2100"/>
            </a:pPr>
            <a:r>
              <a:t>Create a string with interpolation.</a:t>
            </a:r>
          </a:p>
        </p:txBody>
      </p:sp>
      <p:sp>
        <p:nvSpPr>
          <p:cNvPr id="914" name="Explore Code"/>
          <p:cNvSpPr txBox="1"/>
          <p:nvPr>
            <p:ph type="body" idx="23"/>
          </p:nvPr>
        </p:nvSpPr>
        <p:spPr>
          <a:prstGeom prst="rect">
            <a:avLst/>
          </a:prstGeom>
        </p:spPr>
        <p:txBody>
          <a:bodyPr/>
          <a:lstStyle/>
          <a:p>
            <a:pPr>
              <a:defRPr b="0"/>
            </a:pPr>
            <a:r>
              <a:rPr b="1"/>
              <a:t>Explore Code</a:t>
            </a:r>
          </a:p>
        </p:txBody>
      </p:sp>
      <p:sp>
        <p:nvSpPr>
          <p:cNvPr id="91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923" name="Group"/>
          <p:cNvGrpSpPr/>
          <p:nvPr/>
        </p:nvGrpSpPr>
        <p:grpSpPr>
          <a:xfrm>
            <a:off x="-1" y="0"/>
            <a:ext cx="24384001" cy="13716001"/>
            <a:chOff x="0" y="0"/>
            <a:chExt cx="24384000" cy="13716000"/>
          </a:xfrm>
        </p:grpSpPr>
        <p:sp>
          <p:nvSpPr>
            <p:cNvPr id="916"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pic>
          <p:nvPicPr>
            <p:cNvPr id="917" name="Image" descr="Image"/>
            <p:cNvPicPr>
              <a:picLocks noChangeAspect="1"/>
            </p:cNvPicPr>
            <p:nvPr/>
          </p:nvPicPr>
          <p:blipFill>
            <a:blip r:embed="rId2">
              <a:extLst/>
            </a:blip>
            <a:stretch>
              <a:fillRect/>
            </a:stretch>
          </p:blipFill>
          <p:spPr>
            <a:xfrm>
              <a:off x="9368431" y="11964111"/>
              <a:ext cx="2914054" cy="666403"/>
            </a:xfrm>
            <a:prstGeom prst="rect">
              <a:avLst/>
            </a:prstGeom>
            <a:ln w="12700" cap="flat">
              <a:noFill/>
              <a:miter lim="400000"/>
            </a:ln>
            <a:effectLst/>
          </p:spPr>
        </p:pic>
        <p:sp>
          <p:nvSpPr>
            <p:cNvPr id="918" name="Run your code and review the console output."/>
            <p:cNvSpPr txBox="1"/>
            <p:nvPr/>
          </p:nvSpPr>
          <p:spPr>
            <a:xfrm>
              <a:off x="12602682" y="12030854"/>
              <a:ext cx="8483169" cy="5329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defTabSz="825500">
                <a:lnSpc>
                  <a:spcPts val="3200"/>
                </a:lnSpc>
                <a:spcBef>
                  <a:spcPts val="1700"/>
                </a:spcBef>
                <a:defRPr sz="2400">
                  <a:solidFill>
                    <a:srgbClr val="000000"/>
                  </a:solidFill>
                </a:defRPr>
              </a:lvl1pPr>
            </a:lstStyle>
            <a:p>
              <a:pPr/>
              <a:r>
                <a:t>Run your code and review the console output.</a:t>
              </a:r>
            </a:p>
          </p:txBody>
        </p:sp>
        <p:sp>
          <p:nvSpPr>
            <p:cNvPr id="919" name="Another way to compose strings is with string interpolation, which is similar to filling in the blanks in a sentence. Think of it as a placeholder that will insert the value of name when the string needs to be used.…"/>
            <p:cNvSpPr txBox="1"/>
            <p:nvPr/>
          </p:nvSpPr>
          <p:spPr>
            <a:xfrm>
              <a:off x="8928100" y="1068098"/>
              <a:ext cx="14459288" cy="111143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p>
              <a:pPr algn="l" defTabSz="825500">
                <a:lnSpc>
                  <a:spcPts val="3200"/>
                </a:lnSpc>
                <a:spcBef>
                  <a:spcPts val="1700"/>
                </a:spcBef>
                <a:defRPr sz="2400">
                  <a:solidFill>
                    <a:srgbClr val="000000"/>
                  </a:solidFill>
                </a:defRPr>
              </a:pPr>
              <a:r>
                <a:t>Another way to compose strings is with string interpolation, which is similar to filling in the blanks in a sentence. Think of it as a placeholder that will insert the value of name when the string needs to be used.</a:t>
              </a:r>
            </a:p>
            <a:p>
              <a:pPr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rPr>
                  <a:solidFill>
                    <a:srgbClr val="C41A16"/>
                  </a:solidFill>
                </a:rPr>
                <a:t>"</a:t>
              </a:r>
              <a:r>
                <a:t>\(name)</a:t>
              </a:r>
              <a:r>
                <a:t> </a:t>
              </a:r>
              <a:r>
                <a:rPr>
                  <a:solidFill>
                    <a:srgbClr val="C41A16"/>
                  </a:solidFill>
                </a:rPr>
                <a:t>Challenge"  </a:t>
              </a:r>
              <a:r>
                <a:rPr>
                  <a:latin typeface="+mn-lt"/>
                  <a:ea typeface="+mn-ea"/>
                  <a:cs typeface="+mn-cs"/>
                  <a:sym typeface="Helvetica Neue"/>
                </a:rPr>
                <a:t>… is like …</a:t>
              </a:r>
              <a:r>
                <a:rPr>
                  <a:solidFill>
                    <a:srgbClr val="C41A16"/>
                  </a:solidFill>
                </a:rPr>
                <a:t>  "________ Challenge"</a:t>
              </a:r>
              <a:endParaRPr>
                <a:solidFill>
                  <a:srgbClr val="C41A16"/>
                </a:solidFill>
              </a:endParaRPr>
            </a:p>
            <a:p>
              <a:pPr algn="l" defTabSz="376554">
                <a:tabLst>
                  <a:tab pos="368300" algn="l"/>
                </a:tabLst>
                <a:defRPr sz="2500">
                  <a:solidFill>
                    <a:srgbClr val="C41A16"/>
                  </a:solidFill>
                  <a:latin typeface="Menlo Regular"/>
                  <a:ea typeface="Menlo Regular"/>
                  <a:cs typeface="Menlo Regular"/>
                  <a:sym typeface="Menlo Regular"/>
                </a:defRPr>
              </a:pPr>
            </a:p>
            <a:p>
              <a:pPr algn="l" defTabSz="376554">
                <a:tabLst>
                  <a:tab pos="368300" algn="l"/>
                </a:tabLst>
                <a:defRPr sz="2500">
                  <a:solidFill>
                    <a:srgbClr val="C41A16"/>
                  </a:solidFill>
                  <a:latin typeface="Menlo Regular"/>
                  <a:ea typeface="Menlo Regular"/>
                  <a:cs typeface="Menlo Regular"/>
                  <a:sym typeface="Menlo Regular"/>
                </a:defRPr>
              </a:pPr>
            </a:p>
            <a:p>
              <a:pPr algn="l" defTabSz="376554">
                <a:tabLst>
                  <a:tab pos="368300" algn="l"/>
                </a:tabLst>
                <a:defRPr sz="2500">
                  <a:solidFill>
                    <a:srgbClr val="C41A16"/>
                  </a:solidFill>
                  <a:latin typeface="Menlo Regular"/>
                  <a:ea typeface="Menlo Regular"/>
                  <a:cs typeface="Menlo Regular"/>
                  <a:sym typeface="Menlo Regular"/>
                </a:defRPr>
              </a:pPr>
            </a:p>
            <a:p>
              <a:pPr algn="l" defTabSz="825500">
                <a:lnSpc>
                  <a:spcPts val="3200"/>
                </a:lnSpc>
                <a:spcBef>
                  <a:spcPts val="1700"/>
                </a:spcBef>
                <a:defRPr sz="2400">
                  <a:solidFill>
                    <a:srgbClr val="000000"/>
                  </a:solidFill>
                </a:defRPr>
              </a:pPr>
            </a:p>
            <a:p>
              <a:pPr algn="l" defTabSz="825500">
                <a:lnSpc>
                  <a:spcPts val="3200"/>
                </a:lnSpc>
                <a:spcBef>
                  <a:spcPts val="1700"/>
                </a:spcBef>
                <a:defRPr sz="2400">
                  <a:solidFill>
                    <a:srgbClr val="000000"/>
                  </a:solidFill>
                </a:defRPr>
              </a:pPr>
              <a:r>
                <a:t>Use string interpolation to produce the same “No Palm Oil Challenge” string by entering the following code:</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rPr>
                  <a:solidFill>
                    <a:srgbClr val="9B2393"/>
                  </a:solidFill>
                </a:rPr>
                <a:t>var</a:t>
              </a:r>
              <a:r>
                <a:t> </a:t>
              </a:r>
              <a:r>
                <a:t>anotherNoPalmOilChallenge = </a:t>
              </a:r>
              <a:r>
                <a:rPr>
                  <a:solidFill>
                    <a:srgbClr val="C41A16"/>
                  </a:solidFill>
                </a:rPr>
                <a:t>"</a:t>
              </a:r>
              <a:r>
                <a:t>\(name)</a:t>
              </a:r>
              <a:r>
                <a:t> </a:t>
              </a:r>
              <a:r>
                <a:rPr>
                  <a:solidFill>
                    <a:srgbClr val="C41A16"/>
                  </a:solidFill>
                </a:rPr>
                <a:t>Challenge"</a:t>
              </a:r>
              <a:endParaRPr>
                <a:solidFill>
                  <a:srgbClr val="C41A16"/>
                </a:solidFill>
              </a:endParaRP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print(anotherNoPalmOilChallenge)</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p>
            <a:p>
              <a:pPr algn="l" defTabSz="825500">
                <a:lnSpc>
                  <a:spcPts val="3200"/>
                </a:lnSpc>
                <a:spcBef>
                  <a:spcPts val="1700"/>
                </a:spcBef>
                <a:defRPr sz="2400">
                  <a:solidFill>
                    <a:srgbClr val="000000"/>
                  </a:solidFill>
                </a:defRPr>
              </a:pPr>
              <a:r>
                <a:t>Notice that the constant part of the string is colored red, while the interpolated part is black. This is another great example of syntax highlighting.</a:t>
              </a:r>
            </a:p>
            <a:p>
              <a:pPr algn="l" defTabSz="825500">
                <a:lnSpc>
                  <a:spcPts val="3200"/>
                </a:lnSpc>
                <a:spcBef>
                  <a:spcPts val="1700"/>
                </a:spcBef>
                <a:defRPr sz="2400">
                  <a:solidFill>
                    <a:srgbClr val="000000"/>
                  </a:solidFill>
                </a:defRPr>
              </a:pPr>
              <a:r>
                <a:t>String interpolation is powerful. For example, it works with numbers. Enter the following code:</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rPr>
                  <a:solidFill>
                    <a:srgbClr val="9B2393"/>
                  </a:solidFill>
                </a:rPr>
                <a:t>var</a:t>
              </a:r>
              <a:r>
                <a:t> pointsForCompletion = </a:t>
              </a:r>
              <a:r>
                <a:rPr>
                  <a:solidFill>
                    <a:srgbClr val="0400C3"/>
                  </a:solidFill>
                </a:rPr>
                <a:t>8</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print(</a:t>
              </a:r>
              <a:r>
                <a:rPr>
                  <a:solidFill>
                    <a:srgbClr val="C41A15"/>
                  </a:solidFill>
                </a:rPr>
                <a:t>"You could score </a:t>
              </a:r>
              <a:r>
                <a:t>\(pointsForCompletion) </a:t>
              </a:r>
              <a:r>
                <a:rPr>
                  <a:solidFill>
                    <a:srgbClr val="C41A15"/>
                  </a:solidFill>
                </a:rPr>
                <a:t>points by completing it.</a:t>
              </a:r>
              <a:r>
                <a:rPr>
                  <a:solidFill>
                    <a:srgbClr val="C41A16"/>
                  </a:solidFill>
                </a:rPr>
                <a:t>"</a:t>
              </a:r>
              <a:r>
                <a:t>)</a:t>
              </a:r>
            </a:p>
            <a:p>
              <a:pPr lvl="1" algn="l" defTabSz="376554">
                <a:tabLst>
                  <a:tab pos="368300" algn="l"/>
                </a:tabLst>
                <a:defRPr sz="2500">
                  <a:solidFill>
                    <a:srgbClr val="000000"/>
                  </a:solidFill>
                  <a:latin typeface="Menlo Regular"/>
                  <a:ea typeface="Menlo Regular"/>
                  <a:cs typeface="Menlo Regular"/>
                  <a:sym typeface="Menlo Regular"/>
                </a:defRPr>
              </a:pPr>
            </a:p>
            <a:p>
              <a:pPr algn="l" defTabSz="825500">
                <a:lnSpc>
                  <a:spcPts val="3200"/>
                </a:lnSpc>
                <a:spcBef>
                  <a:spcPts val="1700"/>
                </a:spcBef>
                <a:defRPr sz="2400">
                  <a:solidFill>
                    <a:srgbClr val="000000"/>
                  </a:solidFill>
                </a:defRPr>
              </a:pPr>
              <a:r>
                <a:t>A string can have any number of interpolated values. Enter the following code to substitute both the name of the challenge and the number of points in one longer string:</a:t>
              </a:r>
            </a:p>
            <a:p>
              <a:pPr lvl="1" algn="l" defTabSz="376554">
                <a:lnSpc>
                  <a:spcPct val="110000"/>
                </a:lnSpc>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print(</a:t>
              </a:r>
              <a:r>
                <a:rPr>
                  <a:solidFill>
                    <a:srgbClr val="C41A15"/>
                  </a:solidFill>
                </a:rPr>
                <a:t>"Complete the </a:t>
              </a:r>
              <a:r>
                <a:t>\(noPalmOilChallenge)</a:t>
              </a:r>
              <a:r>
                <a:rPr>
                  <a:solidFill>
                    <a:srgbClr val="C41A15"/>
                  </a:solidFill>
                </a:rPr>
                <a:t> to score </a:t>
              </a:r>
              <a:r>
                <a:t>\(pointsForCompletion)</a:t>
              </a:r>
              <a:r>
                <a:t> </a:t>
              </a:r>
              <a:r>
                <a:rPr>
                  <a:solidFill>
                    <a:srgbClr val="C41A15"/>
                  </a:solidFill>
                </a:rPr>
                <a:t>points!"</a:t>
              </a:r>
              <a:r>
                <a:t>)</a:t>
              </a:r>
            </a:p>
          </p:txBody>
        </p:sp>
        <p:sp>
          <p:nvSpPr>
            <p:cNvPr id="920" name="This is a placeholder that will insert the value of name when the string needs to be used."/>
            <p:cNvSpPr txBox="1"/>
            <p:nvPr/>
          </p:nvSpPr>
          <p:spPr>
            <a:xfrm>
              <a:off x="11940498" y="2801833"/>
              <a:ext cx="4028056" cy="11701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lgn="l">
                <a:defRPr>
                  <a:solidFill>
                    <a:srgbClr val="929292"/>
                  </a:solidFill>
                </a:defRPr>
              </a:pPr>
              <a:r>
                <a:t>This is a placeholder that will insert the value of </a:t>
              </a:r>
              <a:r>
                <a:rPr>
                  <a:latin typeface="Menlo Regular"/>
                  <a:ea typeface="Menlo Regular"/>
                  <a:cs typeface="Menlo Regular"/>
                  <a:sym typeface="Menlo Regular"/>
                </a:rPr>
                <a:t>name</a:t>
              </a:r>
              <a:r>
                <a:t> when the string needs to be used.</a:t>
              </a:r>
            </a:p>
          </p:txBody>
        </p:sp>
        <p:sp>
          <p:nvSpPr>
            <p:cNvPr id="921" name="Line"/>
            <p:cNvSpPr/>
            <p:nvPr/>
          </p:nvSpPr>
          <p:spPr>
            <a:xfrm>
              <a:off x="9878439" y="2687968"/>
              <a:ext cx="1906737" cy="3810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path>
              </a:pathLst>
            </a:custGeom>
            <a:noFill/>
            <a:ln w="25400" cap="flat">
              <a:solidFill>
                <a:srgbClr val="FE7D00"/>
              </a:solidFill>
              <a:prstDash val="solid"/>
              <a:miter lim="400000"/>
              <a:tailEnd type="arrow" w="med" len="med"/>
            </a:ln>
            <a:effectLst/>
          </p:spPr>
          <p:txBody>
            <a:bodyPr wrap="square" lIns="71437" tIns="71437" rIns="71437" bIns="71437" numCol="1" anchor="ctr">
              <a:noAutofit/>
            </a:bodyPr>
            <a:lstStyle/>
            <a:p>
              <a:pPr/>
            </a:p>
          </p:txBody>
        </p:sp>
        <p:sp>
          <p:nvSpPr>
            <p:cNvPr id="922" name="Rectangle"/>
            <p:cNvSpPr/>
            <p:nvPr/>
          </p:nvSpPr>
          <p:spPr>
            <a:xfrm>
              <a:off x="9496653" y="2104725"/>
              <a:ext cx="792627" cy="554700"/>
            </a:xfrm>
            <a:prstGeom prst="roundRect">
              <a:avLst>
                <a:gd name="adj" fmla="val 0"/>
              </a:avLst>
            </a:prstGeom>
            <a:noFill/>
            <a:ln w="25400" cap="flat">
              <a:solidFill>
                <a:srgbClr val="FE7D00"/>
              </a:solidFill>
              <a:prstDash val="solid"/>
              <a:miter lim="400000"/>
            </a:ln>
            <a:effectLst/>
          </p:spPr>
          <p:txBody>
            <a:bodyPr wrap="square" lIns="71437" tIns="71437" rIns="71437" bIns="71437" numCol="1" anchor="ctr">
              <a:noAutofit/>
            </a:bodyPr>
            <a:lstStyle/>
            <a:p>
              <a:pPr defTabSz="821531">
                <a:defRPr sz="3000">
                  <a:solidFill>
                    <a:srgbClr val="FE7D00"/>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5" name="Strings…"/>
          <p:cNvSpPr txBox="1"/>
          <p:nvPr>
            <p:ph type="body" idx="21"/>
          </p:nvPr>
        </p:nvSpPr>
        <p:spPr>
          <a:xfrm>
            <a:off x="1266761" y="970751"/>
            <a:ext cx="5398537" cy="1110133"/>
          </a:xfrm>
          <a:prstGeom prst="rect">
            <a:avLst/>
          </a:prstGeom>
        </p:spPr>
        <p:txBody>
          <a:bodyPr/>
          <a:lstStyle/>
          <a:p>
            <a:pPr marL="0" indent="0" defTabSz="457200">
              <a:lnSpc>
                <a:spcPct val="100000"/>
              </a:lnSpc>
              <a:spcBef>
                <a:spcPts val="1200"/>
              </a:spcBef>
              <a:buClrTx/>
              <a:buSzTx/>
              <a:buNone/>
              <a:defRPr b="1" sz="3200"/>
            </a:pPr>
            <a:r>
              <a:t>Strings</a:t>
            </a:r>
          </a:p>
          <a:p>
            <a:pPr marL="0" indent="0">
              <a:lnSpc>
                <a:spcPct val="110000"/>
              </a:lnSpc>
              <a:spcBef>
                <a:spcPts val="200"/>
              </a:spcBef>
              <a:buClrTx/>
              <a:buSzTx/>
              <a:buNone/>
              <a:defRPr sz="2100"/>
            </a:pPr>
            <a:r>
              <a:t>Review your work and try a challenge.</a:t>
            </a:r>
          </a:p>
        </p:txBody>
      </p:sp>
      <p:sp>
        <p:nvSpPr>
          <p:cNvPr id="926" name="Explore Code"/>
          <p:cNvSpPr txBox="1"/>
          <p:nvPr>
            <p:ph type="body" idx="23"/>
          </p:nvPr>
        </p:nvSpPr>
        <p:spPr>
          <a:prstGeom prst="rect">
            <a:avLst/>
          </a:prstGeom>
        </p:spPr>
        <p:txBody>
          <a:bodyPr/>
          <a:lstStyle/>
          <a:p>
            <a:pPr>
              <a:defRPr b="0"/>
            </a:pPr>
            <a:r>
              <a:rPr b="1"/>
              <a:t>Explore Code</a:t>
            </a:r>
          </a:p>
        </p:txBody>
      </p:sp>
      <p:sp>
        <p:nvSpPr>
          <p:cNvPr id="92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932" name="Group"/>
          <p:cNvGrpSpPr/>
          <p:nvPr/>
        </p:nvGrpSpPr>
        <p:grpSpPr>
          <a:xfrm>
            <a:off x="-1" y="0"/>
            <a:ext cx="24384001" cy="13716001"/>
            <a:chOff x="0" y="0"/>
            <a:chExt cx="24384000" cy="13716000"/>
          </a:xfrm>
        </p:grpSpPr>
        <p:sp>
          <p:nvSpPr>
            <p:cNvPr id="928" name="Your completed exercise should now look like this:"/>
            <p:cNvSpPr txBox="1"/>
            <p:nvPr/>
          </p:nvSpPr>
          <p:spPr>
            <a:xfrm>
              <a:off x="8928100" y="1065520"/>
              <a:ext cx="13962785" cy="4916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lvl1pPr algn="l" defTabSz="825500">
                <a:lnSpc>
                  <a:spcPts val="3200"/>
                </a:lnSpc>
                <a:spcBef>
                  <a:spcPts val="1700"/>
                </a:spcBef>
                <a:defRPr sz="2400">
                  <a:solidFill>
                    <a:srgbClr val="000000"/>
                  </a:solidFill>
                </a:defRPr>
              </a:lvl1pPr>
            </a:lstStyle>
            <a:p>
              <a:pPr/>
              <a:r>
                <a:t>Your completed exercise should now look like this:</a:t>
              </a:r>
            </a:p>
          </p:txBody>
        </p:sp>
        <p:sp>
          <p:nvSpPr>
            <p:cNvPr id="929" name="Challenge: Experiment with what you’ve learned about constructing strings. Try assigning your  given name to givenName and your family name to familyName, then construct fullName using concatenation (+). Use interpolation to embed them in a string like s"/>
            <p:cNvSpPr txBox="1"/>
            <p:nvPr/>
          </p:nvSpPr>
          <p:spPr>
            <a:xfrm>
              <a:off x="8928100" y="10617124"/>
              <a:ext cx="14113165" cy="17521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t">
              <a:spAutoFit/>
            </a:bodyPr>
            <a:lstStyle/>
            <a:p>
              <a:pPr algn="l" defTabSz="825500">
                <a:lnSpc>
                  <a:spcPts val="3200"/>
                </a:lnSpc>
                <a:spcBef>
                  <a:spcPts val="1700"/>
                </a:spcBef>
                <a:defRPr sz="2400">
                  <a:solidFill>
                    <a:srgbClr val="000000"/>
                  </a:solidFill>
                </a:defRPr>
              </a:pPr>
              <a:r>
                <a:rPr b="1"/>
                <a:t>Challenge: </a:t>
              </a:r>
              <a:r>
                <a:t>Experiment with what you’ve learned about constructing strings. Try assigning your </a:t>
              </a:r>
              <a:br/>
              <a:r>
                <a:t>given name to </a:t>
              </a:r>
              <a:r>
                <a:rPr>
                  <a:latin typeface="Menlo Regular"/>
                  <a:ea typeface="Menlo Regular"/>
                  <a:cs typeface="Menlo Regular"/>
                  <a:sym typeface="Menlo Regular"/>
                </a:rPr>
                <a:t>givenName</a:t>
              </a:r>
              <a:r>
                <a:t> and your family name to </a:t>
              </a:r>
              <a:r>
                <a:rPr>
                  <a:latin typeface="Menlo Regular"/>
                  <a:ea typeface="Menlo Regular"/>
                  <a:cs typeface="Menlo Regular"/>
                  <a:sym typeface="Menlo Regular"/>
                </a:rPr>
                <a:t>familyName,</a:t>
              </a:r>
              <a:r>
                <a:t> then construct </a:t>
              </a:r>
              <a:r>
                <a:rPr>
                  <a:latin typeface="Menlo Regular"/>
                  <a:ea typeface="Menlo Regular"/>
                  <a:cs typeface="Menlo Regular"/>
                  <a:sym typeface="Menlo Regular"/>
                </a:rPr>
                <a:t>fullName</a:t>
              </a:r>
              <a:r>
                <a:t> using concatenation (+). Use interpolation to embed them in a string like so: “My full name is _____  _____.” Can you add your age? Review the earlier explorations and try to display this using a text view.</a:t>
              </a:r>
            </a:p>
          </p:txBody>
        </p:sp>
        <p:pic>
          <p:nvPicPr>
            <p:cNvPr id="930" name="Screen Shot 2021-09-24 at 5.21.25 PM.png" descr="Screen Shot 2021-09-24 at 5.21.25 PM.png"/>
            <p:cNvPicPr>
              <a:picLocks noChangeAspect="1"/>
            </p:cNvPicPr>
            <p:nvPr/>
          </p:nvPicPr>
          <p:blipFill>
            <a:blip r:embed="rId2">
              <a:extLst/>
            </a:blip>
            <a:stretch>
              <a:fillRect/>
            </a:stretch>
          </p:blipFill>
          <p:spPr>
            <a:xfrm>
              <a:off x="8360729" y="1549284"/>
              <a:ext cx="11995407" cy="9292217"/>
            </a:xfrm>
            <a:prstGeom prst="rect">
              <a:avLst/>
            </a:prstGeom>
            <a:ln w="12700" cap="flat">
              <a:noFill/>
              <a:miter lim="400000"/>
            </a:ln>
            <a:effectLst/>
          </p:spPr>
        </p:pic>
        <p:sp>
          <p:nvSpPr>
            <p:cNvPr id="931"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4" name="Prioritize Features…"/>
          <p:cNvSpPr txBox="1"/>
          <p:nvPr>
            <p:ph type="body" idx="21"/>
          </p:nvPr>
        </p:nvSpPr>
        <p:spPr>
          <a:xfrm>
            <a:off x="1266761" y="970751"/>
            <a:ext cx="5245807" cy="7339488"/>
          </a:xfrm>
          <a:prstGeom prst="rect">
            <a:avLst/>
          </a:prstGeom>
        </p:spPr>
        <p:txBody>
          <a:bodyPr/>
          <a:lstStyle/>
          <a:p>
            <a:pPr marL="0" indent="0" defTabSz="457200">
              <a:lnSpc>
                <a:spcPct val="100000"/>
              </a:lnSpc>
              <a:spcBef>
                <a:spcPts val="1200"/>
              </a:spcBef>
              <a:buClrTx/>
              <a:buSzTx/>
              <a:buNone/>
              <a:defRPr b="1" sz="3200">
                <a:solidFill>
                  <a:srgbClr val="FFFFFF"/>
                </a:solidFill>
              </a:defRPr>
            </a:pPr>
            <a:r>
              <a:t>Prioritize Features</a:t>
            </a:r>
          </a:p>
          <a:p>
            <a:pPr marL="0" indent="0">
              <a:lnSpc>
                <a:spcPct val="110000"/>
              </a:lnSpc>
              <a:spcBef>
                <a:spcPts val="1200"/>
              </a:spcBef>
              <a:buClrTx/>
              <a:buSzTx/>
              <a:buNone/>
              <a:defRPr sz="2100">
                <a:solidFill>
                  <a:srgbClr val="FFFFFF"/>
                </a:solidFill>
              </a:defRPr>
            </a:pPr>
            <a:r>
              <a:t>Make a copy of the previous exercise. Annotate the most important features </a:t>
            </a:r>
            <a:br/>
            <a:r>
              <a:t>and order them by priority. Ask yourself which features are absolutely necessary. Can you pare your list down to three</a:t>
            </a:r>
            <a:br/>
            <a:r>
              <a:t>or four key features? Do you need to reorder your priorities?</a:t>
            </a:r>
          </a:p>
          <a:p>
            <a:pPr marL="0" indent="0">
              <a:lnSpc>
                <a:spcPct val="110000"/>
              </a:lnSpc>
              <a:spcBef>
                <a:spcPts val="1200"/>
              </a:spcBef>
              <a:buClrTx/>
              <a:buSzTx/>
              <a:buNone/>
              <a:defRPr sz="2100">
                <a:solidFill>
                  <a:srgbClr val="FFFFFF"/>
                </a:solidFill>
              </a:defRPr>
            </a:pPr>
            <a:r>
              <a:t>Identifying the most important features</a:t>
            </a:r>
            <a:br/>
            <a:r>
              <a:t>of an app helps you work toward your minimum viable product (MVP). Your first iteration of the app should include just the features necessary to validate your idea.</a:t>
            </a:r>
          </a:p>
          <a:p>
            <a:pPr marL="0" indent="0">
              <a:lnSpc>
                <a:spcPct val="110000"/>
              </a:lnSpc>
              <a:spcBef>
                <a:spcPts val="1200"/>
              </a:spcBef>
              <a:buClrTx/>
              <a:buSzTx/>
              <a:buNone/>
              <a:defRPr sz="2100">
                <a:solidFill>
                  <a:srgbClr val="FFFFFF"/>
                </a:solidFill>
              </a:defRPr>
            </a:pPr>
            <a:r>
              <a:t>To avoid “feature creep,” it’s important </a:t>
            </a:r>
            <a:br/>
            <a:r>
              <a:t>to distinguish between must-have </a:t>
            </a:r>
            <a:br/>
            <a:r>
              <a:t>features and those that would be great enhancements. Clear, minimal focus is essential to the success of the design process.</a:t>
            </a:r>
          </a:p>
        </p:txBody>
      </p:sp>
      <p:sp>
        <p:nvSpPr>
          <p:cNvPr id="935" name="Define | Plan"/>
          <p:cNvSpPr txBox="1"/>
          <p:nvPr>
            <p:ph type="body" idx="23"/>
          </p:nvPr>
        </p:nvSpPr>
        <p:spPr>
          <a:xfrm>
            <a:off x="1269305" y="12421154"/>
            <a:ext cx="1636828" cy="465340"/>
          </a:xfrm>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Define</a:t>
            </a:r>
            <a:r>
              <a:t> | Plan</a:t>
            </a:r>
          </a:p>
        </p:txBody>
      </p:sp>
      <p:sp>
        <p:nvSpPr>
          <p:cNvPr id="93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967" name="Group"/>
          <p:cNvGrpSpPr/>
          <p:nvPr/>
        </p:nvGrpSpPr>
        <p:grpSpPr>
          <a:xfrm>
            <a:off x="-1" y="0"/>
            <a:ext cx="24384001" cy="13716001"/>
            <a:chOff x="0" y="0"/>
            <a:chExt cx="24384000" cy="13716000"/>
          </a:xfrm>
        </p:grpSpPr>
        <p:sp>
          <p:nvSpPr>
            <p:cNvPr id="937"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938" name="Current"/>
            <p:cNvSpPr txBox="1"/>
            <p:nvPr/>
          </p:nvSpPr>
          <p:spPr>
            <a:xfrm>
              <a:off x="8981263" y="1015562"/>
              <a:ext cx="5398537" cy="4284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825500">
                <a:lnSpc>
                  <a:spcPct val="110000"/>
                </a:lnSpc>
                <a:spcBef>
                  <a:spcPts val="1500"/>
                </a:spcBef>
                <a:defRPr sz="2100">
                  <a:solidFill>
                    <a:srgbClr val="000000"/>
                  </a:solidFill>
                </a:defRPr>
              </a:lvl1pPr>
            </a:lstStyle>
            <a:p>
              <a:pPr/>
              <a:r>
                <a:t>Current</a:t>
              </a:r>
            </a:p>
          </p:txBody>
        </p:sp>
        <p:sp>
          <p:nvSpPr>
            <p:cNvPr id="939" name="recycling apps"/>
            <p:cNvSpPr/>
            <p:nvPr/>
          </p:nvSpPr>
          <p:spPr>
            <a:xfrm>
              <a:off x="9003656" y="1532142"/>
              <a:ext cx="6299201" cy="1338349"/>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266700" tIns="266700" rIns="266700" bIns="266700" numCol="1" anchor="ctr">
              <a:noAutofit/>
            </a:bodyPr>
            <a:lstStyle>
              <a:lvl1pPr algn="l" defTabSz="825500">
                <a:lnSpc>
                  <a:spcPct val="110000"/>
                </a:lnSpc>
                <a:defRPr sz="2100">
                  <a:solidFill>
                    <a:srgbClr val="000000"/>
                  </a:solidFill>
                </a:defRPr>
              </a:lvl1pPr>
            </a:lstStyle>
            <a:p>
              <a:pPr/>
              <a:r>
                <a:t>recycling apps</a:t>
              </a:r>
            </a:p>
          </p:txBody>
        </p:sp>
        <p:sp>
          <p:nvSpPr>
            <p:cNvPr id="940" name="what is considered recycling."/>
            <p:cNvSpPr/>
            <p:nvPr/>
          </p:nvSpPr>
          <p:spPr>
            <a:xfrm>
              <a:off x="15974614" y="1532142"/>
              <a:ext cx="6299201" cy="1338349"/>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266700" tIns="266700" rIns="266700" bIns="266700" numCol="1" anchor="ctr">
              <a:noAutofit/>
            </a:bodyPr>
            <a:lstStyle>
              <a:lvl1pPr algn="l" defTabSz="825500">
                <a:lnSpc>
                  <a:spcPct val="110000"/>
                </a:lnSpc>
                <a:defRPr sz="2100">
                  <a:solidFill>
                    <a:srgbClr val="000000"/>
                  </a:solidFill>
                </a:defRPr>
              </a:lvl1pPr>
            </a:lstStyle>
            <a:p>
              <a:pPr/>
              <a:r>
                <a:t>what is considered recycling.</a:t>
              </a:r>
            </a:p>
          </p:txBody>
        </p:sp>
        <p:sp>
          <p:nvSpPr>
            <p:cNvPr id="941" name="Line"/>
            <p:cNvSpPr/>
            <p:nvPr/>
          </p:nvSpPr>
          <p:spPr>
            <a:xfrm>
              <a:off x="8987773" y="3210878"/>
              <a:ext cx="13310196" cy="1"/>
            </a:xfrm>
            <a:prstGeom prst="line">
              <a:avLst/>
            </a:prstGeom>
            <a:noFill/>
            <a:ln w="12700" cap="flat">
              <a:solidFill>
                <a:srgbClr val="929292"/>
              </a:solidFill>
              <a:prstDash val="solid"/>
              <a:miter lim="400000"/>
            </a:ln>
            <a:effectLst/>
          </p:spPr>
          <p:txBody>
            <a:bodyPr wrap="square" lIns="71437" tIns="71437" rIns="71437" bIns="71437" numCol="1" anchor="ctr">
              <a:noAutofit/>
            </a:bodyPr>
            <a:lstStyle/>
            <a:p>
              <a:pPr/>
            </a:p>
          </p:txBody>
        </p:sp>
        <p:sp>
          <p:nvSpPr>
            <p:cNvPr id="942" name="Log trash and recycling."/>
            <p:cNvSpPr/>
            <p:nvPr/>
          </p:nvSpPr>
          <p:spPr>
            <a:xfrm>
              <a:off x="9003656" y="4077745"/>
              <a:ext cx="6299201" cy="1338349"/>
            </a:xfrm>
            <a:prstGeom prst="rect">
              <a:avLst/>
            </a:prstGeom>
            <a:solidFill>
              <a:srgbClr val="D5D5D5">
                <a:alpha val="43642"/>
              </a:srgbClr>
            </a:solidFill>
            <a:ln w="25400" cap="flat">
              <a:solidFill>
                <a:srgbClr val="FE7D00"/>
              </a:solidFill>
              <a:prstDash val="solid"/>
              <a:miter lim="400000"/>
            </a:ln>
            <a:effectLst/>
            <a:extLst>
              <a:ext uri="{C572A759-6A51-4108-AA02-DFA0A04FC94B}">
                <ma14:wrappingTextBoxFlag xmlns:ma14="http://schemas.microsoft.com/office/mac/drawingml/2011/main" val="1"/>
              </a:ext>
            </a:extLst>
          </p:spPr>
          <p:txBody>
            <a:bodyPr wrap="square" lIns="266700" tIns="266700" rIns="266700" bIns="266700" numCol="1" anchor="ctr">
              <a:noAutofit/>
            </a:bodyPr>
            <a:lstStyle>
              <a:lvl1pPr algn="l" defTabSz="825500">
                <a:lnSpc>
                  <a:spcPct val="110000"/>
                </a:lnSpc>
                <a:defRPr sz="2100">
                  <a:solidFill>
                    <a:srgbClr val="000000"/>
                  </a:solidFill>
                </a:defRPr>
              </a:lvl1pPr>
            </a:lstStyle>
            <a:p>
              <a:pPr/>
              <a:r>
                <a:t>Log trash and recycling.</a:t>
              </a:r>
            </a:p>
          </p:txBody>
        </p:sp>
        <p:sp>
          <p:nvSpPr>
            <p:cNvPr id="943" name="Scan product barcodes to determine recyclability."/>
            <p:cNvSpPr/>
            <p:nvPr/>
          </p:nvSpPr>
          <p:spPr>
            <a:xfrm>
              <a:off x="15974614" y="4077745"/>
              <a:ext cx="6299201" cy="1338349"/>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266700" tIns="266700" rIns="266700" bIns="266700" numCol="1" anchor="ctr">
              <a:noAutofit/>
            </a:bodyPr>
            <a:lstStyle>
              <a:lvl1pPr algn="l" defTabSz="825500">
                <a:lnSpc>
                  <a:spcPct val="110000"/>
                </a:lnSpc>
                <a:defRPr sz="2100">
                  <a:solidFill>
                    <a:srgbClr val="000000"/>
                  </a:solidFill>
                </a:defRPr>
              </a:lvl1pPr>
            </a:lstStyle>
            <a:p>
              <a:pPr/>
              <a:r>
                <a:t>Scan product barcodes to determine recyclability.</a:t>
              </a:r>
            </a:p>
          </p:txBody>
        </p:sp>
        <p:sp>
          <p:nvSpPr>
            <p:cNvPr id="944" name="Educate about what is recyclable."/>
            <p:cNvSpPr/>
            <p:nvPr/>
          </p:nvSpPr>
          <p:spPr>
            <a:xfrm>
              <a:off x="9003656" y="5651801"/>
              <a:ext cx="6299201" cy="1338349"/>
            </a:xfrm>
            <a:prstGeom prst="rect">
              <a:avLst/>
            </a:prstGeom>
            <a:solidFill>
              <a:srgbClr val="D5D5D5">
                <a:alpha val="43642"/>
              </a:srgbClr>
            </a:solidFill>
            <a:ln w="25400" cap="flat">
              <a:solidFill>
                <a:srgbClr val="FE7D00"/>
              </a:solidFill>
              <a:prstDash val="solid"/>
              <a:miter lim="400000"/>
            </a:ln>
            <a:effectLst/>
            <a:extLst>
              <a:ext uri="{C572A759-6A51-4108-AA02-DFA0A04FC94B}">
                <ma14:wrappingTextBoxFlag xmlns:ma14="http://schemas.microsoft.com/office/mac/drawingml/2011/main" val="1"/>
              </a:ext>
            </a:extLst>
          </p:spPr>
          <p:txBody>
            <a:bodyPr wrap="square" lIns="266700" tIns="266700" rIns="266700" bIns="266700" numCol="1" anchor="ctr">
              <a:noAutofit/>
            </a:bodyPr>
            <a:lstStyle>
              <a:lvl1pPr algn="l" defTabSz="825500">
                <a:lnSpc>
                  <a:spcPct val="110000"/>
                </a:lnSpc>
                <a:defRPr sz="2100">
                  <a:solidFill>
                    <a:srgbClr val="000000"/>
                  </a:solidFill>
                </a:defRPr>
              </a:lvl1pPr>
            </a:lstStyle>
            <a:p>
              <a:pPr/>
              <a:r>
                <a:t>Educate about what is recyclable.</a:t>
              </a:r>
            </a:p>
          </p:txBody>
        </p:sp>
        <p:sp>
          <p:nvSpPr>
            <p:cNvPr id="945" name="Provide quick links to environmental  causes."/>
            <p:cNvSpPr/>
            <p:nvPr/>
          </p:nvSpPr>
          <p:spPr>
            <a:xfrm>
              <a:off x="15974614" y="5651801"/>
              <a:ext cx="6299201" cy="1338349"/>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266700" tIns="266700" rIns="266700" bIns="266700" numCol="1" anchor="ctr">
              <a:noAutofit/>
            </a:bodyPr>
            <a:lstStyle/>
            <a:p>
              <a:pPr algn="l" defTabSz="825500">
                <a:lnSpc>
                  <a:spcPct val="110000"/>
                </a:lnSpc>
                <a:defRPr sz="2100">
                  <a:solidFill>
                    <a:srgbClr val="000000"/>
                  </a:solidFill>
                </a:defRPr>
              </a:pPr>
              <a:r>
                <a:t>Provide quick links to environmental </a:t>
              </a:r>
              <a:br/>
              <a:r>
                <a:t>causes.</a:t>
              </a:r>
            </a:p>
          </p:txBody>
        </p:sp>
        <p:sp>
          <p:nvSpPr>
            <p:cNvPr id="946" name="Host a storefront for environmentally…"/>
            <p:cNvSpPr/>
            <p:nvPr/>
          </p:nvSpPr>
          <p:spPr>
            <a:xfrm>
              <a:off x="9003656" y="7225062"/>
              <a:ext cx="6299201" cy="1338349"/>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266700" tIns="266700" rIns="266700" bIns="266700" numCol="1" anchor="ctr">
              <a:noAutofit/>
            </a:bodyPr>
            <a:lstStyle/>
            <a:p>
              <a:pPr algn="l" defTabSz="825500">
                <a:lnSpc>
                  <a:spcPct val="110000"/>
                </a:lnSpc>
                <a:defRPr sz="2100">
                  <a:solidFill>
                    <a:srgbClr val="000000"/>
                  </a:solidFill>
                </a:defRPr>
              </a:pPr>
              <a:r>
                <a:t>Host a storefront for environmentally</a:t>
              </a:r>
            </a:p>
            <a:p>
              <a:pPr algn="l" defTabSz="825500">
                <a:lnSpc>
                  <a:spcPct val="110000"/>
                </a:lnSpc>
                <a:defRPr sz="2100">
                  <a:solidFill>
                    <a:srgbClr val="000000"/>
                  </a:solidFill>
                </a:defRPr>
              </a:pPr>
              <a:r>
                <a:t>friendly products.</a:t>
              </a:r>
            </a:p>
          </p:txBody>
        </p:sp>
        <p:sp>
          <p:nvSpPr>
            <p:cNvPr id="947" name="Provide breakdown of trash vs.…"/>
            <p:cNvSpPr/>
            <p:nvPr/>
          </p:nvSpPr>
          <p:spPr>
            <a:xfrm>
              <a:off x="15974614" y="7225858"/>
              <a:ext cx="6299201" cy="1338349"/>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266700" tIns="266700" rIns="266700" bIns="266700" numCol="1" anchor="ctr">
              <a:noAutofit/>
            </a:bodyPr>
            <a:lstStyle/>
            <a:p>
              <a:pPr algn="l" defTabSz="825500">
                <a:lnSpc>
                  <a:spcPct val="110000"/>
                </a:lnSpc>
                <a:defRPr sz="2100">
                  <a:solidFill>
                    <a:srgbClr val="000000"/>
                  </a:solidFill>
                </a:defRPr>
              </a:pPr>
              <a:r>
                <a:t>Provide breakdown of trash vs.</a:t>
              </a:r>
            </a:p>
            <a:p>
              <a:pPr algn="l" defTabSz="825500">
                <a:lnSpc>
                  <a:spcPct val="110000"/>
                </a:lnSpc>
                <a:defRPr sz="2100">
                  <a:solidFill>
                    <a:srgbClr val="000000"/>
                  </a:solidFill>
                </a:defRPr>
              </a:pPr>
              <a:r>
                <a:t>recycling. </a:t>
              </a:r>
            </a:p>
          </p:txBody>
        </p:sp>
        <p:sp>
          <p:nvSpPr>
            <p:cNvPr id="948" name="Line"/>
            <p:cNvSpPr/>
            <p:nvPr/>
          </p:nvSpPr>
          <p:spPr>
            <a:xfrm>
              <a:off x="8987773" y="8964844"/>
              <a:ext cx="13310196" cy="1"/>
            </a:xfrm>
            <a:prstGeom prst="line">
              <a:avLst/>
            </a:prstGeom>
            <a:noFill/>
            <a:ln w="12700" cap="flat">
              <a:solidFill>
                <a:srgbClr val="929292"/>
              </a:solidFill>
              <a:prstDash val="solid"/>
              <a:miter lim="400000"/>
            </a:ln>
            <a:effectLst/>
          </p:spPr>
          <p:txBody>
            <a:bodyPr wrap="square" lIns="71437" tIns="71437" rIns="71437" bIns="71437" numCol="1" anchor="ctr">
              <a:noAutofit/>
            </a:bodyPr>
            <a:lstStyle/>
            <a:p>
              <a:pPr/>
            </a:p>
          </p:txBody>
        </p:sp>
        <p:sp>
          <p:nvSpPr>
            <p:cNvPr id="949" name="Encouraging recycling through  gamification."/>
            <p:cNvSpPr/>
            <p:nvPr/>
          </p:nvSpPr>
          <p:spPr>
            <a:xfrm>
              <a:off x="9003656" y="9831711"/>
              <a:ext cx="6299201" cy="1338349"/>
            </a:xfrm>
            <a:prstGeom prst="rect">
              <a:avLst/>
            </a:prstGeom>
            <a:solidFill>
              <a:srgbClr val="D5D5D5">
                <a:alpha val="43642"/>
              </a:srgbClr>
            </a:solidFill>
            <a:ln w="25400" cap="flat">
              <a:solidFill>
                <a:srgbClr val="FE7D00"/>
              </a:solidFill>
              <a:prstDash val="solid"/>
              <a:miter lim="400000"/>
            </a:ln>
            <a:effectLst/>
            <a:extLst>
              <a:ext uri="{C572A759-6A51-4108-AA02-DFA0A04FC94B}">
                <ma14:wrappingTextBoxFlag xmlns:ma14="http://schemas.microsoft.com/office/mac/drawingml/2011/main" val="1"/>
              </a:ext>
            </a:extLst>
          </p:spPr>
          <p:txBody>
            <a:bodyPr wrap="square" lIns="266700" tIns="266700" rIns="266700" bIns="266700" numCol="1" anchor="ctr">
              <a:noAutofit/>
            </a:bodyPr>
            <a:lstStyle/>
            <a:p>
              <a:pPr algn="l" defTabSz="825500">
                <a:lnSpc>
                  <a:spcPct val="110000"/>
                </a:lnSpc>
                <a:defRPr sz="2100">
                  <a:solidFill>
                    <a:srgbClr val="000000"/>
                  </a:solidFill>
                </a:defRPr>
              </a:pPr>
              <a:r>
                <a:t>Encouraging recycling through </a:t>
              </a:r>
              <a:br/>
              <a:r>
                <a:t>gamification. </a:t>
              </a:r>
            </a:p>
          </p:txBody>
        </p:sp>
        <p:sp>
          <p:nvSpPr>
            <p:cNvPr id="950" name="Communicating with smart bins to  calculate weight automatically."/>
            <p:cNvSpPr/>
            <p:nvPr/>
          </p:nvSpPr>
          <p:spPr>
            <a:xfrm>
              <a:off x="15974614" y="9831711"/>
              <a:ext cx="6299201" cy="1338349"/>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266700" tIns="266700" rIns="266700" bIns="266700" numCol="1" anchor="ctr">
              <a:noAutofit/>
            </a:bodyPr>
            <a:lstStyle/>
            <a:p>
              <a:pPr algn="l" defTabSz="825500">
                <a:lnSpc>
                  <a:spcPct val="110000"/>
                </a:lnSpc>
                <a:defRPr sz="2100">
                  <a:solidFill>
                    <a:srgbClr val="000000"/>
                  </a:solidFill>
                </a:defRPr>
              </a:pPr>
              <a:r>
                <a:t>Communicating with smart bins to </a:t>
              </a:r>
              <a:br/>
              <a:r>
                <a:t>calculate weight automatically. </a:t>
              </a:r>
            </a:p>
          </p:txBody>
        </p:sp>
        <p:sp>
          <p:nvSpPr>
            <p:cNvPr id="951" name="Creating challenges to spark ideas."/>
            <p:cNvSpPr/>
            <p:nvPr/>
          </p:nvSpPr>
          <p:spPr>
            <a:xfrm>
              <a:off x="9003656" y="11416660"/>
              <a:ext cx="6299201" cy="1338349"/>
            </a:xfrm>
            <a:prstGeom prst="rect">
              <a:avLst/>
            </a:prstGeom>
            <a:solidFill>
              <a:srgbClr val="D5D5D5">
                <a:alpha val="43642"/>
              </a:srgbClr>
            </a:solidFill>
            <a:ln w="25400" cap="flat">
              <a:solidFill>
                <a:srgbClr val="FE7D00"/>
              </a:solidFill>
              <a:prstDash val="solid"/>
              <a:miter lim="400000"/>
            </a:ln>
            <a:effectLst/>
            <a:extLst>
              <a:ext uri="{C572A759-6A51-4108-AA02-DFA0A04FC94B}">
                <ma14:wrappingTextBoxFlag xmlns:ma14="http://schemas.microsoft.com/office/mac/drawingml/2011/main" val="1"/>
              </a:ext>
            </a:extLst>
          </p:spPr>
          <p:txBody>
            <a:bodyPr wrap="square" lIns="266700" tIns="266700" rIns="266700" bIns="266700" numCol="1" anchor="ctr">
              <a:noAutofit/>
            </a:bodyPr>
            <a:lstStyle>
              <a:lvl1pPr algn="l" defTabSz="825500">
                <a:lnSpc>
                  <a:spcPct val="110000"/>
                </a:lnSpc>
                <a:defRPr sz="2100">
                  <a:solidFill>
                    <a:srgbClr val="000000"/>
                  </a:solidFill>
                </a:defRPr>
              </a:lvl1pPr>
            </a:lstStyle>
            <a:p>
              <a:pPr/>
              <a:r>
                <a:t>Creating challenges to spark ideas.</a:t>
              </a:r>
            </a:p>
          </p:txBody>
        </p:sp>
        <p:sp>
          <p:nvSpPr>
            <p:cNvPr id="952" name="Host a storefront for recycling supplies…"/>
            <p:cNvSpPr/>
            <p:nvPr/>
          </p:nvSpPr>
          <p:spPr>
            <a:xfrm>
              <a:off x="15974614" y="11416660"/>
              <a:ext cx="6299201" cy="1338349"/>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266700" tIns="266700" rIns="266700" bIns="266700" numCol="1" anchor="ctr">
              <a:noAutofit/>
            </a:bodyPr>
            <a:lstStyle/>
            <a:p>
              <a:pPr algn="l" defTabSz="825500">
                <a:lnSpc>
                  <a:spcPct val="110000"/>
                </a:lnSpc>
                <a:defRPr sz="2100">
                  <a:solidFill>
                    <a:srgbClr val="000000"/>
                  </a:solidFill>
                </a:defRPr>
              </a:pPr>
              <a:r>
                <a:t>Host a storefront for recycling supplies</a:t>
              </a:r>
            </a:p>
            <a:p>
              <a:pPr algn="l" defTabSz="825500">
                <a:lnSpc>
                  <a:spcPct val="110000"/>
                </a:lnSpc>
                <a:defRPr sz="2100">
                  <a:solidFill>
                    <a:srgbClr val="000000"/>
                  </a:solidFill>
                </a:defRPr>
              </a:pPr>
              <a:r>
                <a:t>like bins, bags, and magnets.</a:t>
              </a:r>
            </a:p>
          </p:txBody>
        </p:sp>
        <p:sp>
          <p:nvSpPr>
            <p:cNvPr id="953" name="have focused primarily on"/>
            <p:cNvSpPr txBox="1"/>
            <p:nvPr/>
          </p:nvSpPr>
          <p:spPr>
            <a:xfrm>
              <a:off x="15944588" y="1015562"/>
              <a:ext cx="5398536" cy="4284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825500">
                <a:lnSpc>
                  <a:spcPct val="110000"/>
                </a:lnSpc>
                <a:spcBef>
                  <a:spcPts val="1500"/>
                </a:spcBef>
                <a:defRPr sz="2100">
                  <a:solidFill>
                    <a:srgbClr val="000000"/>
                  </a:solidFill>
                </a:defRPr>
              </a:lvl1pPr>
            </a:lstStyle>
            <a:p>
              <a:pPr/>
              <a:r>
                <a:t>have focused primarily on</a:t>
              </a:r>
            </a:p>
          </p:txBody>
        </p:sp>
        <p:sp>
          <p:nvSpPr>
            <p:cNvPr id="954" name="As a baseline, our app will need to:"/>
            <p:cNvSpPr txBox="1"/>
            <p:nvPr/>
          </p:nvSpPr>
          <p:spPr>
            <a:xfrm>
              <a:off x="8981263" y="3589428"/>
              <a:ext cx="5398537" cy="4284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825500">
                <a:lnSpc>
                  <a:spcPct val="110000"/>
                </a:lnSpc>
                <a:spcBef>
                  <a:spcPts val="1500"/>
                </a:spcBef>
                <a:defRPr sz="2100">
                  <a:solidFill>
                    <a:srgbClr val="000000"/>
                  </a:solidFill>
                </a:defRPr>
              </a:lvl1pPr>
            </a:lstStyle>
            <a:p>
              <a:pPr/>
              <a:r>
                <a:t>As a baseline, our app will need to:</a:t>
              </a:r>
            </a:p>
          </p:txBody>
        </p:sp>
        <p:sp>
          <p:nvSpPr>
            <p:cNvPr id="955" name="Our app will be different by:"/>
            <p:cNvSpPr txBox="1"/>
            <p:nvPr/>
          </p:nvSpPr>
          <p:spPr>
            <a:xfrm>
              <a:off x="8981263" y="9346762"/>
              <a:ext cx="5398537" cy="4284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825500">
                <a:lnSpc>
                  <a:spcPct val="110000"/>
                </a:lnSpc>
                <a:spcBef>
                  <a:spcPts val="1500"/>
                </a:spcBef>
                <a:defRPr sz="2100">
                  <a:solidFill>
                    <a:srgbClr val="000000"/>
                  </a:solidFill>
                </a:defRPr>
              </a:lvl1pPr>
            </a:lstStyle>
            <a:p>
              <a:pPr/>
              <a:r>
                <a:t>Our app will be different by:</a:t>
              </a:r>
            </a:p>
          </p:txBody>
        </p:sp>
        <p:sp>
          <p:nvSpPr>
            <p:cNvPr id="956" name="1"/>
            <p:cNvSpPr/>
            <p:nvPr/>
          </p:nvSpPr>
          <p:spPr>
            <a:xfrm>
              <a:off x="14149334" y="4270040"/>
              <a:ext cx="957305" cy="957304"/>
            </a:xfrm>
            <a:prstGeom prst="ellipse">
              <a:avLst/>
            </a:prstGeom>
            <a:solidFill>
              <a:srgbClr val="FE7D00"/>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457200">
                <a:defRPr sz="3200">
                  <a:solidFill>
                    <a:srgbClr val="FFFFFF"/>
                  </a:solidFill>
                  <a:latin typeface="Helvetica Neue Medium"/>
                  <a:ea typeface="Helvetica Neue Medium"/>
                  <a:cs typeface="Helvetica Neue Medium"/>
                  <a:sym typeface="Helvetica Neue Medium"/>
                </a:defRPr>
              </a:lvl1pPr>
            </a:lstStyle>
            <a:p>
              <a:pPr/>
              <a:r>
                <a:t>1</a:t>
              </a:r>
            </a:p>
          </p:txBody>
        </p:sp>
        <p:sp>
          <p:nvSpPr>
            <p:cNvPr id="957" name="2"/>
            <p:cNvSpPr/>
            <p:nvPr/>
          </p:nvSpPr>
          <p:spPr>
            <a:xfrm>
              <a:off x="14149334" y="5840426"/>
              <a:ext cx="957305" cy="957305"/>
            </a:xfrm>
            <a:prstGeom prst="ellipse">
              <a:avLst/>
            </a:prstGeom>
            <a:solidFill>
              <a:srgbClr val="FE7D00"/>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457200">
                <a:defRPr sz="3200">
                  <a:solidFill>
                    <a:srgbClr val="FFFFFF"/>
                  </a:solidFill>
                  <a:latin typeface="Helvetica Neue Medium"/>
                  <a:ea typeface="Helvetica Neue Medium"/>
                  <a:cs typeface="Helvetica Neue Medium"/>
                  <a:sym typeface="Helvetica Neue Medium"/>
                </a:defRPr>
              </a:lvl1pPr>
            </a:lstStyle>
            <a:p>
              <a:pPr/>
              <a:r>
                <a:t>2</a:t>
              </a:r>
            </a:p>
          </p:txBody>
        </p:sp>
        <p:sp>
          <p:nvSpPr>
            <p:cNvPr id="958" name="7"/>
            <p:cNvSpPr/>
            <p:nvPr/>
          </p:nvSpPr>
          <p:spPr>
            <a:xfrm>
              <a:off x="14149334" y="7405875"/>
              <a:ext cx="957305" cy="957305"/>
            </a:xfrm>
            <a:prstGeom prst="ellipse">
              <a:avLst/>
            </a:prstGeom>
            <a:solidFill>
              <a:srgbClr val="929292"/>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457200">
                <a:defRPr sz="3200">
                  <a:solidFill>
                    <a:srgbClr val="FFFFFF"/>
                  </a:solidFill>
                  <a:latin typeface="Helvetica Neue Medium"/>
                  <a:ea typeface="Helvetica Neue Medium"/>
                  <a:cs typeface="Helvetica Neue Medium"/>
                  <a:sym typeface="Helvetica Neue Medium"/>
                </a:defRPr>
              </a:lvl1pPr>
            </a:lstStyle>
            <a:p>
              <a:pPr/>
              <a:r>
                <a:t>7</a:t>
              </a:r>
            </a:p>
          </p:txBody>
        </p:sp>
        <p:sp>
          <p:nvSpPr>
            <p:cNvPr id="959" name="3"/>
            <p:cNvSpPr/>
            <p:nvPr/>
          </p:nvSpPr>
          <p:spPr>
            <a:xfrm>
              <a:off x="14149336" y="10033561"/>
              <a:ext cx="957305" cy="957304"/>
            </a:xfrm>
            <a:prstGeom prst="ellipse">
              <a:avLst/>
            </a:prstGeom>
            <a:solidFill>
              <a:srgbClr val="FE7D00"/>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457200">
                <a:defRPr sz="3200">
                  <a:solidFill>
                    <a:srgbClr val="FFFFFF"/>
                  </a:solidFill>
                  <a:latin typeface="Helvetica Neue Medium"/>
                  <a:ea typeface="Helvetica Neue Medium"/>
                  <a:cs typeface="Helvetica Neue Medium"/>
                  <a:sym typeface="Helvetica Neue Medium"/>
                </a:defRPr>
              </a:lvl1pPr>
            </a:lstStyle>
            <a:p>
              <a:pPr/>
              <a:r>
                <a:t>3</a:t>
              </a:r>
            </a:p>
          </p:txBody>
        </p:sp>
        <p:sp>
          <p:nvSpPr>
            <p:cNvPr id="960" name="4"/>
            <p:cNvSpPr/>
            <p:nvPr/>
          </p:nvSpPr>
          <p:spPr>
            <a:xfrm>
              <a:off x="14149334" y="11607182"/>
              <a:ext cx="957305" cy="957304"/>
            </a:xfrm>
            <a:prstGeom prst="ellipse">
              <a:avLst/>
            </a:prstGeom>
            <a:solidFill>
              <a:srgbClr val="FE7D00"/>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457200">
                <a:defRPr sz="3200">
                  <a:solidFill>
                    <a:srgbClr val="FFFFFF"/>
                  </a:solidFill>
                  <a:latin typeface="Helvetica Neue Medium"/>
                  <a:ea typeface="Helvetica Neue Medium"/>
                  <a:cs typeface="Helvetica Neue Medium"/>
                  <a:sym typeface="Helvetica Neue Medium"/>
                </a:defRPr>
              </a:lvl1pPr>
            </a:lstStyle>
            <a:p>
              <a:pPr/>
              <a:r>
                <a:t>4</a:t>
              </a:r>
            </a:p>
          </p:txBody>
        </p:sp>
        <p:sp>
          <p:nvSpPr>
            <p:cNvPr id="961" name="8"/>
            <p:cNvSpPr/>
            <p:nvPr/>
          </p:nvSpPr>
          <p:spPr>
            <a:xfrm>
              <a:off x="21171620" y="4270040"/>
              <a:ext cx="957305" cy="957304"/>
            </a:xfrm>
            <a:prstGeom prst="ellipse">
              <a:avLst/>
            </a:prstGeom>
            <a:solidFill>
              <a:srgbClr val="929292"/>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457200">
                <a:defRPr sz="3200">
                  <a:solidFill>
                    <a:srgbClr val="FFFFFF"/>
                  </a:solidFill>
                  <a:latin typeface="Helvetica Neue Medium"/>
                  <a:ea typeface="Helvetica Neue Medium"/>
                  <a:cs typeface="Helvetica Neue Medium"/>
                  <a:sym typeface="Helvetica Neue Medium"/>
                </a:defRPr>
              </a:lvl1pPr>
            </a:lstStyle>
            <a:p>
              <a:pPr/>
              <a:r>
                <a:t>8</a:t>
              </a:r>
            </a:p>
          </p:txBody>
        </p:sp>
        <p:sp>
          <p:nvSpPr>
            <p:cNvPr id="962" name="5"/>
            <p:cNvSpPr/>
            <p:nvPr/>
          </p:nvSpPr>
          <p:spPr>
            <a:xfrm>
              <a:off x="21171620" y="5840426"/>
              <a:ext cx="957305" cy="957305"/>
            </a:xfrm>
            <a:prstGeom prst="ellipse">
              <a:avLst/>
            </a:prstGeom>
            <a:solidFill>
              <a:srgbClr val="929292"/>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457200">
                <a:defRPr sz="3200">
                  <a:solidFill>
                    <a:srgbClr val="FFFFFF"/>
                  </a:solidFill>
                  <a:latin typeface="Helvetica Neue Medium"/>
                  <a:ea typeface="Helvetica Neue Medium"/>
                  <a:cs typeface="Helvetica Neue Medium"/>
                  <a:sym typeface="Helvetica Neue Medium"/>
                </a:defRPr>
              </a:lvl1pPr>
            </a:lstStyle>
            <a:p>
              <a:pPr/>
              <a:r>
                <a:t>5</a:t>
              </a:r>
            </a:p>
          </p:txBody>
        </p:sp>
        <p:sp>
          <p:nvSpPr>
            <p:cNvPr id="963" name="9"/>
            <p:cNvSpPr/>
            <p:nvPr/>
          </p:nvSpPr>
          <p:spPr>
            <a:xfrm>
              <a:off x="21171620" y="10033561"/>
              <a:ext cx="957305" cy="957304"/>
            </a:xfrm>
            <a:prstGeom prst="ellipse">
              <a:avLst/>
            </a:prstGeom>
            <a:solidFill>
              <a:srgbClr val="929292"/>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457200">
                <a:defRPr sz="3200">
                  <a:solidFill>
                    <a:srgbClr val="FFFFFF"/>
                  </a:solidFill>
                  <a:latin typeface="Helvetica Neue Medium"/>
                  <a:ea typeface="Helvetica Neue Medium"/>
                  <a:cs typeface="Helvetica Neue Medium"/>
                  <a:sym typeface="Helvetica Neue Medium"/>
                </a:defRPr>
              </a:lvl1pPr>
            </a:lstStyle>
            <a:p>
              <a:pPr/>
              <a:r>
                <a:t>9</a:t>
              </a:r>
            </a:p>
          </p:txBody>
        </p:sp>
        <p:sp>
          <p:nvSpPr>
            <p:cNvPr id="964" name="6"/>
            <p:cNvSpPr/>
            <p:nvPr/>
          </p:nvSpPr>
          <p:spPr>
            <a:xfrm>
              <a:off x="21171620" y="7405875"/>
              <a:ext cx="957305" cy="957305"/>
            </a:xfrm>
            <a:prstGeom prst="ellipse">
              <a:avLst/>
            </a:prstGeom>
            <a:solidFill>
              <a:srgbClr val="929292"/>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457200">
                <a:defRPr sz="3200">
                  <a:solidFill>
                    <a:srgbClr val="FFFFFF"/>
                  </a:solidFill>
                  <a:latin typeface="Helvetica Neue Medium"/>
                  <a:ea typeface="Helvetica Neue Medium"/>
                  <a:cs typeface="Helvetica Neue Medium"/>
                  <a:sym typeface="Helvetica Neue Medium"/>
                </a:defRPr>
              </a:lvl1pPr>
            </a:lstStyle>
            <a:p>
              <a:pPr/>
              <a:r>
                <a:t>6</a:t>
              </a:r>
            </a:p>
          </p:txBody>
        </p:sp>
        <p:sp>
          <p:nvSpPr>
            <p:cNvPr id="965" name="10"/>
            <p:cNvSpPr/>
            <p:nvPr/>
          </p:nvSpPr>
          <p:spPr>
            <a:xfrm>
              <a:off x="21154888" y="11607182"/>
              <a:ext cx="957305" cy="957304"/>
            </a:xfrm>
            <a:prstGeom prst="ellipse">
              <a:avLst/>
            </a:prstGeom>
            <a:solidFill>
              <a:srgbClr val="929292"/>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457200">
                <a:defRPr sz="3200">
                  <a:solidFill>
                    <a:srgbClr val="FFFFFF"/>
                  </a:solidFill>
                  <a:latin typeface="Helvetica Neue Medium"/>
                  <a:ea typeface="Helvetica Neue Medium"/>
                  <a:cs typeface="Helvetica Neue Medium"/>
                  <a:sym typeface="Helvetica Neue Medium"/>
                </a:defRPr>
              </a:lvl1pPr>
            </a:lstStyle>
            <a:p>
              <a:pPr/>
              <a:r>
                <a:t>10</a:t>
              </a:r>
            </a:p>
          </p:txBody>
        </p:sp>
        <p:sp>
          <p:nvSpPr>
            <p:cNvPr id="966" name="Example"/>
            <p:cNvSpPr txBox="1"/>
            <p:nvPr/>
          </p:nvSpPr>
          <p:spPr>
            <a:xfrm>
              <a:off x="20552182" y="513508"/>
              <a:ext cx="1825067" cy="6263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defTabSz="825500">
                <a:defRPr b="1" sz="3200">
                  <a:solidFill>
                    <a:srgbClr val="FE7D00"/>
                  </a:solidFill>
                </a:defRPr>
              </a:lvl1pPr>
            </a:lstStyle>
            <a:p>
              <a:pPr/>
              <a:r>
                <a:t>Example</a:t>
              </a:r>
            </a:p>
          </p:txBody>
        </p:sp>
      </p:gr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989" name="Group"/>
          <p:cNvGrpSpPr/>
          <p:nvPr/>
        </p:nvGrpSpPr>
        <p:grpSpPr>
          <a:xfrm>
            <a:off x="-1" y="0"/>
            <a:ext cx="24384001" cy="13716001"/>
            <a:chOff x="0" y="0"/>
            <a:chExt cx="24384000" cy="13716000"/>
          </a:xfrm>
        </p:grpSpPr>
        <p:sp>
          <p:nvSpPr>
            <p:cNvPr id="969" name="For this feature:"/>
            <p:cNvSpPr txBox="1"/>
            <p:nvPr/>
          </p:nvSpPr>
          <p:spPr>
            <a:xfrm>
              <a:off x="8955862" y="1015455"/>
              <a:ext cx="5398538" cy="4529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825500">
                <a:lnSpc>
                  <a:spcPct val="110000"/>
                </a:lnSpc>
                <a:spcBef>
                  <a:spcPts val="1500"/>
                </a:spcBef>
                <a:defRPr sz="2100">
                  <a:solidFill>
                    <a:srgbClr val="000000"/>
                  </a:solidFill>
                </a:defRPr>
              </a:lvl1pPr>
            </a:lstStyle>
            <a:p>
              <a:pPr/>
              <a:r>
                <a:t>For this feature:</a:t>
              </a:r>
            </a:p>
          </p:txBody>
        </p:sp>
        <p:sp>
          <p:nvSpPr>
            <p:cNvPr id="970" name="Log trash and recycling"/>
            <p:cNvSpPr/>
            <p:nvPr/>
          </p:nvSpPr>
          <p:spPr>
            <a:xfrm>
              <a:off x="9007889" y="1514428"/>
              <a:ext cx="13269804" cy="1127935"/>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266700" tIns="266700" rIns="266700" bIns="266700" numCol="1" anchor="ctr">
              <a:noAutofit/>
            </a:bodyPr>
            <a:lstStyle>
              <a:lvl1pPr algn="l" defTabSz="825500">
                <a:lnSpc>
                  <a:spcPct val="110000"/>
                </a:lnSpc>
                <a:defRPr sz="2100">
                  <a:solidFill>
                    <a:srgbClr val="000000"/>
                  </a:solidFill>
                </a:defRPr>
              </a:lvl1pPr>
            </a:lstStyle>
            <a:p>
              <a:pPr/>
              <a:r>
                <a:t>Log trash and recycling</a:t>
              </a:r>
            </a:p>
          </p:txBody>
        </p:sp>
        <p:sp>
          <p:nvSpPr>
            <p:cNvPr id="971" name="Add log entry"/>
            <p:cNvSpPr/>
            <p:nvPr/>
          </p:nvSpPr>
          <p:spPr>
            <a:xfrm>
              <a:off x="9003656" y="3634411"/>
              <a:ext cx="6299201" cy="1127935"/>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266700" tIns="266700" rIns="266700" bIns="266700" numCol="1" anchor="ctr">
              <a:noAutofit/>
            </a:bodyPr>
            <a:lstStyle>
              <a:lvl1pPr algn="l" defTabSz="825500">
                <a:lnSpc>
                  <a:spcPct val="110000"/>
                </a:lnSpc>
                <a:defRPr sz="2100">
                  <a:solidFill>
                    <a:srgbClr val="000000"/>
                  </a:solidFill>
                </a:defRPr>
              </a:lvl1pPr>
            </a:lstStyle>
            <a:p>
              <a:pPr/>
              <a:r>
                <a:t>Add log entry</a:t>
              </a:r>
            </a:p>
          </p:txBody>
        </p:sp>
        <p:sp>
          <p:nvSpPr>
            <p:cNvPr id="972" name="Select either weight or item"/>
            <p:cNvSpPr/>
            <p:nvPr/>
          </p:nvSpPr>
          <p:spPr>
            <a:xfrm>
              <a:off x="15977395" y="3634411"/>
              <a:ext cx="6299201" cy="1127935"/>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266700" tIns="266700" rIns="266700" bIns="266700" numCol="1" anchor="ctr">
              <a:noAutofit/>
            </a:bodyPr>
            <a:lstStyle>
              <a:lvl1pPr algn="l" defTabSz="825500">
                <a:lnSpc>
                  <a:spcPct val="110000"/>
                </a:lnSpc>
                <a:defRPr sz="2100">
                  <a:solidFill>
                    <a:srgbClr val="000000"/>
                  </a:solidFill>
                </a:defRPr>
              </a:lvl1pPr>
            </a:lstStyle>
            <a:p>
              <a:pPr/>
              <a:r>
                <a:t>Select either weight or item</a:t>
              </a:r>
            </a:p>
          </p:txBody>
        </p:sp>
        <p:sp>
          <p:nvSpPr>
            <p:cNvPr id="973" name="Describe items"/>
            <p:cNvSpPr/>
            <p:nvPr/>
          </p:nvSpPr>
          <p:spPr>
            <a:xfrm>
              <a:off x="9003656" y="4963792"/>
              <a:ext cx="6299201" cy="1127935"/>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266700" tIns="266700" rIns="266700" bIns="266700" numCol="1" anchor="ctr">
              <a:noAutofit/>
            </a:bodyPr>
            <a:lstStyle>
              <a:lvl1pPr algn="l" defTabSz="825500">
                <a:lnSpc>
                  <a:spcPct val="110000"/>
                </a:lnSpc>
                <a:defRPr sz="2100">
                  <a:solidFill>
                    <a:srgbClr val="000000"/>
                  </a:solidFill>
                </a:defRPr>
              </a:lvl1pPr>
            </a:lstStyle>
            <a:p>
              <a:pPr/>
              <a:r>
                <a:t>Describe items</a:t>
              </a:r>
            </a:p>
          </p:txBody>
        </p:sp>
        <p:sp>
          <p:nvSpPr>
            <p:cNvPr id="974" name="How much they recycled on what day"/>
            <p:cNvSpPr/>
            <p:nvPr/>
          </p:nvSpPr>
          <p:spPr>
            <a:xfrm>
              <a:off x="15977395" y="4963792"/>
              <a:ext cx="6299201" cy="1127935"/>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266700" tIns="266700" rIns="266700" bIns="266700" numCol="1" anchor="ctr">
              <a:noAutofit/>
            </a:bodyPr>
            <a:lstStyle>
              <a:lvl1pPr algn="l" defTabSz="825500">
                <a:lnSpc>
                  <a:spcPct val="110000"/>
                </a:lnSpc>
                <a:defRPr sz="2100">
                  <a:solidFill>
                    <a:srgbClr val="000000"/>
                  </a:solidFill>
                </a:defRPr>
              </a:lvl1pPr>
            </a:lstStyle>
            <a:p>
              <a:pPr/>
              <a:r>
                <a:t>How much they recycled on what day</a:t>
              </a:r>
            </a:p>
          </p:txBody>
        </p:sp>
        <p:sp>
          <p:nvSpPr>
            <p:cNvPr id="975" name="Keep records of past items"/>
            <p:cNvSpPr/>
            <p:nvPr/>
          </p:nvSpPr>
          <p:spPr>
            <a:xfrm>
              <a:off x="9003656" y="6293173"/>
              <a:ext cx="6299201" cy="1127935"/>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266700" tIns="266700" rIns="266700" bIns="266700" numCol="1" anchor="ctr">
              <a:noAutofit/>
            </a:bodyPr>
            <a:lstStyle>
              <a:lvl1pPr algn="l" defTabSz="825500">
                <a:lnSpc>
                  <a:spcPct val="110000"/>
                </a:lnSpc>
                <a:defRPr sz="2100">
                  <a:solidFill>
                    <a:srgbClr val="000000"/>
                  </a:solidFill>
                </a:defRPr>
              </a:lvl1pPr>
            </a:lstStyle>
            <a:p>
              <a:pPr/>
              <a:r>
                <a:t>Keep records of past items</a:t>
              </a:r>
            </a:p>
          </p:txBody>
        </p:sp>
        <p:sp>
          <p:nvSpPr>
            <p:cNvPr id="976" name="Day, week, month"/>
            <p:cNvSpPr/>
            <p:nvPr/>
          </p:nvSpPr>
          <p:spPr>
            <a:xfrm>
              <a:off x="15977395" y="6293173"/>
              <a:ext cx="6299201" cy="1127935"/>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266700" tIns="266700" rIns="266700" bIns="266700" numCol="1" anchor="ctr">
              <a:noAutofit/>
            </a:bodyPr>
            <a:lstStyle>
              <a:lvl1pPr algn="l" defTabSz="825500">
                <a:lnSpc>
                  <a:spcPct val="110000"/>
                </a:lnSpc>
                <a:defRPr sz="2100">
                  <a:solidFill>
                    <a:srgbClr val="000000"/>
                  </a:solidFill>
                </a:defRPr>
              </a:lvl1pPr>
            </a:lstStyle>
            <a:p>
              <a:pPr/>
              <a:r>
                <a:t>Day, week, month</a:t>
              </a:r>
            </a:p>
          </p:txBody>
        </p:sp>
        <p:sp>
          <p:nvSpPr>
            <p:cNvPr id="977" name="The user will need to be able to do and see these things:"/>
            <p:cNvSpPr txBox="1"/>
            <p:nvPr/>
          </p:nvSpPr>
          <p:spPr>
            <a:xfrm>
              <a:off x="8934695" y="3093651"/>
              <a:ext cx="7033287" cy="457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825500">
                <a:lnSpc>
                  <a:spcPct val="110000"/>
                </a:lnSpc>
                <a:spcBef>
                  <a:spcPts val="1500"/>
                </a:spcBef>
                <a:defRPr spc="-42" sz="2100">
                  <a:solidFill>
                    <a:srgbClr val="000000"/>
                  </a:solidFill>
                </a:defRPr>
              </a:lvl1pPr>
            </a:lstStyle>
            <a:p>
              <a:pPr/>
              <a:r>
                <a:t>The user will need to be able to do and see these things:</a:t>
              </a:r>
            </a:p>
          </p:txBody>
        </p:sp>
        <p:sp>
          <p:nvSpPr>
            <p:cNvPr id="978" name="Notes:"/>
            <p:cNvSpPr txBox="1"/>
            <p:nvPr/>
          </p:nvSpPr>
          <p:spPr>
            <a:xfrm>
              <a:off x="15913501" y="3095786"/>
              <a:ext cx="6460619" cy="4529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825500">
                <a:lnSpc>
                  <a:spcPct val="110000"/>
                </a:lnSpc>
                <a:spcBef>
                  <a:spcPts val="1500"/>
                </a:spcBef>
                <a:defRPr sz="2100">
                  <a:solidFill>
                    <a:srgbClr val="000000"/>
                  </a:solidFill>
                </a:defRPr>
              </a:lvl1pPr>
            </a:lstStyle>
            <a:p>
              <a:pPr/>
              <a:r>
                <a:t>Notes:</a:t>
              </a:r>
            </a:p>
          </p:txBody>
        </p:sp>
        <p:sp>
          <p:nvSpPr>
            <p:cNvPr id="979" name="Choose a day that recycling was done"/>
            <p:cNvSpPr/>
            <p:nvPr/>
          </p:nvSpPr>
          <p:spPr>
            <a:xfrm>
              <a:off x="9003656" y="7622554"/>
              <a:ext cx="6299201" cy="1127935"/>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266700" tIns="266700" rIns="266700" bIns="266700" numCol="1" anchor="ctr">
              <a:noAutofit/>
            </a:bodyPr>
            <a:lstStyle>
              <a:lvl1pPr algn="l" defTabSz="825500">
                <a:lnSpc>
                  <a:spcPct val="110000"/>
                </a:lnSpc>
                <a:defRPr sz="2100">
                  <a:solidFill>
                    <a:srgbClr val="000000"/>
                  </a:solidFill>
                </a:defRPr>
              </a:lvl1pPr>
            </a:lstStyle>
            <a:p>
              <a:pPr/>
              <a:r>
                <a:t>Choose a day that recycling was done</a:t>
              </a:r>
            </a:p>
          </p:txBody>
        </p:sp>
        <p:sp>
          <p:nvSpPr>
            <p:cNvPr id="980" name="Rectangle"/>
            <p:cNvSpPr/>
            <p:nvPr/>
          </p:nvSpPr>
          <p:spPr>
            <a:xfrm>
              <a:off x="15977395" y="7622554"/>
              <a:ext cx="6299201" cy="1127935"/>
            </a:xfrm>
            <a:prstGeom prst="rect">
              <a:avLst/>
            </a:prstGeom>
            <a:solidFill>
              <a:srgbClr val="D5D5D5">
                <a:alpha val="43642"/>
              </a:srgbClr>
            </a:solidFill>
            <a:ln w="25400" cap="flat">
              <a:solidFill>
                <a:srgbClr val="87939D"/>
              </a:solidFill>
              <a:prstDash val="solid"/>
              <a:miter lim="400000"/>
            </a:ln>
            <a:effectLst/>
          </p:spPr>
          <p:txBody>
            <a:bodyPr wrap="square" lIns="266700" tIns="266700" rIns="266700" bIns="266700" numCol="1" anchor="ctr">
              <a:noAutofit/>
            </a:bodyPr>
            <a:lstStyle/>
            <a:p>
              <a:pPr algn="l" defTabSz="825500">
                <a:lnSpc>
                  <a:spcPct val="110000"/>
                </a:lnSpc>
                <a:defRPr sz="2100">
                  <a:solidFill>
                    <a:srgbClr val="000000"/>
                  </a:solidFill>
                </a:defRPr>
              </a:pPr>
            </a:p>
          </p:txBody>
        </p:sp>
        <p:sp>
          <p:nvSpPr>
            <p:cNvPr id="981" name="Default to today’s date"/>
            <p:cNvSpPr/>
            <p:nvPr/>
          </p:nvSpPr>
          <p:spPr>
            <a:xfrm>
              <a:off x="9003656" y="8951935"/>
              <a:ext cx="6299201" cy="1127935"/>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266700" tIns="266700" rIns="266700" bIns="266700" numCol="1" anchor="ctr">
              <a:noAutofit/>
            </a:bodyPr>
            <a:lstStyle>
              <a:lvl1pPr algn="l" defTabSz="825500">
                <a:lnSpc>
                  <a:spcPct val="110000"/>
                </a:lnSpc>
                <a:defRPr sz="2100">
                  <a:solidFill>
                    <a:srgbClr val="000000"/>
                  </a:solidFill>
                </a:defRPr>
              </a:lvl1pPr>
            </a:lstStyle>
            <a:p>
              <a:pPr/>
              <a:r>
                <a:t>Default to today’s date</a:t>
              </a:r>
            </a:p>
          </p:txBody>
        </p:sp>
        <p:sp>
          <p:nvSpPr>
            <p:cNvPr id="982" name="Might need a quick jump to “today”"/>
            <p:cNvSpPr/>
            <p:nvPr/>
          </p:nvSpPr>
          <p:spPr>
            <a:xfrm>
              <a:off x="15977395" y="8951935"/>
              <a:ext cx="6299201" cy="1127935"/>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266700" tIns="266700" rIns="266700" bIns="266700" numCol="1" anchor="ctr">
              <a:noAutofit/>
            </a:bodyPr>
            <a:lstStyle>
              <a:lvl1pPr algn="l" defTabSz="825500">
                <a:lnSpc>
                  <a:spcPct val="110000"/>
                </a:lnSpc>
                <a:defRPr sz="2100">
                  <a:solidFill>
                    <a:srgbClr val="000000"/>
                  </a:solidFill>
                </a:defRPr>
              </a:lvl1pPr>
            </a:lstStyle>
            <a:p>
              <a:pPr/>
              <a:r>
                <a:t>Might need a quick jump to “today”</a:t>
              </a:r>
            </a:p>
          </p:txBody>
        </p:sp>
        <p:sp>
          <p:nvSpPr>
            <p:cNvPr id="983" name="Browse past dates"/>
            <p:cNvSpPr/>
            <p:nvPr/>
          </p:nvSpPr>
          <p:spPr>
            <a:xfrm>
              <a:off x="9003656" y="10281316"/>
              <a:ext cx="6299201" cy="1127935"/>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266700" tIns="266700" rIns="266700" bIns="266700" numCol="1" anchor="ctr">
              <a:noAutofit/>
            </a:bodyPr>
            <a:lstStyle>
              <a:lvl1pPr algn="l" defTabSz="825500">
                <a:lnSpc>
                  <a:spcPct val="110000"/>
                </a:lnSpc>
                <a:defRPr sz="2100">
                  <a:solidFill>
                    <a:srgbClr val="000000"/>
                  </a:solidFill>
                </a:defRPr>
              </a:lvl1pPr>
            </a:lstStyle>
            <a:p>
              <a:pPr/>
              <a:r>
                <a:t>Browse past dates</a:t>
              </a:r>
            </a:p>
          </p:txBody>
        </p:sp>
        <p:sp>
          <p:nvSpPr>
            <p:cNvPr id="984" name="Rectangle"/>
            <p:cNvSpPr/>
            <p:nvPr/>
          </p:nvSpPr>
          <p:spPr>
            <a:xfrm>
              <a:off x="15977395" y="10281316"/>
              <a:ext cx="6299201" cy="1127935"/>
            </a:xfrm>
            <a:prstGeom prst="rect">
              <a:avLst/>
            </a:prstGeom>
            <a:solidFill>
              <a:srgbClr val="D5D5D5">
                <a:alpha val="43642"/>
              </a:srgbClr>
            </a:solidFill>
            <a:ln w="25400" cap="flat">
              <a:solidFill>
                <a:srgbClr val="87939D"/>
              </a:solidFill>
              <a:prstDash val="solid"/>
              <a:miter lim="400000"/>
            </a:ln>
            <a:effectLst/>
          </p:spPr>
          <p:txBody>
            <a:bodyPr wrap="square" lIns="266700" tIns="266700" rIns="266700" bIns="266700" numCol="1" anchor="ctr">
              <a:noAutofit/>
            </a:bodyPr>
            <a:lstStyle/>
            <a:p>
              <a:pPr algn="l" defTabSz="825500">
                <a:lnSpc>
                  <a:spcPct val="110000"/>
                </a:lnSpc>
                <a:defRPr sz="2100">
                  <a:solidFill>
                    <a:srgbClr val="000000"/>
                  </a:solidFill>
                </a:defRPr>
              </a:pPr>
            </a:p>
          </p:txBody>
        </p:sp>
        <p:sp>
          <p:nvSpPr>
            <p:cNvPr id="985" name="Share log entry to social media"/>
            <p:cNvSpPr/>
            <p:nvPr/>
          </p:nvSpPr>
          <p:spPr>
            <a:xfrm>
              <a:off x="9003656" y="11610697"/>
              <a:ext cx="6299201" cy="1127935"/>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266700" tIns="266700" rIns="266700" bIns="266700" numCol="1" anchor="ctr">
              <a:noAutofit/>
            </a:bodyPr>
            <a:lstStyle>
              <a:lvl1pPr algn="l" defTabSz="825500">
                <a:lnSpc>
                  <a:spcPct val="110000"/>
                </a:lnSpc>
                <a:defRPr sz="2100">
                  <a:solidFill>
                    <a:srgbClr val="000000"/>
                  </a:solidFill>
                </a:defRPr>
              </a:lvl1pPr>
            </a:lstStyle>
            <a:p>
              <a:pPr/>
              <a:r>
                <a:t>Share log entry to social media</a:t>
              </a:r>
            </a:p>
          </p:txBody>
        </p:sp>
        <p:sp>
          <p:nvSpPr>
            <p:cNvPr id="986" name="Rectangle"/>
            <p:cNvSpPr/>
            <p:nvPr/>
          </p:nvSpPr>
          <p:spPr>
            <a:xfrm>
              <a:off x="15977395" y="11610697"/>
              <a:ext cx="6299201" cy="1127935"/>
            </a:xfrm>
            <a:prstGeom prst="rect">
              <a:avLst/>
            </a:prstGeom>
            <a:solidFill>
              <a:srgbClr val="D5D5D5">
                <a:alpha val="43642"/>
              </a:srgbClr>
            </a:solidFill>
            <a:ln w="25400" cap="flat">
              <a:solidFill>
                <a:srgbClr val="87939D"/>
              </a:solidFill>
              <a:prstDash val="solid"/>
              <a:miter lim="400000"/>
            </a:ln>
            <a:effectLst/>
          </p:spPr>
          <p:txBody>
            <a:bodyPr wrap="square" lIns="266700" tIns="266700" rIns="266700" bIns="266700" numCol="1" anchor="ctr">
              <a:noAutofit/>
            </a:bodyPr>
            <a:lstStyle/>
            <a:p>
              <a:pPr algn="l" defTabSz="825500">
                <a:lnSpc>
                  <a:spcPct val="110000"/>
                </a:lnSpc>
                <a:defRPr sz="2100">
                  <a:solidFill>
                    <a:srgbClr val="000000"/>
                  </a:solidFill>
                </a:defRPr>
              </a:pPr>
            </a:p>
          </p:txBody>
        </p:sp>
        <p:sp>
          <p:nvSpPr>
            <p:cNvPr id="987" name="Example"/>
            <p:cNvSpPr txBox="1"/>
            <p:nvPr/>
          </p:nvSpPr>
          <p:spPr>
            <a:xfrm>
              <a:off x="20535250" y="513508"/>
              <a:ext cx="1825067" cy="6263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defTabSz="825500">
                <a:defRPr b="1" sz="3200">
                  <a:solidFill>
                    <a:srgbClr val="FE7D00"/>
                  </a:solidFill>
                </a:defRPr>
              </a:lvl1pPr>
            </a:lstStyle>
            <a:p>
              <a:pPr/>
              <a:r>
                <a:t>Example</a:t>
              </a:r>
            </a:p>
          </p:txBody>
        </p:sp>
        <p:sp>
          <p:nvSpPr>
            <p:cNvPr id="988"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
        <p:nvSpPr>
          <p:cNvPr id="990" name="Describe Key Functions…"/>
          <p:cNvSpPr txBox="1"/>
          <p:nvPr>
            <p:ph type="body" idx="21"/>
          </p:nvPr>
        </p:nvSpPr>
        <p:spPr>
          <a:xfrm>
            <a:off x="1266761" y="970751"/>
            <a:ext cx="5398537" cy="6947282"/>
          </a:xfrm>
          <a:prstGeom prst="rect">
            <a:avLst/>
          </a:prstGeom>
        </p:spPr>
        <p:txBody>
          <a:bodyPr/>
          <a:lstStyle/>
          <a:p>
            <a:pPr marL="0" indent="0" defTabSz="457200">
              <a:lnSpc>
                <a:spcPct val="100000"/>
              </a:lnSpc>
              <a:spcBef>
                <a:spcPts val="1200"/>
              </a:spcBef>
              <a:buClrTx/>
              <a:buSzTx/>
              <a:buNone/>
              <a:defRPr b="1" sz="3200">
                <a:solidFill>
                  <a:srgbClr val="FFFFFF"/>
                </a:solidFill>
              </a:defRPr>
            </a:pPr>
            <a:r>
              <a:t>Describe Key Functions</a:t>
            </a:r>
          </a:p>
          <a:p>
            <a:pPr marL="0" indent="0">
              <a:lnSpc>
                <a:spcPct val="110000"/>
              </a:lnSpc>
              <a:spcBef>
                <a:spcPts val="1200"/>
              </a:spcBef>
              <a:buClrTx/>
              <a:buSzTx/>
              <a:buNone/>
              <a:defRPr sz="2100">
                <a:solidFill>
                  <a:srgbClr val="FFFFFF"/>
                </a:solidFill>
              </a:defRPr>
            </a:pPr>
            <a:r>
              <a:t>For each priority feature, describe its key functions. Copy and paste this slide as many times as you need.</a:t>
            </a:r>
          </a:p>
          <a:p>
            <a:pPr marL="0" indent="0">
              <a:lnSpc>
                <a:spcPct val="110000"/>
              </a:lnSpc>
              <a:spcBef>
                <a:spcPts val="1200"/>
              </a:spcBef>
              <a:buClrTx/>
              <a:buSzTx/>
              <a:buNone/>
              <a:defRPr sz="2100">
                <a:solidFill>
                  <a:srgbClr val="FFFFFF"/>
                </a:solidFill>
              </a:defRPr>
            </a:pPr>
            <a:r>
              <a:t>List information the user will see and actions that the user will take. Add notes </a:t>
            </a:r>
            <a:br/>
            <a:r>
              <a:t>to clarify your thoughts or ask questions that you’ll want to come back to as you work on your design.</a:t>
            </a:r>
          </a:p>
          <a:p>
            <a:pPr marL="0" indent="0">
              <a:lnSpc>
                <a:spcPct val="110000"/>
              </a:lnSpc>
              <a:spcBef>
                <a:spcPts val="1200"/>
              </a:spcBef>
              <a:buClrTx/>
              <a:buSzTx/>
              <a:buNone/>
              <a:defRPr sz="2100">
                <a:solidFill>
                  <a:srgbClr val="FFFFFF"/>
                </a:solidFill>
              </a:defRPr>
            </a:pPr>
            <a:r>
              <a:t>Don’t think in terms of user interface yet. Elements such as buttons, tabs, and icons are supported and defined by the data</a:t>
            </a:r>
            <a:br/>
            <a:r>
              <a:t>and actions in your app. The better you understand them, the better your design will fit your MVP features.</a:t>
            </a:r>
          </a:p>
          <a:p>
            <a:pPr marL="0" indent="0">
              <a:lnSpc>
                <a:spcPct val="110000"/>
              </a:lnSpc>
              <a:spcBef>
                <a:spcPts val="1200"/>
              </a:spcBef>
              <a:buClrTx/>
              <a:buSzTx/>
              <a:buNone/>
              <a:defRPr sz="2100">
                <a:solidFill>
                  <a:srgbClr val="FFFFFF"/>
                </a:solidFill>
              </a:defRPr>
            </a:pPr>
          </a:p>
        </p:txBody>
      </p:sp>
      <p:sp>
        <p:nvSpPr>
          <p:cNvPr id="991" name="Define | Plan"/>
          <p:cNvSpPr txBox="1"/>
          <p:nvPr>
            <p:ph type="body" idx="23"/>
          </p:nvPr>
        </p:nvSpPr>
        <p:spPr>
          <a:xfrm>
            <a:off x="1269305" y="12421154"/>
            <a:ext cx="1636828" cy="465340"/>
          </a:xfrm>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Define</a:t>
            </a:r>
            <a:r>
              <a:t> | Plan</a:t>
            </a:r>
          </a:p>
        </p:txBody>
      </p:sp>
      <p:sp>
        <p:nvSpPr>
          <p:cNvPr id="99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999" name="Group"/>
          <p:cNvGrpSpPr/>
          <p:nvPr/>
        </p:nvGrpSpPr>
        <p:grpSpPr>
          <a:xfrm>
            <a:off x="-1" y="0"/>
            <a:ext cx="24384001" cy="13716001"/>
            <a:chOff x="0" y="0"/>
            <a:chExt cx="24384000" cy="13716000"/>
          </a:xfrm>
        </p:grpSpPr>
        <p:sp>
          <p:nvSpPr>
            <p:cNvPr id="994"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995" name="Describe Key Functions…"/>
            <p:cNvSpPr txBox="1"/>
            <p:nvPr/>
          </p:nvSpPr>
          <p:spPr>
            <a:xfrm>
              <a:off x="1266761" y="970751"/>
              <a:ext cx="5398537" cy="69472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spAutoFit/>
            </a:bodyPr>
            <a:lstStyle/>
            <a:p>
              <a:pPr algn="l" defTabSz="457200">
                <a:spcBef>
                  <a:spcPts val="1200"/>
                </a:spcBef>
                <a:defRPr b="1" sz="3200">
                  <a:solidFill>
                    <a:srgbClr val="FFFFFF"/>
                  </a:solidFill>
                </a:defRPr>
              </a:pPr>
              <a:r>
                <a:t>Describe Key Functions</a:t>
              </a:r>
            </a:p>
            <a:p>
              <a:pPr algn="l" defTabSz="825500">
                <a:lnSpc>
                  <a:spcPct val="110000"/>
                </a:lnSpc>
                <a:spcBef>
                  <a:spcPts val="1200"/>
                </a:spcBef>
                <a:defRPr sz="2100">
                  <a:solidFill>
                    <a:srgbClr val="FFFFFF"/>
                  </a:solidFill>
                </a:defRPr>
              </a:pPr>
              <a:r>
                <a:t>For each priority feature, describe its key functions. Copy and paste this slide as many times as you need.</a:t>
              </a:r>
            </a:p>
            <a:p>
              <a:pPr algn="l" defTabSz="825500">
                <a:lnSpc>
                  <a:spcPct val="110000"/>
                </a:lnSpc>
                <a:spcBef>
                  <a:spcPts val="1200"/>
                </a:spcBef>
                <a:defRPr sz="2100">
                  <a:solidFill>
                    <a:srgbClr val="FFFFFF"/>
                  </a:solidFill>
                </a:defRPr>
              </a:pPr>
              <a:r>
                <a:t>List information the user will see and actions that the user will take. Add notes </a:t>
              </a:r>
              <a:br/>
              <a:r>
                <a:t>to clarify your thoughts or ask questions that you’ll want to come back to as you work on your design.</a:t>
              </a:r>
            </a:p>
            <a:p>
              <a:pPr algn="l" defTabSz="825500">
                <a:lnSpc>
                  <a:spcPct val="110000"/>
                </a:lnSpc>
                <a:spcBef>
                  <a:spcPts val="1200"/>
                </a:spcBef>
                <a:defRPr sz="2100">
                  <a:solidFill>
                    <a:srgbClr val="FFFFFF"/>
                  </a:solidFill>
                </a:defRPr>
              </a:pPr>
              <a:r>
                <a:t>Don’t think in terms of user interface yet. Elements such as buttons, tabs, and icons are supported and defined by the data</a:t>
              </a:r>
              <a:br/>
              <a:r>
                <a:t>and actions in your app. The better you understand them, the better your design will fit your MVP features.</a:t>
              </a:r>
            </a:p>
            <a:p>
              <a:pPr algn="l" defTabSz="825500">
                <a:lnSpc>
                  <a:spcPct val="110000"/>
                </a:lnSpc>
                <a:spcBef>
                  <a:spcPts val="1200"/>
                </a:spcBef>
                <a:defRPr sz="2100">
                  <a:solidFill>
                    <a:srgbClr val="FFFFFF"/>
                  </a:solidFill>
                </a:defRPr>
              </a:pPr>
            </a:p>
          </p:txBody>
        </p:sp>
        <p:sp>
          <p:nvSpPr>
            <p:cNvPr id="996" name="For this feature:"/>
            <p:cNvSpPr txBox="1"/>
            <p:nvPr/>
          </p:nvSpPr>
          <p:spPr>
            <a:xfrm>
              <a:off x="8955862" y="1015455"/>
              <a:ext cx="5398538" cy="4529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825500">
                <a:lnSpc>
                  <a:spcPct val="110000"/>
                </a:lnSpc>
                <a:spcBef>
                  <a:spcPts val="1500"/>
                </a:spcBef>
                <a:defRPr sz="2100">
                  <a:solidFill>
                    <a:srgbClr val="000000"/>
                  </a:solidFill>
                </a:defRPr>
              </a:lvl1pPr>
            </a:lstStyle>
            <a:p>
              <a:pPr/>
              <a:r>
                <a:t>For this feature:</a:t>
              </a:r>
            </a:p>
          </p:txBody>
        </p:sp>
        <p:sp>
          <p:nvSpPr>
            <p:cNvPr id="997" name="The user will need to be able to do and see these things:"/>
            <p:cNvSpPr txBox="1"/>
            <p:nvPr/>
          </p:nvSpPr>
          <p:spPr>
            <a:xfrm>
              <a:off x="8934695" y="3093651"/>
              <a:ext cx="7033287" cy="457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825500">
                <a:lnSpc>
                  <a:spcPct val="110000"/>
                </a:lnSpc>
                <a:spcBef>
                  <a:spcPts val="1500"/>
                </a:spcBef>
                <a:defRPr spc="-42" sz="2100">
                  <a:solidFill>
                    <a:srgbClr val="000000"/>
                  </a:solidFill>
                </a:defRPr>
              </a:lvl1pPr>
            </a:lstStyle>
            <a:p>
              <a:pPr/>
              <a:r>
                <a:t>The user will need to be able to do and see these things:</a:t>
              </a:r>
            </a:p>
          </p:txBody>
        </p:sp>
        <p:sp>
          <p:nvSpPr>
            <p:cNvPr id="998" name="Notes:"/>
            <p:cNvSpPr txBox="1"/>
            <p:nvPr/>
          </p:nvSpPr>
          <p:spPr>
            <a:xfrm>
              <a:off x="15913501" y="3095786"/>
              <a:ext cx="6460619" cy="4529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825500">
                <a:lnSpc>
                  <a:spcPct val="110000"/>
                </a:lnSpc>
                <a:spcBef>
                  <a:spcPts val="1500"/>
                </a:spcBef>
                <a:defRPr sz="2100">
                  <a:solidFill>
                    <a:srgbClr val="000000"/>
                  </a:solidFill>
                </a:defRPr>
              </a:lvl1pPr>
            </a:lstStyle>
            <a:p>
              <a:pPr/>
              <a:r>
                <a:t>Notes:</a:t>
              </a:r>
            </a:p>
          </p:txBody>
        </p:sp>
      </p:grpSp>
      <p:sp>
        <p:nvSpPr>
          <p:cNvPr id="1000" name="Define | Plan"/>
          <p:cNvSpPr txBox="1"/>
          <p:nvPr>
            <p:ph type="body" idx="23"/>
          </p:nvPr>
        </p:nvSpPr>
        <p:spPr>
          <a:xfrm>
            <a:off x="1269305" y="12421154"/>
            <a:ext cx="1636828" cy="465340"/>
          </a:xfrm>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Define</a:t>
            </a:r>
            <a:r>
              <a:t> | Plan</a:t>
            </a:r>
          </a:p>
        </p:txBody>
      </p:sp>
      <p:sp>
        <p:nvSpPr>
          <p:cNvPr id="100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02" name="Rectangle"/>
          <p:cNvSpPr/>
          <p:nvPr/>
        </p:nvSpPr>
        <p:spPr>
          <a:xfrm>
            <a:off x="9007889" y="1514428"/>
            <a:ext cx="13269804" cy="1127935"/>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1003" name="Rectangle"/>
          <p:cNvSpPr/>
          <p:nvPr/>
        </p:nvSpPr>
        <p:spPr>
          <a:xfrm>
            <a:off x="9003656" y="3634411"/>
            <a:ext cx="6299201" cy="1127935"/>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1004" name="Rectangle"/>
          <p:cNvSpPr/>
          <p:nvPr/>
        </p:nvSpPr>
        <p:spPr>
          <a:xfrm>
            <a:off x="15977395" y="3634411"/>
            <a:ext cx="6299201" cy="1127935"/>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1005" name="Rectangle"/>
          <p:cNvSpPr/>
          <p:nvPr/>
        </p:nvSpPr>
        <p:spPr>
          <a:xfrm>
            <a:off x="9003656" y="4963792"/>
            <a:ext cx="6299201" cy="1127935"/>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1006" name="Rectangle"/>
          <p:cNvSpPr/>
          <p:nvPr/>
        </p:nvSpPr>
        <p:spPr>
          <a:xfrm>
            <a:off x="15977395" y="4963792"/>
            <a:ext cx="6299201" cy="1127935"/>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1007" name="Rectangle"/>
          <p:cNvSpPr/>
          <p:nvPr/>
        </p:nvSpPr>
        <p:spPr>
          <a:xfrm>
            <a:off x="9003656" y="6293173"/>
            <a:ext cx="6299201" cy="1127935"/>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1008" name="Rectangle"/>
          <p:cNvSpPr/>
          <p:nvPr/>
        </p:nvSpPr>
        <p:spPr>
          <a:xfrm>
            <a:off x="15977395" y="6293173"/>
            <a:ext cx="6299201" cy="1127935"/>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1009" name="Rectangle"/>
          <p:cNvSpPr/>
          <p:nvPr/>
        </p:nvSpPr>
        <p:spPr>
          <a:xfrm>
            <a:off x="9003656" y="7622554"/>
            <a:ext cx="6299201" cy="1127935"/>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1010" name="Rectangle"/>
          <p:cNvSpPr/>
          <p:nvPr/>
        </p:nvSpPr>
        <p:spPr>
          <a:xfrm>
            <a:off x="15977395" y="7622554"/>
            <a:ext cx="6299201" cy="1127935"/>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1011" name="Rectangle"/>
          <p:cNvSpPr/>
          <p:nvPr/>
        </p:nvSpPr>
        <p:spPr>
          <a:xfrm>
            <a:off x="9003656" y="8951935"/>
            <a:ext cx="6299201" cy="1127935"/>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1012" name="Rectangle"/>
          <p:cNvSpPr/>
          <p:nvPr/>
        </p:nvSpPr>
        <p:spPr>
          <a:xfrm>
            <a:off x="15977395" y="8951935"/>
            <a:ext cx="6299201" cy="1127935"/>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1013" name="Rectangle"/>
          <p:cNvSpPr/>
          <p:nvPr/>
        </p:nvSpPr>
        <p:spPr>
          <a:xfrm>
            <a:off x="9003656" y="10281316"/>
            <a:ext cx="6299201" cy="1127935"/>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1014" name="Rectangle"/>
          <p:cNvSpPr/>
          <p:nvPr/>
        </p:nvSpPr>
        <p:spPr>
          <a:xfrm>
            <a:off x="15977395" y="10281316"/>
            <a:ext cx="6299201" cy="1127935"/>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1015" name="Rectangle"/>
          <p:cNvSpPr/>
          <p:nvPr/>
        </p:nvSpPr>
        <p:spPr>
          <a:xfrm>
            <a:off x="9003656" y="11610697"/>
            <a:ext cx="6299201" cy="1127935"/>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
        <p:nvSpPr>
          <p:cNvPr id="1016" name="Rectangle"/>
          <p:cNvSpPr/>
          <p:nvPr/>
        </p:nvSpPr>
        <p:spPr>
          <a:xfrm>
            <a:off x="15977395" y="11610697"/>
            <a:ext cx="6299201" cy="1127935"/>
          </a:xfrm>
          <a:prstGeom prst="rect">
            <a:avLst/>
          </a:prstGeom>
          <a:solidFill>
            <a:srgbClr val="FFFFFF"/>
          </a:solidFill>
          <a:ln w="25400">
            <a:solidFill>
              <a:srgbClr val="87939D"/>
            </a:solidFill>
            <a:prstDash val="sysDot"/>
            <a:miter lim="400000"/>
          </a:ln>
        </p:spPr>
        <p:txBody>
          <a:bodyPr lIns="203200" tIns="203200" rIns="203200" bIns="203200" anchor="ctr">
            <a:normAutofit fontScale="100000" lnSpcReduction="0"/>
          </a:bodyPr>
          <a:lstStyle/>
          <a:p>
            <a:pPr algn="l" defTabSz="825500">
              <a:lnSpc>
                <a:spcPct val="110000"/>
              </a:lnSpc>
              <a:defRPr sz="2100"/>
            </a:pP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8" name="Define an MVP…"/>
          <p:cNvSpPr txBox="1"/>
          <p:nvPr>
            <p:ph type="body" idx="21"/>
          </p:nvPr>
        </p:nvSpPr>
        <p:spPr>
          <a:xfrm>
            <a:off x="1266761" y="970751"/>
            <a:ext cx="5398537" cy="4551462"/>
          </a:xfrm>
          <a:prstGeom prst="rect">
            <a:avLst/>
          </a:prstGeom>
        </p:spPr>
        <p:txBody>
          <a:bodyPr/>
          <a:lstStyle/>
          <a:p>
            <a:pPr marL="0" indent="0" defTabSz="457200">
              <a:lnSpc>
                <a:spcPct val="100000"/>
              </a:lnSpc>
              <a:spcBef>
                <a:spcPts val="1200"/>
              </a:spcBef>
              <a:buClrTx/>
              <a:buSzTx/>
              <a:buNone/>
              <a:defRPr b="1" sz="3200">
                <a:solidFill>
                  <a:srgbClr val="FFFFFF"/>
                </a:solidFill>
              </a:defRPr>
            </a:pPr>
            <a:r>
              <a:t>Define an MVP</a:t>
            </a:r>
          </a:p>
          <a:p>
            <a:pPr marL="0" indent="0">
              <a:lnSpc>
                <a:spcPct val="110000"/>
              </a:lnSpc>
              <a:spcBef>
                <a:spcPts val="1200"/>
              </a:spcBef>
              <a:buClrTx/>
              <a:buSzTx/>
              <a:buNone/>
              <a:defRPr sz="2100">
                <a:solidFill>
                  <a:srgbClr val="FFFFFF"/>
                </a:solidFill>
              </a:defRPr>
            </a:pPr>
            <a:r>
              <a:t>Go back to your Describe Key Functions slides, or duplicate them, and prioritize the most important and crucial functions to implement for each feature.</a:t>
            </a:r>
          </a:p>
          <a:p>
            <a:pPr marL="0" indent="0">
              <a:lnSpc>
                <a:spcPct val="110000"/>
              </a:lnSpc>
              <a:spcBef>
                <a:spcPts val="1200"/>
              </a:spcBef>
              <a:buClrTx/>
              <a:buSzTx/>
              <a:buNone/>
              <a:defRPr sz="2100">
                <a:solidFill>
                  <a:srgbClr val="FFFFFF"/>
                </a:solidFill>
              </a:defRPr>
            </a:pPr>
            <a:r>
              <a:t>You’ll base your MVP on the features you identify here.</a:t>
            </a:r>
          </a:p>
          <a:p>
            <a:pPr marL="0" indent="0">
              <a:lnSpc>
                <a:spcPct val="110000"/>
              </a:lnSpc>
              <a:spcBef>
                <a:spcPts val="1200"/>
              </a:spcBef>
              <a:buClrTx/>
              <a:buSzTx/>
              <a:buNone/>
              <a:defRPr sz="2100">
                <a:solidFill>
                  <a:srgbClr val="FFFFFF"/>
                </a:solidFill>
              </a:defRPr>
            </a:pPr>
            <a:r>
              <a:t>Remember that you’re not your user. </a:t>
            </a:r>
            <a:br/>
            <a:r>
              <a:t>If you get stuck, think about what would most help the user achieve the goals</a:t>
            </a:r>
            <a:br/>
            <a:r>
              <a:t>you identified.</a:t>
            </a:r>
          </a:p>
        </p:txBody>
      </p:sp>
      <p:sp>
        <p:nvSpPr>
          <p:cNvPr id="1019" name="Define | Plan"/>
          <p:cNvSpPr txBox="1"/>
          <p:nvPr>
            <p:ph type="body" idx="23"/>
          </p:nvPr>
        </p:nvSpPr>
        <p:spPr>
          <a:xfrm>
            <a:off x="1269305" y="12421154"/>
            <a:ext cx="1636828" cy="465340"/>
          </a:xfrm>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Define</a:t>
            </a:r>
            <a:r>
              <a:t> | Plan</a:t>
            </a:r>
          </a:p>
        </p:txBody>
      </p:sp>
      <p:sp>
        <p:nvSpPr>
          <p:cNvPr id="102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048" name="Group"/>
          <p:cNvGrpSpPr/>
          <p:nvPr/>
        </p:nvGrpSpPr>
        <p:grpSpPr>
          <a:xfrm>
            <a:off x="-1" y="0"/>
            <a:ext cx="24384001" cy="13716001"/>
            <a:chOff x="0" y="0"/>
            <a:chExt cx="24384000" cy="13716000"/>
          </a:xfrm>
        </p:grpSpPr>
        <p:sp>
          <p:nvSpPr>
            <p:cNvPr id="1021" name="For this feature:"/>
            <p:cNvSpPr txBox="1"/>
            <p:nvPr/>
          </p:nvSpPr>
          <p:spPr>
            <a:xfrm>
              <a:off x="8955862" y="1015455"/>
              <a:ext cx="5398538" cy="4529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825500">
                <a:lnSpc>
                  <a:spcPct val="110000"/>
                </a:lnSpc>
                <a:spcBef>
                  <a:spcPts val="1500"/>
                </a:spcBef>
                <a:defRPr sz="2100">
                  <a:solidFill>
                    <a:srgbClr val="000000"/>
                  </a:solidFill>
                </a:defRPr>
              </a:lvl1pPr>
            </a:lstStyle>
            <a:p>
              <a:pPr/>
              <a:r>
                <a:t>For this feature:</a:t>
              </a:r>
            </a:p>
          </p:txBody>
        </p:sp>
        <p:sp>
          <p:nvSpPr>
            <p:cNvPr id="1022" name="Log trash and recycling"/>
            <p:cNvSpPr/>
            <p:nvPr/>
          </p:nvSpPr>
          <p:spPr>
            <a:xfrm>
              <a:off x="9007889" y="1514428"/>
              <a:ext cx="13269804" cy="1127935"/>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266700" tIns="266700" rIns="266700" bIns="266700" numCol="1" anchor="ctr">
              <a:noAutofit/>
            </a:bodyPr>
            <a:lstStyle>
              <a:lvl1pPr algn="l" defTabSz="825500">
                <a:lnSpc>
                  <a:spcPct val="110000"/>
                </a:lnSpc>
                <a:defRPr sz="2100">
                  <a:solidFill>
                    <a:srgbClr val="000000"/>
                  </a:solidFill>
                </a:defRPr>
              </a:lvl1pPr>
            </a:lstStyle>
            <a:p>
              <a:pPr/>
              <a:r>
                <a:t>Log trash and recycling</a:t>
              </a:r>
            </a:p>
          </p:txBody>
        </p:sp>
        <p:sp>
          <p:nvSpPr>
            <p:cNvPr id="1023" name="Add log entry"/>
            <p:cNvSpPr/>
            <p:nvPr/>
          </p:nvSpPr>
          <p:spPr>
            <a:xfrm>
              <a:off x="9003656" y="3634411"/>
              <a:ext cx="6299201" cy="1127935"/>
            </a:xfrm>
            <a:prstGeom prst="rect">
              <a:avLst/>
            </a:prstGeom>
            <a:solidFill>
              <a:srgbClr val="D5D5D5">
                <a:alpha val="43642"/>
              </a:srgbClr>
            </a:solidFill>
            <a:ln w="25400" cap="flat">
              <a:solidFill>
                <a:srgbClr val="FD5D00"/>
              </a:solidFill>
              <a:prstDash val="solid"/>
              <a:miter lim="400000"/>
            </a:ln>
            <a:effectLst/>
            <a:extLst>
              <a:ext uri="{C572A759-6A51-4108-AA02-DFA0A04FC94B}">
                <ma14:wrappingTextBoxFlag xmlns:ma14="http://schemas.microsoft.com/office/mac/drawingml/2011/main" val="1"/>
              </a:ext>
            </a:extLst>
          </p:spPr>
          <p:txBody>
            <a:bodyPr wrap="square" lIns="266700" tIns="266700" rIns="266700" bIns="266700" numCol="1" anchor="ctr">
              <a:noAutofit/>
            </a:bodyPr>
            <a:lstStyle>
              <a:lvl1pPr algn="l" defTabSz="825500">
                <a:lnSpc>
                  <a:spcPct val="110000"/>
                </a:lnSpc>
                <a:defRPr sz="2100">
                  <a:solidFill>
                    <a:srgbClr val="000000"/>
                  </a:solidFill>
                </a:defRPr>
              </a:lvl1pPr>
            </a:lstStyle>
            <a:p>
              <a:pPr/>
              <a:r>
                <a:t>Add log entry</a:t>
              </a:r>
            </a:p>
          </p:txBody>
        </p:sp>
        <p:sp>
          <p:nvSpPr>
            <p:cNvPr id="1024" name="Select either weight or item"/>
            <p:cNvSpPr/>
            <p:nvPr/>
          </p:nvSpPr>
          <p:spPr>
            <a:xfrm>
              <a:off x="15977395" y="3634411"/>
              <a:ext cx="6299201" cy="1127935"/>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266700" tIns="266700" rIns="266700" bIns="266700" numCol="1" anchor="ctr">
              <a:noAutofit/>
            </a:bodyPr>
            <a:lstStyle>
              <a:lvl1pPr algn="l" defTabSz="825500">
                <a:lnSpc>
                  <a:spcPct val="110000"/>
                </a:lnSpc>
                <a:defRPr sz="2100">
                  <a:solidFill>
                    <a:srgbClr val="000000"/>
                  </a:solidFill>
                </a:defRPr>
              </a:lvl1pPr>
            </a:lstStyle>
            <a:p>
              <a:pPr/>
              <a:r>
                <a:t>Select either weight or item</a:t>
              </a:r>
            </a:p>
          </p:txBody>
        </p:sp>
        <p:sp>
          <p:nvSpPr>
            <p:cNvPr id="1025" name="Describe items"/>
            <p:cNvSpPr/>
            <p:nvPr/>
          </p:nvSpPr>
          <p:spPr>
            <a:xfrm>
              <a:off x="9003656" y="4963792"/>
              <a:ext cx="6299201" cy="1127935"/>
            </a:xfrm>
            <a:prstGeom prst="rect">
              <a:avLst/>
            </a:prstGeom>
            <a:solidFill>
              <a:srgbClr val="D5D5D5">
                <a:alpha val="43642"/>
              </a:srgbClr>
            </a:solidFill>
            <a:ln w="25400" cap="flat">
              <a:solidFill>
                <a:srgbClr val="FD5D00"/>
              </a:solidFill>
              <a:prstDash val="solid"/>
              <a:miter lim="400000"/>
            </a:ln>
            <a:effectLst/>
            <a:extLst>
              <a:ext uri="{C572A759-6A51-4108-AA02-DFA0A04FC94B}">
                <ma14:wrappingTextBoxFlag xmlns:ma14="http://schemas.microsoft.com/office/mac/drawingml/2011/main" val="1"/>
              </a:ext>
            </a:extLst>
          </p:spPr>
          <p:txBody>
            <a:bodyPr wrap="square" lIns="266700" tIns="266700" rIns="266700" bIns="266700" numCol="1" anchor="ctr">
              <a:noAutofit/>
            </a:bodyPr>
            <a:lstStyle>
              <a:lvl1pPr algn="l" defTabSz="825500">
                <a:lnSpc>
                  <a:spcPct val="110000"/>
                </a:lnSpc>
                <a:defRPr sz="2100">
                  <a:solidFill>
                    <a:srgbClr val="000000"/>
                  </a:solidFill>
                </a:defRPr>
              </a:lvl1pPr>
            </a:lstStyle>
            <a:p>
              <a:pPr/>
              <a:r>
                <a:t>Describe items</a:t>
              </a:r>
            </a:p>
          </p:txBody>
        </p:sp>
        <p:sp>
          <p:nvSpPr>
            <p:cNvPr id="1026" name="How much they recycled on what day"/>
            <p:cNvSpPr/>
            <p:nvPr/>
          </p:nvSpPr>
          <p:spPr>
            <a:xfrm>
              <a:off x="15977395" y="4963792"/>
              <a:ext cx="6299201" cy="1127935"/>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266700" tIns="266700" rIns="266700" bIns="266700" numCol="1" anchor="ctr">
              <a:noAutofit/>
            </a:bodyPr>
            <a:lstStyle>
              <a:lvl1pPr algn="l" defTabSz="825500">
                <a:lnSpc>
                  <a:spcPct val="110000"/>
                </a:lnSpc>
                <a:defRPr sz="2100">
                  <a:solidFill>
                    <a:srgbClr val="000000"/>
                  </a:solidFill>
                </a:defRPr>
              </a:lvl1pPr>
            </a:lstStyle>
            <a:p>
              <a:pPr/>
              <a:r>
                <a:t>How much they recycled on what day</a:t>
              </a:r>
            </a:p>
          </p:txBody>
        </p:sp>
        <p:sp>
          <p:nvSpPr>
            <p:cNvPr id="1027" name="Keep records of past items"/>
            <p:cNvSpPr/>
            <p:nvPr/>
          </p:nvSpPr>
          <p:spPr>
            <a:xfrm>
              <a:off x="9003656" y="6293173"/>
              <a:ext cx="6299201" cy="1127935"/>
            </a:xfrm>
            <a:prstGeom prst="rect">
              <a:avLst/>
            </a:prstGeom>
            <a:solidFill>
              <a:srgbClr val="D5D5D5">
                <a:alpha val="43642"/>
              </a:srgbClr>
            </a:solidFill>
            <a:ln w="25400" cap="flat">
              <a:solidFill>
                <a:srgbClr val="FD5D00"/>
              </a:solidFill>
              <a:prstDash val="solid"/>
              <a:miter lim="400000"/>
            </a:ln>
            <a:effectLst/>
            <a:extLst>
              <a:ext uri="{C572A759-6A51-4108-AA02-DFA0A04FC94B}">
                <ma14:wrappingTextBoxFlag xmlns:ma14="http://schemas.microsoft.com/office/mac/drawingml/2011/main" val="1"/>
              </a:ext>
            </a:extLst>
          </p:spPr>
          <p:txBody>
            <a:bodyPr wrap="square" lIns="266700" tIns="266700" rIns="266700" bIns="266700" numCol="1" anchor="ctr">
              <a:noAutofit/>
            </a:bodyPr>
            <a:lstStyle>
              <a:lvl1pPr algn="l" defTabSz="825500">
                <a:lnSpc>
                  <a:spcPct val="110000"/>
                </a:lnSpc>
                <a:defRPr sz="2100">
                  <a:solidFill>
                    <a:srgbClr val="000000"/>
                  </a:solidFill>
                </a:defRPr>
              </a:lvl1pPr>
            </a:lstStyle>
            <a:p>
              <a:pPr/>
              <a:r>
                <a:t>Keep records of past items</a:t>
              </a:r>
            </a:p>
          </p:txBody>
        </p:sp>
        <p:sp>
          <p:nvSpPr>
            <p:cNvPr id="1028" name="Day, week, month"/>
            <p:cNvSpPr/>
            <p:nvPr/>
          </p:nvSpPr>
          <p:spPr>
            <a:xfrm>
              <a:off x="15977395" y="6293173"/>
              <a:ext cx="6299201" cy="1127935"/>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266700" tIns="266700" rIns="266700" bIns="266700" numCol="1" anchor="ctr">
              <a:noAutofit/>
            </a:bodyPr>
            <a:lstStyle>
              <a:lvl1pPr algn="l" defTabSz="825500">
                <a:lnSpc>
                  <a:spcPct val="110000"/>
                </a:lnSpc>
                <a:defRPr sz="2100">
                  <a:solidFill>
                    <a:srgbClr val="000000"/>
                  </a:solidFill>
                </a:defRPr>
              </a:lvl1pPr>
            </a:lstStyle>
            <a:p>
              <a:pPr/>
              <a:r>
                <a:t>Day, week, month</a:t>
              </a:r>
            </a:p>
          </p:txBody>
        </p:sp>
        <p:sp>
          <p:nvSpPr>
            <p:cNvPr id="1029" name="The user will need to be able to do and see these things:"/>
            <p:cNvSpPr txBox="1"/>
            <p:nvPr/>
          </p:nvSpPr>
          <p:spPr>
            <a:xfrm>
              <a:off x="8934695" y="3093651"/>
              <a:ext cx="7033287" cy="457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825500">
                <a:lnSpc>
                  <a:spcPct val="110000"/>
                </a:lnSpc>
                <a:spcBef>
                  <a:spcPts val="1500"/>
                </a:spcBef>
                <a:defRPr spc="-42" sz="2100">
                  <a:solidFill>
                    <a:srgbClr val="000000"/>
                  </a:solidFill>
                </a:defRPr>
              </a:lvl1pPr>
            </a:lstStyle>
            <a:p>
              <a:pPr/>
              <a:r>
                <a:t>The user will need to be able to do and see these things:</a:t>
              </a:r>
            </a:p>
          </p:txBody>
        </p:sp>
        <p:sp>
          <p:nvSpPr>
            <p:cNvPr id="1030" name="Notes:"/>
            <p:cNvSpPr txBox="1"/>
            <p:nvPr/>
          </p:nvSpPr>
          <p:spPr>
            <a:xfrm>
              <a:off x="15913501" y="3095786"/>
              <a:ext cx="6460619" cy="4529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825500">
                <a:lnSpc>
                  <a:spcPct val="110000"/>
                </a:lnSpc>
                <a:spcBef>
                  <a:spcPts val="1500"/>
                </a:spcBef>
                <a:defRPr sz="2100">
                  <a:solidFill>
                    <a:srgbClr val="000000"/>
                  </a:solidFill>
                </a:defRPr>
              </a:lvl1pPr>
            </a:lstStyle>
            <a:p>
              <a:pPr/>
              <a:r>
                <a:t>Notes:</a:t>
              </a:r>
            </a:p>
          </p:txBody>
        </p:sp>
        <p:sp>
          <p:nvSpPr>
            <p:cNvPr id="1031" name="Choose a day that recycling was done"/>
            <p:cNvSpPr/>
            <p:nvPr/>
          </p:nvSpPr>
          <p:spPr>
            <a:xfrm>
              <a:off x="9003656" y="7622554"/>
              <a:ext cx="6299201" cy="1127935"/>
            </a:xfrm>
            <a:prstGeom prst="rect">
              <a:avLst/>
            </a:prstGeom>
            <a:solidFill>
              <a:srgbClr val="D5D5D5">
                <a:alpha val="43642"/>
              </a:srgbClr>
            </a:solidFill>
            <a:ln w="25400" cap="flat">
              <a:solidFill>
                <a:srgbClr val="FD5D00"/>
              </a:solidFill>
              <a:prstDash val="solid"/>
              <a:miter lim="400000"/>
            </a:ln>
            <a:effectLst/>
            <a:extLst>
              <a:ext uri="{C572A759-6A51-4108-AA02-DFA0A04FC94B}">
                <ma14:wrappingTextBoxFlag xmlns:ma14="http://schemas.microsoft.com/office/mac/drawingml/2011/main" val="1"/>
              </a:ext>
            </a:extLst>
          </p:spPr>
          <p:txBody>
            <a:bodyPr wrap="square" lIns="266700" tIns="266700" rIns="266700" bIns="266700" numCol="1" anchor="ctr">
              <a:noAutofit/>
            </a:bodyPr>
            <a:lstStyle>
              <a:lvl1pPr algn="l" defTabSz="825500">
                <a:lnSpc>
                  <a:spcPct val="110000"/>
                </a:lnSpc>
                <a:defRPr sz="2100">
                  <a:solidFill>
                    <a:srgbClr val="000000"/>
                  </a:solidFill>
                </a:defRPr>
              </a:lvl1pPr>
            </a:lstStyle>
            <a:p>
              <a:pPr/>
              <a:r>
                <a:t>Choose a day that recycling was done</a:t>
              </a:r>
            </a:p>
          </p:txBody>
        </p:sp>
        <p:sp>
          <p:nvSpPr>
            <p:cNvPr id="1032" name="Rectangle"/>
            <p:cNvSpPr/>
            <p:nvPr/>
          </p:nvSpPr>
          <p:spPr>
            <a:xfrm>
              <a:off x="15977395" y="7622554"/>
              <a:ext cx="6299201" cy="1127935"/>
            </a:xfrm>
            <a:prstGeom prst="rect">
              <a:avLst/>
            </a:prstGeom>
            <a:solidFill>
              <a:srgbClr val="D5D5D5">
                <a:alpha val="43642"/>
              </a:srgbClr>
            </a:solidFill>
            <a:ln w="25400" cap="flat">
              <a:solidFill>
                <a:srgbClr val="87939D"/>
              </a:solidFill>
              <a:prstDash val="solid"/>
              <a:miter lim="400000"/>
            </a:ln>
            <a:effectLst/>
          </p:spPr>
          <p:txBody>
            <a:bodyPr wrap="square" lIns="266700" tIns="266700" rIns="266700" bIns="266700" numCol="1" anchor="ctr">
              <a:noAutofit/>
            </a:bodyPr>
            <a:lstStyle/>
            <a:p>
              <a:pPr algn="l" defTabSz="825500">
                <a:lnSpc>
                  <a:spcPct val="110000"/>
                </a:lnSpc>
                <a:defRPr sz="2100">
                  <a:solidFill>
                    <a:srgbClr val="000000"/>
                  </a:solidFill>
                </a:defRPr>
              </a:pPr>
            </a:p>
          </p:txBody>
        </p:sp>
        <p:sp>
          <p:nvSpPr>
            <p:cNvPr id="1033" name="Default to today’s date"/>
            <p:cNvSpPr/>
            <p:nvPr/>
          </p:nvSpPr>
          <p:spPr>
            <a:xfrm>
              <a:off x="9003656" y="8951935"/>
              <a:ext cx="6299201" cy="1127935"/>
            </a:xfrm>
            <a:prstGeom prst="rect">
              <a:avLst/>
            </a:prstGeom>
            <a:solidFill>
              <a:srgbClr val="D5D5D5">
                <a:alpha val="43642"/>
              </a:srgbClr>
            </a:solidFill>
            <a:ln w="25400" cap="flat">
              <a:solidFill>
                <a:srgbClr val="FD5D00"/>
              </a:solidFill>
              <a:prstDash val="solid"/>
              <a:miter lim="400000"/>
            </a:ln>
            <a:effectLst/>
            <a:extLst>
              <a:ext uri="{C572A759-6A51-4108-AA02-DFA0A04FC94B}">
                <ma14:wrappingTextBoxFlag xmlns:ma14="http://schemas.microsoft.com/office/mac/drawingml/2011/main" val="1"/>
              </a:ext>
            </a:extLst>
          </p:spPr>
          <p:txBody>
            <a:bodyPr wrap="square" lIns="266700" tIns="266700" rIns="266700" bIns="266700" numCol="1" anchor="ctr">
              <a:noAutofit/>
            </a:bodyPr>
            <a:lstStyle>
              <a:lvl1pPr algn="l" defTabSz="825500">
                <a:lnSpc>
                  <a:spcPct val="110000"/>
                </a:lnSpc>
                <a:defRPr sz="2100">
                  <a:solidFill>
                    <a:srgbClr val="000000"/>
                  </a:solidFill>
                </a:defRPr>
              </a:lvl1pPr>
            </a:lstStyle>
            <a:p>
              <a:pPr/>
              <a:r>
                <a:t>Default to today’s date</a:t>
              </a:r>
            </a:p>
          </p:txBody>
        </p:sp>
        <p:sp>
          <p:nvSpPr>
            <p:cNvPr id="1034" name="Might need a quick jump to “today”"/>
            <p:cNvSpPr/>
            <p:nvPr/>
          </p:nvSpPr>
          <p:spPr>
            <a:xfrm>
              <a:off x="15977395" y="8951935"/>
              <a:ext cx="6299201" cy="1127935"/>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266700" tIns="266700" rIns="266700" bIns="266700" numCol="1" anchor="ctr">
              <a:noAutofit/>
            </a:bodyPr>
            <a:lstStyle>
              <a:lvl1pPr algn="l" defTabSz="825500">
                <a:lnSpc>
                  <a:spcPct val="110000"/>
                </a:lnSpc>
                <a:defRPr sz="2100">
                  <a:solidFill>
                    <a:srgbClr val="000000"/>
                  </a:solidFill>
                </a:defRPr>
              </a:lvl1pPr>
            </a:lstStyle>
            <a:p>
              <a:pPr/>
              <a:r>
                <a:t>Might need a quick jump to “today”</a:t>
              </a:r>
            </a:p>
          </p:txBody>
        </p:sp>
        <p:sp>
          <p:nvSpPr>
            <p:cNvPr id="1035" name="Browse past dates"/>
            <p:cNvSpPr/>
            <p:nvPr/>
          </p:nvSpPr>
          <p:spPr>
            <a:xfrm>
              <a:off x="9003656" y="10281316"/>
              <a:ext cx="6299201" cy="1127935"/>
            </a:xfrm>
            <a:prstGeom prst="rect">
              <a:avLst/>
            </a:prstGeom>
            <a:solidFill>
              <a:srgbClr val="D5D5D5">
                <a:alpha val="43642"/>
              </a:srgbClr>
            </a:solidFill>
            <a:ln w="25400" cap="flat">
              <a:solidFill>
                <a:srgbClr val="FD5D00"/>
              </a:solidFill>
              <a:prstDash val="solid"/>
              <a:miter lim="400000"/>
            </a:ln>
            <a:effectLst/>
            <a:extLst>
              <a:ext uri="{C572A759-6A51-4108-AA02-DFA0A04FC94B}">
                <ma14:wrappingTextBoxFlag xmlns:ma14="http://schemas.microsoft.com/office/mac/drawingml/2011/main" val="1"/>
              </a:ext>
            </a:extLst>
          </p:spPr>
          <p:txBody>
            <a:bodyPr wrap="square" lIns="266700" tIns="266700" rIns="266700" bIns="266700" numCol="1" anchor="ctr">
              <a:noAutofit/>
            </a:bodyPr>
            <a:lstStyle>
              <a:lvl1pPr algn="l" defTabSz="825500">
                <a:lnSpc>
                  <a:spcPct val="110000"/>
                </a:lnSpc>
                <a:defRPr sz="2100">
                  <a:solidFill>
                    <a:srgbClr val="000000"/>
                  </a:solidFill>
                </a:defRPr>
              </a:lvl1pPr>
            </a:lstStyle>
            <a:p>
              <a:pPr/>
              <a:r>
                <a:t>Browse past dates</a:t>
              </a:r>
            </a:p>
          </p:txBody>
        </p:sp>
        <p:sp>
          <p:nvSpPr>
            <p:cNvPr id="1036" name="Rectangle"/>
            <p:cNvSpPr/>
            <p:nvPr/>
          </p:nvSpPr>
          <p:spPr>
            <a:xfrm>
              <a:off x="15977395" y="10281316"/>
              <a:ext cx="6299201" cy="1127935"/>
            </a:xfrm>
            <a:prstGeom prst="rect">
              <a:avLst/>
            </a:prstGeom>
            <a:solidFill>
              <a:srgbClr val="D5D5D5">
                <a:alpha val="43642"/>
              </a:srgbClr>
            </a:solidFill>
            <a:ln w="25400" cap="flat">
              <a:solidFill>
                <a:srgbClr val="87939D"/>
              </a:solidFill>
              <a:prstDash val="solid"/>
              <a:miter lim="400000"/>
            </a:ln>
            <a:effectLst/>
          </p:spPr>
          <p:txBody>
            <a:bodyPr wrap="square" lIns="266700" tIns="266700" rIns="266700" bIns="266700" numCol="1" anchor="ctr">
              <a:noAutofit/>
            </a:bodyPr>
            <a:lstStyle/>
            <a:p>
              <a:pPr algn="l" defTabSz="825500">
                <a:lnSpc>
                  <a:spcPct val="110000"/>
                </a:lnSpc>
                <a:defRPr sz="2100">
                  <a:solidFill>
                    <a:srgbClr val="000000"/>
                  </a:solidFill>
                </a:defRPr>
              </a:pPr>
            </a:p>
          </p:txBody>
        </p:sp>
        <p:sp>
          <p:nvSpPr>
            <p:cNvPr id="1037" name="Share log entry to social media"/>
            <p:cNvSpPr/>
            <p:nvPr/>
          </p:nvSpPr>
          <p:spPr>
            <a:xfrm>
              <a:off x="9003656" y="11610697"/>
              <a:ext cx="6299201" cy="1127935"/>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266700" tIns="266700" rIns="266700" bIns="266700" numCol="1" anchor="ctr">
              <a:noAutofit/>
            </a:bodyPr>
            <a:lstStyle>
              <a:lvl1pPr algn="l" defTabSz="825500">
                <a:lnSpc>
                  <a:spcPct val="110000"/>
                </a:lnSpc>
                <a:defRPr sz="2100">
                  <a:solidFill>
                    <a:srgbClr val="000000"/>
                  </a:solidFill>
                </a:defRPr>
              </a:lvl1pPr>
            </a:lstStyle>
            <a:p>
              <a:pPr/>
              <a:r>
                <a:t>Share log entry to social media</a:t>
              </a:r>
            </a:p>
          </p:txBody>
        </p:sp>
        <p:sp>
          <p:nvSpPr>
            <p:cNvPr id="1038" name="Rectangle"/>
            <p:cNvSpPr/>
            <p:nvPr/>
          </p:nvSpPr>
          <p:spPr>
            <a:xfrm>
              <a:off x="15977395" y="11610697"/>
              <a:ext cx="6299201" cy="1127935"/>
            </a:xfrm>
            <a:prstGeom prst="rect">
              <a:avLst/>
            </a:prstGeom>
            <a:solidFill>
              <a:srgbClr val="D5D5D5">
                <a:alpha val="43642"/>
              </a:srgbClr>
            </a:solidFill>
            <a:ln w="25400" cap="flat">
              <a:solidFill>
                <a:srgbClr val="87939D"/>
              </a:solidFill>
              <a:prstDash val="solid"/>
              <a:miter lim="400000"/>
            </a:ln>
            <a:effectLst/>
          </p:spPr>
          <p:txBody>
            <a:bodyPr wrap="square" lIns="266700" tIns="266700" rIns="266700" bIns="266700" numCol="1" anchor="ctr">
              <a:noAutofit/>
            </a:bodyPr>
            <a:lstStyle/>
            <a:p>
              <a:pPr algn="l" defTabSz="825500">
                <a:lnSpc>
                  <a:spcPct val="110000"/>
                </a:lnSpc>
                <a:defRPr sz="2100">
                  <a:solidFill>
                    <a:srgbClr val="000000"/>
                  </a:solidFill>
                </a:defRPr>
              </a:pPr>
            </a:p>
          </p:txBody>
        </p:sp>
        <p:sp>
          <p:nvSpPr>
            <p:cNvPr id="1039" name="Example"/>
            <p:cNvSpPr txBox="1"/>
            <p:nvPr/>
          </p:nvSpPr>
          <p:spPr>
            <a:xfrm>
              <a:off x="20535250" y="513508"/>
              <a:ext cx="1825067" cy="6263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defTabSz="825500">
                <a:defRPr b="1" sz="3200">
                  <a:solidFill>
                    <a:srgbClr val="FE7D00"/>
                  </a:solidFill>
                </a:defRPr>
              </a:lvl1pPr>
            </a:lstStyle>
            <a:p>
              <a:pPr/>
              <a:r>
                <a:t>Example</a:t>
              </a:r>
            </a:p>
          </p:txBody>
        </p:sp>
        <p:sp>
          <p:nvSpPr>
            <p:cNvPr id="1040" name="1"/>
            <p:cNvSpPr/>
            <p:nvPr/>
          </p:nvSpPr>
          <p:spPr>
            <a:xfrm>
              <a:off x="14433729" y="3850480"/>
              <a:ext cx="695798" cy="695798"/>
            </a:xfrm>
            <a:prstGeom prst="ellipse">
              <a:avLst/>
            </a:prstGeom>
            <a:solidFill>
              <a:srgbClr val="FE7D00"/>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457200">
                <a:defRPr b="1" sz="2400">
                  <a:solidFill>
                    <a:srgbClr val="FFFFFF"/>
                  </a:solidFill>
                </a:defRPr>
              </a:lvl1pPr>
            </a:lstStyle>
            <a:p>
              <a:pPr/>
              <a:r>
                <a:t>1</a:t>
              </a:r>
            </a:p>
          </p:txBody>
        </p:sp>
        <p:sp>
          <p:nvSpPr>
            <p:cNvPr id="1041" name="2"/>
            <p:cNvSpPr/>
            <p:nvPr/>
          </p:nvSpPr>
          <p:spPr>
            <a:xfrm>
              <a:off x="14433729" y="5179860"/>
              <a:ext cx="695798" cy="695798"/>
            </a:xfrm>
            <a:prstGeom prst="ellipse">
              <a:avLst/>
            </a:prstGeom>
            <a:solidFill>
              <a:srgbClr val="FE7D00"/>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457200">
                <a:defRPr b="1" sz="2400">
                  <a:solidFill>
                    <a:srgbClr val="FFFFFF"/>
                  </a:solidFill>
                </a:defRPr>
              </a:lvl1pPr>
            </a:lstStyle>
            <a:p>
              <a:pPr/>
              <a:r>
                <a:t>2</a:t>
              </a:r>
            </a:p>
          </p:txBody>
        </p:sp>
        <p:sp>
          <p:nvSpPr>
            <p:cNvPr id="1042" name="3"/>
            <p:cNvSpPr/>
            <p:nvPr/>
          </p:nvSpPr>
          <p:spPr>
            <a:xfrm>
              <a:off x="14433729" y="6514933"/>
              <a:ext cx="695798" cy="695798"/>
            </a:xfrm>
            <a:prstGeom prst="ellipse">
              <a:avLst/>
            </a:prstGeom>
            <a:solidFill>
              <a:srgbClr val="FE7D00"/>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457200">
                <a:defRPr b="1" sz="2400">
                  <a:solidFill>
                    <a:srgbClr val="FFFFFF"/>
                  </a:solidFill>
                </a:defRPr>
              </a:lvl1pPr>
            </a:lstStyle>
            <a:p>
              <a:pPr/>
              <a:r>
                <a:t>3</a:t>
              </a:r>
            </a:p>
          </p:txBody>
        </p:sp>
        <p:sp>
          <p:nvSpPr>
            <p:cNvPr id="1043" name="4"/>
            <p:cNvSpPr/>
            <p:nvPr/>
          </p:nvSpPr>
          <p:spPr>
            <a:xfrm>
              <a:off x="14433729" y="9179386"/>
              <a:ext cx="695798" cy="695798"/>
            </a:xfrm>
            <a:prstGeom prst="ellipse">
              <a:avLst/>
            </a:prstGeom>
            <a:solidFill>
              <a:srgbClr val="FE7D00"/>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457200">
                <a:defRPr b="1" sz="2400">
                  <a:solidFill>
                    <a:srgbClr val="FFFFFF"/>
                  </a:solidFill>
                </a:defRPr>
              </a:lvl1pPr>
            </a:lstStyle>
            <a:p>
              <a:pPr/>
              <a:r>
                <a:t>4</a:t>
              </a:r>
            </a:p>
          </p:txBody>
        </p:sp>
        <p:sp>
          <p:nvSpPr>
            <p:cNvPr id="1044" name="5"/>
            <p:cNvSpPr/>
            <p:nvPr/>
          </p:nvSpPr>
          <p:spPr>
            <a:xfrm>
              <a:off x="14433729" y="7891717"/>
              <a:ext cx="695798" cy="695798"/>
            </a:xfrm>
            <a:prstGeom prst="ellipse">
              <a:avLst/>
            </a:prstGeom>
            <a:solidFill>
              <a:srgbClr val="FE7D00"/>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457200">
                <a:defRPr b="1" sz="2400">
                  <a:solidFill>
                    <a:srgbClr val="FFFFFF"/>
                  </a:solidFill>
                </a:defRPr>
              </a:lvl1pPr>
            </a:lstStyle>
            <a:p>
              <a:pPr/>
              <a:r>
                <a:t>5</a:t>
              </a:r>
            </a:p>
          </p:txBody>
        </p:sp>
        <p:sp>
          <p:nvSpPr>
            <p:cNvPr id="1045" name="6"/>
            <p:cNvSpPr/>
            <p:nvPr/>
          </p:nvSpPr>
          <p:spPr>
            <a:xfrm>
              <a:off x="14433729" y="10467056"/>
              <a:ext cx="695798" cy="695798"/>
            </a:xfrm>
            <a:prstGeom prst="ellipse">
              <a:avLst/>
            </a:prstGeom>
            <a:solidFill>
              <a:srgbClr val="FE7D00"/>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457200">
                <a:defRPr b="1" sz="2400">
                  <a:solidFill>
                    <a:srgbClr val="FFFFFF"/>
                  </a:solidFill>
                </a:defRPr>
              </a:lvl1pPr>
            </a:lstStyle>
            <a:p>
              <a:pPr/>
              <a:r>
                <a:t>6</a:t>
              </a:r>
            </a:p>
          </p:txBody>
        </p:sp>
        <p:sp>
          <p:nvSpPr>
            <p:cNvPr id="1046" name="7"/>
            <p:cNvSpPr/>
            <p:nvPr/>
          </p:nvSpPr>
          <p:spPr>
            <a:xfrm>
              <a:off x="14433729" y="11826766"/>
              <a:ext cx="695798" cy="695798"/>
            </a:xfrm>
            <a:prstGeom prst="ellipse">
              <a:avLst/>
            </a:prstGeom>
            <a:solidFill>
              <a:srgbClr val="797979"/>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457200">
                <a:defRPr b="1" sz="2400">
                  <a:solidFill>
                    <a:srgbClr val="FFFFFF"/>
                  </a:solidFill>
                </a:defRPr>
              </a:lvl1pPr>
            </a:lstStyle>
            <a:p>
              <a:pPr/>
              <a:r>
                <a:t>7</a:t>
              </a:r>
            </a:p>
          </p:txBody>
        </p:sp>
        <p:sp>
          <p:nvSpPr>
            <p:cNvPr id="1047"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0" name="It’s time to build a working Keynote prototype of your app. You’ll start by mapping screens to form an app architecture, then apply basic  UI elements to create a wireframe. Then you’ll refine your prototype using common design guidelines to ensure that "/>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It’s time to build a working Keynote prototype of your app. You’ll start by mapping screens to form an app architecture, then apply basic </a:t>
            </a:r>
            <a:br/>
            <a:r>
              <a:t>UI elements to create a wireframe. Then you’ll refine your prototype using common design guidelines to ensure that it meets an iOS user’s expectations. And finally, you’ll define the personality of your app with color, icons, and more.</a:t>
            </a:r>
          </a:p>
        </p:txBody>
      </p:sp>
      <p:sp>
        <p:nvSpPr>
          <p:cNvPr id="1051" name="Prototype"/>
          <p:cNvSpPr txBox="1"/>
          <p:nvPr>
            <p:ph type="title"/>
          </p:nvPr>
        </p:nvSpPr>
        <p:spPr>
          <a:prstGeom prst="rect">
            <a:avLst/>
          </a:prstGeom>
        </p:spPr>
        <p:txBody>
          <a:bodyPr/>
          <a:lstStyle/>
          <a:p>
            <a:pPr/>
            <a:r>
              <a:t>Prototype</a:t>
            </a:r>
          </a:p>
        </p:txBody>
      </p:sp>
      <p:sp>
        <p:nvSpPr>
          <p:cNvPr id="105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4" name="An app map is a set of outlines that describe the information and functions on each screen — and how they relate to each other.  By the end of this stage, you’ll have a set of screen outlines with well-defined groupings and relationship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lnSpc>
                <a:spcPts val="4000"/>
              </a:lnSpc>
              <a:spcBef>
                <a:spcPts val="1700"/>
              </a:spcBef>
            </a:pPr>
            <a:r>
              <a:t>An app map is a set of outlines that describe the information and functions on each screen — and how they relate to each other. </a:t>
            </a:r>
            <a:br/>
            <a:r>
              <a:t>By the end of this stage, you’ll have a set of screen outlines with well-defined groupings and relationships.</a:t>
            </a:r>
          </a:p>
          <a:p>
            <a:pPr>
              <a:lnSpc>
                <a:spcPts val="4000"/>
              </a:lnSpc>
              <a:spcBef>
                <a:spcPts val="1700"/>
              </a:spcBef>
            </a:pPr>
            <a:r>
              <a:t>By mapping your app, you define its architecture. iOS users have </a:t>
            </a:r>
            <a:br/>
            <a:r>
              <a:t>a set of expectations — a mental model — for the way an app should behave. They expect related information to be grouped together, and for activities to be easy to navigate. You’ll derive </a:t>
            </a:r>
            <a:br/>
            <a:r>
              <a:t>your app’s architecture from the key functions of the MVP, making decisions based on how you expect users to work with the app.</a:t>
            </a:r>
          </a:p>
        </p:txBody>
      </p:sp>
      <p:sp>
        <p:nvSpPr>
          <p:cNvPr id="1055" name="Map"/>
          <p:cNvSpPr txBox="1"/>
          <p:nvPr>
            <p:ph type="title"/>
          </p:nvPr>
        </p:nvSpPr>
        <p:spPr>
          <a:xfrm>
            <a:off x="8928100" y="4513791"/>
            <a:ext cx="12706779" cy="1428751"/>
          </a:xfrm>
          <a:prstGeom prst="rect">
            <a:avLst/>
          </a:prstGeom>
        </p:spPr>
        <p:txBody>
          <a:bodyPr/>
          <a:lstStyle/>
          <a:p>
            <a:pPr/>
            <a:r>
              <a:t>Map</a:t>
            </a:r>
          </a:p>
        </p:txBody>
      </p:sp>
      <p:sp>
        <p:nvSpPr>
          <p:cNvPr id="1056" name="Outline Screens…"/>
          <p:cNvSpPr txBox="1"/>
          <p:nvPr>
            <p:ph type="body" idx="22"/>
          </p:nvPr>
        </p:nvSpPr>
        <p:spPr>
          <a:xfrm>
            <a:off x="1272967" y="4647653"/>
            <a:ext cx="5860793" cy="1672415"/>
          </a:xfrm>
          <a:prstGeom prst="rect">
            <a:avLst/>
          </a:prstGeom>
        </p:spPr>
        <p:txBody>
          <a:bodyPr/>
          <a:lstStyle/>
          <a:p>
            <a:pPr marL="0" indent="0">
              <a:lnSpc>
                <a:spcPct val="110000"/>
              </a:lnSpc>
              <a:spcBef>
                <a:spcPts val="0"/>
              </a:spcBef>
              <a:buClrTx/>
              <a:buSzTx/>
              <a:buNone/>
              <a:defRPr b="1" sz="3200">
                <a:solidFill>
                  <a:srgbClr val="5E5E5E"/>
                </a:solidFill>
              </a:defRPr>
            </a:pPr>
            <a:r>
              <a:t>Outline Screens</a:t>
            </a:r>
          </a:p>
          <a:p>
            <a:pPr marL="0" indent="0">
              <a:lnSpc>
                <a:spcPct val="110000"/>
              </a:lnSpc>
              <a:spcBef>
                <a:spcPts val="0"/>
              </a:spcBef>
              <a:buClrTx/>
              <a:buSzTx/>
              <a:buNone/>
              <a:defRPr b="1" sz="3200">
                <a:solidFill>
                  <a:srgbClr val="5E5E5E"/>
                </a:solidFill>
              </a:defRPr>
            </a:pPr>
            <a:r>
              <a:t>Group Screens</a:t>
            </a:r>
          </a:p>
          <a:p>
            <a:pPr marL="0" indent="0">
              <a:lnSpc>
                <a:spcPct val="110000"/>
              </a:lnSpc>
              <a:spcBef>
                <a:spcPts val="0"/>
              </a:spcBef>
              <a:buClrTx/>
              <a:buSzTx/>
              <a:buNone/>
              <a:defRPr b="1" sz="3200">
                <a:solidFill>
                  <a:srgbClr val="5E5E5E"/>
                </a:solidFill>
              </a:defRPr>
            </a:pPr>
            <a:r>
              <a:t>Link Screens</a:t>
            </a:r>
          </a:p>
        </p:txBody>
      </p:sp>
      <p:sp>
        <p:nvSpPr>
          <p:cNvPr id="105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9" name="Outline Screens…"/>
          <p:cNvSpPr txBox="1"/>
          <p:nvPr>
            <p:ph type="body" idx="21"/>
          </p:nvPr>
        </p:nvSpPr>
        <p:spPr>
          <a:xfrm>
            <a:off x="1266761" y="970751"/>
            <a:ext cx="5398537" cy="8188895"/>
          </a:xfrm>
          <a:prstGeom prst="rect">
            <a:avLst/>
          </a:prstGeom>
        </p:spPr>
        <p:txBody>
          <a:bodyPr/>
          <a:lstStyle/>
          <a:p>
            <a:pPr marL="0" indent="0" defTabSz="457200">
              <a:lnSpc>
                <a:spcPct val="100000"/>
              </a:lnSpc>
              <a:spcBef>
                <a:spcPts val="1200"/>
              </a:spcBef>
              <a:buClrTx/>
              <a:buSzTx/>
              <a:buNone/>
              <a:defRPr b="1" sz="3200">
                <a:solidFill>
                  <a:srgbClr val="FFFFFF"/>
                </a:solidFill>
              </a:defRPr>
            </a:pPr>
            <a:r>
              <a:t>Outline Screens</a:t>
            </a:r>
          </a:p>
          <a:p>
            <a:pPr marL="0" indent="0">
              <a:lnSpc>
                <a:spcPct val="110000"/>
              </a:lnSpc>
              <a:spcBef>
                <a:spcPts val="1200"/>
              </a:spcBef>
              <a:buClrTx/>
              <a:buSzTx/>
              <a:buNone/>
              <a:defRPr sz="2100">
                <a:solidFill>
                  <a:srgbClr val="FFFFFF"/>
                </a:solidFill>
              </a:defRPr>
            </a:pPr>
            <a:r>
              <a:t>Review the key functions of your MVP and organize them into screens, describing the content and actions of each.</a:t>
            </a:r>
          </a:p>
          <a:p>
            <a:pPr marL="0" indent="0">
              <a:lnSpc>
                <a:spcPct val="110000"/>
              </a:lnSpc>
              <a:spcBef>
                <a:spcPts val="1200"/>
              </a:spcBef>
              <a:buClrTx/>
              <a:buSzTx/>
              <a:buNone/>
              <a:defRPr sz="2100">
                <a:solidFill>
                  <a:srgbClr val="FFFFFF"/>
                </a:solidFill>
              </a:defRPr>
            </a:pPr>
            <a:r>
              <a:t>The key functions you listed have natural relationships that suggest which ones belong together. Feel free to break up a function into more than one item in a screen outline, or combine several key functions into one item. Your notes will help you make these decisions.</a:t>
            </a:r>
          </a:p>
          <a:p>
            <a:pPr marL="0" indent="0">
              <a:lnSpc>
                <a:spcPct val="110000"/>
              </a:lnSpc>
              <a:spcBef>
                <a:spcPts val="1200"/>
              </a:spcBef>
              <a:buClrTx/>
              <a:buSzTx/>
              <a:buNone/>
              <a:defRPr sz="2100">
                <a:solidFill>
                  <a:srgbClr val="FFFFFF"/>
                </a:solidFill>
              </a:defRPr>
            </a:pPr>
            <a:r>
              <a:t>Try to keep each screen focused on a single concept or activity, summarized in its title, without worrying about how many there</a:t>
            </a:r>
            <a:br/>
            <a:r>
              <a:t>are. Next you’ll organize them in a way that users understand.</a:t>
            </a:r>
          </a:p>
          <a:p>
            <a:pPr marL="0" indent="0">
              <a:lnSpc>
                <a:spcPct val="110000"/>
              </a:lnSpc>
              <a:spcBef>
                <a:spcPts val="1200"/>
              </a:spcBef>
              <a:buClrTx/>
              <a:buSzTx/>
              <a:buNone/>
              <a:defRPr sz="2100">
                <a:solidFill>
                  <a:srgbClr val="FFFFFF"/>
                </a:solidFill>
              </a:defRPr>
            </a:pPr>
            <a:r>
              <a:t>You’ll work with these outlines in the map stage. During the wireframe stage, you’ll translate your screen outlines into the</a:t>
            </a:r>
            <a:br/>
            <a:r>
              <a:t>text, images, controls, icons, and other</a:t>
            </a:r>
            <a:br/>
            <a:r>
              <a:t>UI elements in your app.</a:t>
            </a:r>
          </a:p>
        </p:txBody>
      </p:sp>
      <p:sp>
        <p:nvSpPr>
          <p:cNvPr id="1060" name="Prototype | Map"/>
          <p:cNvSpPr txBox="1"/>
          <p:nvPr>
            <p:ph type="body" idx="23"/>
          </p:nvPr>
        </p:nvSpPr>
        <p:spPr>
          <a:xfrm>
            <a:off x="1269305" y="12421154"/>
            <a:ext cx="2061681" cy="465340"/>
          </a:xfrm>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Prototype</a:t>
            </a:r>
            <a:r>
              <a:t> | Map</a:t>
            </a:r>
          </a:p>
        </p:txBody>
      </p:sp>
      <p:sp>
        <p:nvSpPr>
          <p:cNvPr id="106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096" name="Group"/>
          <p:cNvGrpSpPr/>
          <p:nvPr/>
        </p:nvGrpSpPr>
        <p:grpSpPr>
          <a:xfrm>
            <a:off x="-1" y="0"/>
            <a:ext cx="24384001" cy="13716001"/>
            <a:chOff x="0" y="0"/>
            <a:chExt cx="24384000" cy="13716000"/>
          </a:xfrm>
        </p:grpSpPr>
        <p:sp>
          <p:nvSpPr>
            <p:cNvPr id="1062" name="Rectangle"/>
            <p:cNvSpPr/>
            <p:nvPr/>
          </p:nvSpPr>
          <p:spPr>
            <a:xfrm>
              <a:off x="19405246" y="3580642"/>
              <a:ext cx="2859625" cy="6543520"/>
            </a:xfrm>
            <a:prstGeom prst="rect">
              <a:avLst/>
            </a:prstGeom>
            <a:solidFill>
              <a:srgbClr val="EBEBEB"/>
            </a:solidFill>
            <a:ln w="12700" cap="flat">
              <a:noFill/>
              <a:miter lim="400000"/>
            </a:ln>
            <a:effectLst>
              <a:outerShdw sx="100000" sy="100000" kx="0" ky="0" algn="b" rotWithShape="0" blurRad="241300" dist="0" dir="5400000">
                <a:srgbClr val="000000">
                  <a:alpha val="32004"/>
                </a:srgbClr>
              </a:outerShdw>
            </a:effectLst>
          </p:spPr>
          <p:txBody>
            <a:bodyPr wrap="square" lIns="190500" tIns="190500" rIns="190500" bIns="190500" numCol="1" anchor="ctr">
              <a:normAutofit fontScale="100000" lnSpcReduction="0"/>
            </a:bodyPr>
            <a:lstStyle/>
            <a:p>
              <a:pPr algn="l" defTabSz="457200">
                <a:defRPr sz="2000">
                  <a:solidFill>
                    <a:srgbClr val="000000"/>
                  </a:solidFill>
                  <a:latin typeface="Helvetica Neue Medium"/>
                  <a:ea typeface="Helvetica Neue Medium"/>
                  <a:cs typeface="Helvetica Neue Medium"/>
                  <a:sym typeface="Helvetica Neue Medium"/>
                </a:defRPr>
              </a:pPr>
            </a:p>
          </p:txBody>
        </p:sp>
        <p:sp>
          <p:nvSpPr>
            <p:cNvPr id="1063" name="Rectangle"/>
            <p:cNvSpPr/>
            <p:nvPr/>
          </p:nvSpPr>
          <p:spPr>
            <a:xfrm>
              <a:off x="15939200" y="3591838"/>
              <a:ext cx="2859625" cy="6543520"/>
            </a:xfrm>
            <a:prstGeom prst="rect">
              <a:avLst/>
            </a:prstGeom>
            <a:solidFill>
              <a:srgbClr val="EBEBEB"/>
            </a:solidFill>
            <a:ln w="12700" cap="flat">
              <a:noFill/>
              <a:miter lim="400000"/>
            </a:ln>
            <a:effectLst>
              <a:outerShdw sx="100000" sy="100000" kx="0" ky="0" algn="b" rotWithShape="0" blurRad="241300" dist="0" dir="5400000">
                <a:srgbClr val="000000">
                  <a:alpha val="32004"/>
                </a:srgbClr>
              </a:outerShdw>
            </a:effectLst>
          </p:spPr>
          <p:txBody>
            <a:bodyPr wrap="square" lIns="190500" tIns="190500" rIns="190500" bIns="190500" numCol="1" anchor="ctr">
              <a:noAutofit/>
            </a:bodyPr>
            <a:lstStyle/>
            <a:p>
              <a:pPr algn="l" defTabSz="457200">
                <a:defRPr sz="2000">
                  <a:solidFill>
                    <a:srgbClr val="000000"/>
                  </a:solidFill>
                  <a:latin typeface="Helvetica Neue Medium"/>
                  <a:ea typeface="Helvetica Neue Medium"/>
                  <a:cs typeface="Helvetica Neue Medium"/>
                  <a:sym typeface="Helvetica Neue Medium"/>
                </a:defRPr>
              </a:pPr>
            </a:p>
          </p:txBody>
        </p:sp>
        <p:sp>
          <p:nvSpPr>
            <p:cNvPr id="1064" name="Rectangle"/>
            <p:cNvSpPr/>
            <p:nvPr/>
          </p:nvSpPr>
          <p:spPr>
            <a:xfrm>
              <a:off x="12473154" y="3580642"/>
              <a:ext cx="2859625" cy="6543520"/>
            </a:xfrm>
            <a:prstGeom prst="rect">
              <a:avLst/>
            </a:prstGeom>
            <a:solidFill>
              <a:srgbClr val="EBEBEB"/>
            </a:solidFill>
            <a:ln w="12700" cap="flat">
              <a:noFill/>
              <a:miter lim="400000"/>
            </a:ln>
            <a:effectLst>
              <a:outerShdw sx="100000" sy="100000" kx="0" ky="0" algn="b" rotWithShape="0" blurRad="241300" dist="0" dir="5400000">
                <a:srgbClr val="000000">
                  <a:alpha val="32004"/>
                </a:srgbClr>
              </a:outerShdw>
            </a:effectLst>
          </p:spPr>
          <p:txBody>
            <a:bodyPr wrap="square" lIns="190500" tIns="190500" rIns="190500" bIns="190500" numCol="1" anchor="ctr">
              <a:noAutofit/>
            </a:bodyPr>
            <a:lstStyle/>
            <a:p>
              <a:pPr algn="l" defTabSz="457200">
                <a:defRPr sz="2000">
                  <a:solidFill>
                    <a:srgbClr val="000000"/>
                  </a:solidFill>
                  <a:latin typeface="Helvetica Neue Medium"/>
                  <a:ea typeface="Helvetica Neue Medium"/>
                  <a:cs typeface="Helvetica Neue Medium"/>
                  <a:sym typeface="Helvetica Neue Medium"/>
                </a:defRPr>
              </a:pPr>
            </a:p>
          </p:txBody>
        </p:sp>
        <p:sp>
          <p:nvSpPr>
            <p:cNvPr id="1065" name="Rectangle"/>
            <p:cNvSpPr/>
            <p:nvPr/>
          </p:nvSpPr>
          <p:spPr>
            <a:xfrm>
              <a:off x="9007109" y="3591838"/>
              <a:ext cx="2859625" cy="6543520"/>
            </a:xfrm>
            <a:prstGeom prst="rect">
              <a:avLst/>
            </a:prstGeom>
            <a:solidFill>
              <a:srgbClr val="EBEBEB"/>
            </a:solidFill>
            <a:ln w="12700" cap="flat">
              <a:noFill/>
              <a:miter lim="400000"/>
            </a:ln>
            <a:effectLst>
              <a:outerShdw sx="100000" sy="100000" kx="0" ky="0" algn="b" rotWithShape="0" blurRad="241300" dist="0" dir="5400000">
                <a:srgbClr val="000000">
                  <a:alpha val="32004"/>
                </a:srgbClr>
              </a:outerShdw>
            </a:effectLst>
          </p:spPr>
          <p:txBody>
            <a:bodyPr wrap="square" lIns="190500" tIns="190500" rIns="190500" bIns="190500" numCol="1" anchor="ctr">
              <a:noAutofit/>
            </a:bodyPr>
            <a:lstStyle/>
            <a:p>
              <a:pPr algn="l" defTabSz="457200">
                <a:defRPr sz="2000">
                  <a:solidFill>
                    <a:srgbClr val="000000"/>
                  </a:solidFill>
                  <a:latin typeface="Helvetica Neue Medium"/>
                  <a:ea typeface="Helvetica Neue Medium"/>
                  <a:cs typeface="Helvetica Neue Medium"/>
                  <a:sym typeface="Helvetica Neue Medium"/>
                </a:defRPr>
              </a:pPr>
            </a:p>
          </p:txBody>
        </p:sp>
        <p:sp>
          <p:nvSpPr>
            <p:cNvPr id="1066" name="Day Summary"/>
            <p:cNvSpPr/>
            <p:nvPr/>
          </p:nvSpPr>
          <p:spPr>
            <a:xfrm>
              <a:off x="9008609" y="3591838"/>
              <a:ext cx="2856625" cy="959826"/>
            </a:xfrm>
            <a:prstGeom prst="rect">
              <a:avLst/>
            </a:prstGeom>
            <a:solidFill>
              <a:srgbClr val="FAFAFA"/>
            </a:solid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Autofit/>
            </a:bodyPr>
            <a:lstStyle>
              <a:lvl1pPr defTabSz="457200">
                <a:defRPr b="1" sz="2400">
                  <a:solidFill>
                    <a:srgbClr val="00707D"/>
                  </a:solidFill>
                </a:defRPr>
              </a:lvl1pPr>
            </a:lstStyle>
            <a:p>
              <a:pPr/>
              <a:r>
                <a:t>Day Summary</a:t>
              </a:r>
            </a:p>
          </p:txBody>
        </p:sp>
        <p:sp>
          <p:nvSpPr>
            <p:cNvPr id="1067" name="Item Detail"/>
            <p:cNvSpPr/>
            <p:nvPr/>
          </p:nvSpPr>
          <p:spPr>
            <a:xfrm>
              <a:off x="12476284" y="3592386"/>
              <a:ext cx="2853365" cy="958731"/>
            </a:xfrm>
            <a:prstGeom prst="rect">
              <a:avLst/>
            </a:prstGeom>
            <a:solidFill>
              <a:srgbClr val="FAFAFA"/>
            </a:solid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Autofit/>
            </a:bodyPr>
            <a:lstStyle>
              <a:lvl1pPr defTabSz="457200">
                <a:defRPr b="1" sz="2400">
                  <a:solidFill>
                    <a:srgbClr val="00707D"/>
                  </a:solidFill>
                </a:defRPr>
              </a:lvl1pPr>
            </a:lstStyle>
            <a:p>
              <a:pPr/>
              <a:r>
                <a:t>Item Detail</a:t>
              </a:r>
            </a:p>
          </p:txBody>
        </p:sp>
        <p:sp>
          <p:nvSpPr>
            <p:cNvPr id="1068" name="Calendar View"/>
            <p:cNvSpPr/>
            <p:nvPr/>
          </p:nvSpPr>
          <p:spPr>
            <a:xfrm>
              <a:off x="15942330" y="3592386"/>
              <a:ext cx="2853364" cy="958731"/>
            </a:xfrm>
            <a:prstGeom prst="rect">
              <a:avLst/>
            </a:prstGeom>
            <a:solidFill>
              <a:srgbClr val="FAFAFA"/>
            </a:solid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Autofit/>
            </a:bodyPr>
            <a:lstStyle>
              <a:lvl1pPr defTabSz="457200">
                <a:defRPr b="1" sz="2400">
                  <a:solidFill>
                    <a:srgbClr val="00707D"/>
                  </a:solidFill>
                </a:defRPr>
              </a:lvl1pPr>
            </a:lstStyle>
            <a:p>
              <a:pPr/>
              <a:r>
                <a:t>Calendar View</a:t>
              </a:r>
            </a:p>
          </p:txBody>
        </p:sp>
        <p:sp>
          <p:nvSpPr>
            <p:cNvPr id="1069" name="Add Item"/>
            <p:cNvSpPr/>
            <p:nvPr/>
          </p:nvSpPr>
          <p:spPr>
            <a:xfrm>
              <a:off x="19408376" y="3592386"/>
              <a:ext cx="2853364" cy="958731"/>
            </a:xfrm>
            <a:prstGeom prst="rect">
              <a:avLst/>
            </a:prstGeom>
            <a:solidFill>
              <a:srgbClr val="FAFAFA"/>
            </a:solid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rmAutofit fontScale="100000" lnSpcReduction="0"/>
            </a:bodyPr>
            <a:lstStyle>
              <a:lvl1pPr defTabSz="457200">
                <a:defRPr b="1" sz="2400">
                  <a:solidFill>
                    <a:srgbClr val="00707D"/>
                  </a:solidFill>
                </a:defRPr>
              </a:lvl1pPr>
            </a:lstStyle>
            <a:p>
              <a:pPr/>
              <a:r>
                <a:t>Add Item</a:t>
              </a:r>
            </a:p>
          </p:txBody>
        </p:sp>
        <p:sp>
          <p:nvSpPr>
            <p:cNvPr id="1070" name="Submit items"/>
            <p:cNvSpPr/>
            <p:nvPr/>
          </p:nvSpPr>
          <p:spPr>
            <a:xfrm>
              <a:off x="19509466" y="8328852"/>
              <a:ext cx="2651183" cy="802204"/>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77800" tIns="177800" rIns="177800" bIns="177800" numCol="1" anchor="ctr">
              <a:normAutofit fontScale="100000" lnSpcReduction="0"/>
            </a:bodyPr>
            <a:lstStyle>
              <a:lvl1pPr algn="l" defTabSz="457200">
                <a:defRPr sz="1400">
                  <a:solidFill>
                    <a:srgbClr val="000000"/>
                  </a:solidFill>
                </a:defRPr>
              </a:lvl1pPr>
            </a:lstStyle>
            <a:p>
              <a:pPr/>
              <a:r>
                <a:t>Submit items</a:t>
              </a:r>
            </a:p>
          </p:txBody>
        </p:sp>
        <p:sp>
          <p:nvSpPr>
            <p:cNvPr id="1071" name="Summary of today’s recycling"/>
            <p:cNvSpPr/>
            <p:nvPr/>
          </p:nvSpPr>
          <p:spPr>
            <a:xfrm>
              <a:off x="9111119" y="4659800"/>
              <a:ext cx="2651605" cy="802204"/>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77800" tIns="177800" rIns="177800" bIns="177800" numCol="1" anchor="ctr">
              <a:noAutofit/>
            </a:bodyPr>
            <a:lstStyle>
              <a:lvl1pPr algn="l" defTabSz="457200">
                <a:defRPr sz="1400">
                  <a:solidFill>
                    <a:srgbClr val="000000"/>
                  </a:solidFill>
                </a:defRPr>
              </a:lvl1pPr>
            </a:lstStyle>
            <a:p>
              <a:pPr/>
              <a:r>
                <a:t>Summary of today’s recycling</a:t>
              </a:r>
            </a:p>
          </p:txBody>
        </p:sp>
        <p:sp>
          <p:nvSpPr>
            <p:cNvPr id="1072" name="Itemized list of today’s recycling"/>
            <p:cNvSpPr/>
            <p:nvPr/>
          </p:nvSpPr>
          <p:spPr>
            <a:xfrm>
              <a:off x="9106707" y="5577063"/>
              <a:ext cx="2660429" cy="802204"/>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77800" tIns="177800" rIns="177800" bIns="177800" numCol="1" anchor="ctr">
              <a:noAutofit/>
            </a:bodyPr>
            <a:lstStyle>
              <a:lvl1pPr algn="l" defTabSz="457200">
                <a:defRPr sz="1400">
                  <a:solidFill>
                    <a:srgbClr val="000000"/>
                  </a:solidFill>
                </a:defRPr>
              </a:lvl1pPr>
            </a:lstStyle>
            <a:p>
              <a:pPr/>
              <a:r>
                <a:t>Itemized list of today’s recycling</a:t>
              </a:r>
            </a:p>
          </p:txBody>
        </p:sp>
        <p:sp>
          <p:nvSpPr>
            <p:cNvPr id="1073" name="View details for a logged item"/>
            <p:cNvSpPr/>
            <p:nvPr/>
          </p:nvSpPr>
          <p:spPr>
            <a:xfrm>
              <a:off x="9106707" y="6494326"/>
              <a:ext cx="2660429" cy="802204"/>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77800" tIns="177800" rIns="177800" bIns="177800" numCol="1" anchor="ctr">
              <a:noAutofit/>
            </a:bodyPr>
            <a:lstStyle>
              <a:lvl1pPr algn="l" defTabSz="457200">
                <a:defRPr sz="1400">
                  <a:solidFill>
                    <a:srgbClr val="000000"/>
                  </a:solidFill>
                </a:defRPr>
              </a:lvl1pPr>
            </a:lstStyle>
            <a:p>
              <a:pPr/>
              <a:r>
                <a:t>View details for a logged item</a:t>
              </a:r>
            </a:p>
          </p:txBody>
        </p:sp>
        <p:sp>
          <p:nvSpPr>
            <p:cNvPr id="1074" name="Type of item"/>
            <p:cNvSpPr/>
            <p:nvPr/>
          </p:nvSpPr>
          <p:spPr>
            <a:xfrm>
              <a:off x="12577374" y="4659800"/>
              <a:ext cx="2651183" cy="802204"/>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77800" tIns="177800" rIns="177800" bIns="177800" numCol="1" anchor="ctr">
              <a:noAutofit/>
            </a:bodyPr>
            <a:lstStyle>
              <a:lvl1pPr algn="l" defTabSz="457200">
                <a:defRPr sz="1400">
                  <a:solidFill>
                    <a:srgbClr val="000000"/>
                  </a:solidFill>
                </a:defRPr>
              </a:lvl1pPr>
            </a:lstStyle>
            <a:p>
              <a:pPr/>
              <a:r>
                <a:t>Type of item</a:t>
              </a:r>
            </a:p>
          </p:txBody>
        </p:sp>
        <p:sp>
          <p:nvSpPr>
            <p:cNvPr id="1075" name="Weight"/>
            <p:cNvSpPr/>
            <p:nvPr/>
          </p:nvSpPr>
          <p:spPr>
            <a:xfrm>
              <a:off x="12577164" y="5577063"/>
              <a:ext cx="2651183" cy="802204"/>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77800" tIns="177800" rIns="177800" bIns="177800" numCol="1" anchor="ctr">
              <a:noAutofit/>
            </a:bodyPr>
            <a:lstStyle>
              <a:lvl1pPr algn="l" defTabSz="457200">
                <a:defRPr sz="1400">
                  <a:solidFill>
                    <a:srgbClr val="000000"/>
                  </a:solidFill>
                </a:defRPr>
              </a:lvl1pPr>
            </a:lstStyle>
            <a:p>
              <a:pPr/>
              <a:r>
                <a:t>Weight</a:t>
              </a:r>
            </a:p>
          </p:txBody>
        </p:sp>
        <p:sp>
          <p:nvSpPr>
            <p:cNvPr id="1076" name="Date"/>
            <p:cNvSpPr/>
            <p:nvPr/>
          </p:nvSpPr>
          <p:spPr>
            <a:xfrm>
              <a:off x="12577164" y="6494326"/>
              <a:ext cx="2651183" cy="802204"/>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77800" tIns="177800" rIns="177800" bIns="177800" numCol="1" anchor="ctr">
              <a:noAutofit/>
            </a:bodyPr>
            <a:lstStyle>
              <a:lvl1pPr algn="l" defTabSz="457200">
                <a:defRPr sz="1400">
                  <a:solidFill>
                    <a:srgbClr val="000000"/>
                  </a:solidFill>
                </a:defRPr>
              </a:lvl1pPr>
            </a:lstStyle>
            <a:p>
              <a:pPr/>
              <a:r>
                <a:t>Date</a:t>
              </a:r>
            </a:p>
          </p:txBody>
        </p:sp>
        <p:sp>
          <p:nvSpPr>
            <p:cNvPr id="1077" name="Calendar with current date"/>
            <p:cNvSpPr/>
            <p:nvPr/>
          </p:nvSpPr>
          <p:spPr>
            <a:xfrm>
              <a:off x="16043633" y="4663262"/>
              <a:ext cx="2651183" cy="802203"/>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77800" tIns="177800" rIns="177800" bIns="177800" numCol="1" anchor="ctr">
              <a:noAutofit/>
            </a:bodyPr>
            <a:lstStyle>
              <a:lvl1pPr algn="l" defTabSz="457200">
                <a:defRPr sz="1400">
                  <a:solidFill>
                    <a:srgbClr val="000000"/>
                  </a:solidFill>
                </a:defRPr>
              </a:lvl1pPr>
            </a:lstStyle>
            <a:p>
              <a:pPr/>
              <a:r>
                <a:t>Calendar with current date</a:t>
              </a:r>
            </a:p>
          </p:txBody>
        </p:sp>
        <p:sp>
          <p:nvSpPr>
            <p:cNvPr id="1078" name="Summary of the month’s items"/>
            <p:cNvSpPr/>
            <p:nvPr/>
          </p:nvSpPr>
          <p:spPr>
            <a:xfrm>
              <a:off x="16043633" y="5577063"/>
              <a:ext cx="2651183" cy="802204"/>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77800" tIns="177800" rIns="177800" bIns="177800" numCol="1" anchor="ctr">
              <a:noAutofit/>
            </a:bodyPr>
            <a:lstStyle>
              <a:lvl1pPr algn="l" defTabSz="457200">
                <a:defRPr sz="1400">
                  <a:solidFill>
                    <a:srgbClr val="000000"/>
                  </a:solidFill>
                </a:defRPr>
              </a:lvl1pPr>
            </a:lstStyle>
            <a:p>
              <a:pPr/>
              <a:r>
                <a:t>Summary of the month’s items</a:t>
              </a:r>
            </a:p>
          </p:txBody>
        </p:sp>
        <p:sp>
          <p:nvSpPr>
            <p:cNvPr id="1079" name="View a day’s recycling log"/>
            <p:cNvSpPr/>
            <p:nvPr/>
          </p:nvSpPr>
          <p:spPr>
            <a:xfrm>
              <a:off x="16043633" y="6494326"/>
              <a:ext cx="2651183" cy="802204"/>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77800" tIns="177800" rIns="177800" bIns="177800" numCol="1" anchor="ctr">
              <a:noAutofit/>
            </a:bodyPr>
            <a:lstStyle>
              <a:lvl1pPr algn="l" defTabSz="457200">
                <a:defRPr sz="1400">
                  <a:solidFill>
                    <a:srgbClr val="000000"/>
                  </a:solidFill>
                </a:defRPr>
              </a:lvl1pPr>
            </a:lstStyle>
            <a:p>
              <a:pPr/>
              <a:r>
                <a:t>View a day’s recycling log</a:t>
              </a:r>
            </a:p>
          </p:txBody>
        </p:sp>
        <p:sp>
          <p:nvSpPr>
            <p:cNvPr id="1080" name="Select trash or recycling"/>
            <p:cNvSpPr/>
            <p:nvPr/>
          </p:nvSpPr>
          <p:spPr>
            <a:xfrm>
              <a:off x="19509466" y="4659800"/>
              <a:ext cx="2651183" cy="802204"/>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77800" tIns="177800" rIns="177800" bIns="177800" numCol="1" anchor="ctr">
              <a:normAutofit fontScale="100000" lnSpcReduction="0"/>
            </a:bodyPr>
            <a:lstStyle>
              <a:lvl1pPr algn="l" defTabSz="457200">
                <a:defRPr sz="1400">
                  <a:solidFill>
                    <a:srgbClr val="000000"/>
                  </a:solidFill>
                </a:defRPr>
              </a:lvl1pPr>
            </a:lstStyle>
            <a:p>
              <a:pPr/>
              <a:r>
                <a:t>Select trash or recycling</a:t>
              </a:r>
            </a:p>
          </p:txBody>
        </p:sp>
        <p:sp>
          <p:nvSpPr>
            <p:cNvPr id="1081" name="Select by weight or by item"/>
            <p:cNvSpPr/>
            <p:nvPr/>
          </p:nvSpPr>
          <p:spPr>
            <a:xfrm>
              <a:off x="19509466" y="5570140"/>
              <a:ext cx="2651183" cy="802203"/>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77800" tIns="177800" rIns="177800" bIns="177800" numCol="1" anchor="ctr">
              <a:normAutofit fontScale="100000" lnSpcReduction="0"/>
            </a:bodyPr>
            <a:lstStyle>
              <a:lvl1pPr algn="l" defTabSz="457200">
                <a:defRPr sz="1400">
                  <a:solidFill>
                    <a:srgbClr val="000000"/>
                  </a:solidFill>
                </a:defRPr>
              </a:lvl1pPr>
            </a:lstStyle>
            <a:p>
              <a:pPr/>
              <a:r>
                <a:t>Select by weight or by item</a:t>
              </a:r>
            </a:p>
          </p:txBody>
        </p:sp>
        <p:sp>
          <p:nvSpPr>
            <p:cNvPr id="1082" name="Input details: date, type, weight"/>
            <p:cNvSpPr/>
            <p:nvPr/>
          </p:nvSpPr>
          <p:spPr>
            <a:xfrm>
              <a:off x="19509466" y="6494326"/>
              <a:ext cx="2651183" cy="802204"/>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77800" tIns="177800" rIns="177800" bIns="177800" numCol="1" anchor="ctr">
              <a:normAutofit fontScale="100000" lnSpcReduction="0"/>
            </a:bodyPr>
            <a:lstStyle>
              <a:lvl1pPr algn="l" defTabSz="457200">
                <a:defRPr sz="1400">
                  <a:solidFill>
                    <a:srgbClr val="000000"/>
                  </a:solidFill>
                </a:defRPr>
              </a:lvl1pPr>
            </a:lstStyle>
            <a:p>
              <a:pPr/>
              <a:r>
                <a:t>Input details: date, type, weight</a:t>
              </a:r>
            </a:p>
          </p:txBody>
        </p:sp>
        <p:sp>
          <p:nvSpPr>
            <p:cNvPr id="1083" name="Recycling information"/>
            <p:cNvSpPr/>
            <p:nvPr/>
          </p:nvSpPr>
          <p:spPr>
            <a:xfrm>
              <a:off x="19509466" y="7411589"/>
              <a:ext cx="2651183" cy="802204"/>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77800" tIns="177800" rIns="177800" bIns="177800" numCol="1" anchor="ctr">
              <a:normAutofit fontScale="100000" lnSpcReduction="0"/>
            </a:bodyPr>
            <a:lstStyle>
              <a:lvl1pPr algn="l" defTabSz="457200">
                <a:defRPr sz="1400">
                  <a:solidFill>
                    <a:srgbClr val="000000"/>
                  </a:solidFill>
                </a:defRPr>
              </a:lvl1pPr>
            </a:lstStyle>
            <a:p>
              <a:pPr/>
              <a:r>
                <a:t>Recycling information</a:t>
              </a:r>
            </a:p>
          </p:txBody>
        </p:sp>
        <p:sp>
          <p:nvSpPr>
            <p:cNvPr id="1084" name="Cancel entry"/>
            <p:cNvSpPr/>
            <p:nvPr/>
          </p:nvSpPr>
          <p:spPr>
            <a:xfrm>
              <a:off x="19509466" y="9239739"/>
              <a:ext cx="2651183" cy="802204"/>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77800" tIns="177800" rIns="177800" bIns="177800" numCol="1" anchor="ctr">
              <a:normAutofit fontScale="100000" lnSpcReduction="0"/>
            </a:bodyPr>
            <a:lstStyle>
              <a:lvl1pPr algn="l" defTabSz="457200">
                <a:defRPr sz="1400">
                  <a:solidFill>
                    <a:srgbClr val="000000"/>
                  </a:solidFill>
                </a:defRPr>
              </a:lvl1pPr>
            </a:lstStyle>
            <a:p>
              <a:pPr/>
              <a:r>
                <a:t>Cancel entry</a:t>
              </a:r>
            </a:p>
          </p:txBody>
        </p:sp>
        <p:sp>
          <p:nvSpPr>
            <p:cNvPr id="1085" name="Add new items to trash or recycling"/>
            <p:cNvSpPr/>
            <p:nvPr/>
          </p:nvSpPr>
          <p:spPr>
            <a:xfrm>
              <a:off x="9106707" y="7425659"/>
              <a:ext cx="2660429" cy="802204"/>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77800" tIns="177800" rIns="177800" bIns="177800" numCol="1" anchor="ctr">
              <a:noAutofit/>
            </a:bodyPr>
            <a:lstStyle>
              <a:lvl1pPr algn="l" defTabSz="457200">
                <a:defRPr sz="1400">
                  <a:solidFill>
                    <a:srgbClr val="000000"/>
                  </a:solidFill>
                </a:defRPr>
              </a:lvl1pPr>
            </a:lstStyle>
            <a:p>
              <a:pPr/>
              <a:r>
                <a:t>Add new items to trash or recycling</a:t>
              </a:r>
            </a:p>
          </p:txBody>
        </p:sp>
        <p:sp>
          <p:nvSpPr>
            <p:cNvPr id="1086" name="Rectangle"/>
            <p:cNvSpPr/>
            <p:nvPr/>
          </p:nvSpPr>
          <p:spPr>
            <a:xfrm>
              <a:off x="16055066" y="8328852"/>
              <a:ext cx="2651183" cy="802204"/>
            </a:xfrm>
            <a:prstGeom prst="rect">
              <a:avLst/>
            </a:prstGeom>
            <a:solidFill>
              <a:srgbClr val="FFFFFF"/>
            </a:solidFill>
            <a:ln w="12700" cap="flat">
              <a:noFill/>
              <a:miter lim="400000"/>
            </a:ln>
            <a:effectLst/>
          </p:spPr>
          <p:txBody>
            <a:bodyPr wrap="square" lIns="177800" tIns="177800" rIns="177800" bIns="177800" numCol="1" anchor="ctr">
              <a:normAutofit fontScale="100000" lnSpcReduction="0"/>
            </a:bodyPr>
            <a:lstStyle/>
            <a:p>
              <a:pPr algn="l" defTabSz="457200">
                <a:defRPr sz="1400">
                  <a:solidFill>
                    <a:srgbClr val="000000"/>
                  </a:solidFill>
                </a:defRPr>
              </a:pPr>
            </a:p>
          </p:txBody>
        </p:sp>
        <p:sp>
          <p:nvSpPr>
            <p:cNvPr id="1087" name="Rectangle"/>
            <p:cNvSpPr/>
            <p:nvPr/>
          </p:nvSpPr>
          <p:spPr>
            <a:xfrm>
              <a:off x="16055066" y="7411589"/>
              <a:ext cx="2651183" cy="802204"/>
            </a:xfrm>
            <a:prstGeom prst="rect">
              <a:avLst/>
            </a:prstGeom>
            <a:solidFill>
              <a:srgbClr val="FFFFFF"/>
            </a:solidFill>
            <a:ln w="12700" cap="flat">
              <a:noFill/>
              <a:miter lim="400000"/>
            </a:ln>
            <a:effectLst/>
          </p:spPr>
          <p:txBody>
            <a:bodyPr wrap="square" lIns="177800" tIns="177800" rIns="177800" bIns="177800" numCol="1" anchor="ctr">
              <a:normAutofit fontScale="100000" lnSpcReduction="0"/>
            </a:bodyPr>
            <a:lstStyle/>
            <a:p>
              <a:pPr algn="l" defTabSz="457200">
                <a:defRPr sz="1400">
                  <a:solidFill>
                    <a:srgbClr val="000000"/>
                  </a:solidFill>
                </a:defRPr>
              </a:pPr>
            </a:p>
          </p:txBody>
        </p:sp>
        <p:sp>
          <p:nvSpPr>
            <p:cNvPr id="1088" name="Rectangle"/>
            <p:cNvSpPr/>
            <p:nvPr/>
          </p:nvSpPr>
          <p:spPr>
            <a:xfrm>
              <a:off x="16055066" y="9239739"/>
              <a:ext cx="2651183" cy="802204"/>
            </a:xfrm>
            <a:prstGeom prst="rect">
              <a:avLst/>
            </a:prstGeom>
            <a:solidFill>
              <a:srgbClr val="FFFFFF"/>
            </a:solidFill>
            <a:ln w="12700" cap="flat">
              <a:noFill/>
              <a:miter lim="400000"/>
            </a:ln>
            <a:effectLst/>
          </p:spPr>
          <p:txBody>
            <a:bodyPr wrap="square" lIns="177800" tIns="177800" rIns="177800" bIns="177800" numCol="1" anchor="ctr">
              <a:normAutofit fontScale="100000" lnSpcReduction="0"/>
            </a:bodyPr>
            <a:lstStyle/>
            <a:p>
              <a:pPr algn="l" defTabSz="457200">
                <a:defRPr sz="1400">
                  <a:solidFill>
                    <a:srgbClr val="000000"/>
                  </a:solidFill>
                </a:defRPr>
              </a:pPr>
            </a:p>
          </p:txBody>
        </p:sp>
        <p:sp>
          <p:nvSpPr>
            <p:cNvPr id="1089" name="Rectangle"/>
            <p:cNvSpPr/>
            <p:nvPr/>
          </p:nvSpPr>
          <p:spPr>
            <a:xfrm>
              <a:off x="12583733" y="8328852"/>
              <a:ext cx="2651183" cy="802204"/>
            </a:xfrm>
            <a:prstGeom prst="rect">
              <a:avLst/>
            </a:prstGeom>
            <a:solidFill>
              <a:srgbClr val="FFFFFF"/>
            </a:solidFill>
            <a:ln w="12700" cap="flat">
              <a:noFill/>
              <a:miter lim="400000"/>
            </a:ln>
            <a:effectLst/>
          </p:spPr>
          <p:txBody>
            <a:bodyPr wrap="square" lIns="177800" tIns="177800" rIns="177800" bIns="177800" numCol="1" anchor="ctr">
              <a:normAutofit fontScale="100000" lnSpcReduction="0"/>
            </a:bodyPr>
            <a:lstStyle/>
            <a:p>
              <a:pPr algn="l" defTabSz="457200">
                <a:defRPr sz="1400">
                  <a:solidFill>
                    <a:srgbClr val="000000"/>
                  </a:solidFill>
                </a:defRPr>
              </a:pPr>
            </a:p>
          </p:txBody>
        </p:sp>
        <p:sp>
          <p:nvSpPr>
            <p:cNvPr id="1090" name="Rectangle"/>
            <p:cNvSpPr/>
            <p:nvPr/>
          </p:nvSpPr>
          <p:spPr>
            <a:xfrm>
              <a:off x="12583733" y="7411589"/>
              <a:ext cx="2651183" cy="802204"/>
            </a:xfrm>
            <a:prstGeom prst="rect">
              <a:avLst/>
            </a:prstGeom>
            <a:solidFill>
              <a:srgbClr val="FFFFFF"/>
            </a:solidFill>
            <a:ln w="12700" cap="flat">
              <a:noFill/>
              <a:miter lim="400000"/>
            </a:ln>
            <a:effectLst/>
          </p:spPr>
          <p:txBody>
            <a:bodyPr wrap="square" lIns="177800" tIns="177800" rIns="177800" bIns="177800" numCol="1" anchor="ctr">
              <a:normAutofit fontScale="100000" lnSpcReduction="0"/>
            </a:bodyPr>
            <a:lstStyle/>
            <a:p>
              <a:pPr algn="l" defTabSz="457200">
                <a:defRPr sz="1400">
                  <a:solidFill>
                    <a:srgbClr val="000000"/>
                  </a:solidFill>
                </a:defRPr>
              </a:pPr>
            </a:p>
          </p:txBody>
        </p:sp>
        <p:sp>
          <p:nvSpPr>
            <p:cNvPr id="1091" name="Rectangle"/>
            <p:cNvSpPr/>
            <p:nvPr/>
          </p:nvSpPr>
          <p:spPr>
            <a:xfrm>
              <a:off x="12583733" y="9239739"/>
              <a:ext cx="2651183" cy="802204"/>
            </a:xfrm>
            <a:prstGeom prst="rect">
              <a:avLst/>
            </a:prstGeom>
            <a:solidFill>
              <a:srgbClr val="FFFFFF"/>
            </a:solidFill>
            <a:ln w="12700" cap="flat">
              <a:noFill/>
              <a:miter lim="400000"/>
            </a:ln>
            <a:effectLst/>
          </p:spPr>
          <p:txBody>
            <a:bodyPr wrap="square" lIns="177800" tIns="177800" rIns="177800" bIns="177800" numCol="1" anchor="ctr">
              <a:normAutofit fontScale="100000" lnSpcReduction="0"/>
            </a:bodyPr>
            <a:lstStyle/>
            <a:p>
              <a:pPr algn="l" defTabSz="457200">
                <a:defRPr sz="1400">
                  <a:solidFill>
                    <a:srgbClr val="000000"/>
                  </a:solidFill>
                </a:defRPr>
              </a:pPr>
            </a:p>
          </p:txBody>
        </p:sp>
        <p:sp>
          <p:nvSpPr>
            <p:cNvPr id="1092" name="Rectangle"/>
            <p:cNvSpPr/>
            <p:nvPr/>
          </p:nvSpPr>
          <p:spPr>
            <a:xfrm>
              <a:off x="9112400" y="8328852"/>
              <a:ext cx="2651183" cy="802204"/>
            </a:xfrm>
            <a:prstGeom prst="rect">
              <a:avLst/>
            </a:prstGeom>
            <a:solidFill>
              <a:srgbClr val="FFFFFF"/>
            </a:solidFill>
            <a:ln w="12700" cap="flat">
              <a:noFill/>
              <a:miter lim="400000"/>
            </a:ln>
            <a:effectLst/>
          </p:spPr>
          <p:txBody>
            <a:bodyPr wrap="square" lIns="177800" tIns="177800" rIns="177800" bIns="177800" numCol="1" anchor="ctr">
              <a:normAutofit fontScale="100000" lnSpcReduction="0"/>
            </a:bodyPr>
            <a:lstStyle/>
            <a:p>
              <a:pPr algn="l" defTabSz="457200">
                <a:defRPr sz="1400">
                  <a:solidFill>
                    <a:srgbClr val="000000"/>
                  </a:solidFill>
                </a:defRPr>
              </a:pPr>
            </a:p>
          </p:txBody>
        </p:sp>
        <p:sp>
          <p:nvSpPr>
            <p:cNvPr id="1093" name="Rectangle"/>
            <p:cNvSpPr/>
            <p:nvPr/>
          </p:nvSpPr>
          <p:spPr>
            <a:xfrm>
              <a:off x="9112400" y="9239739"/>
              <a:ext cx="2651183" cy="802204"/>
            </a:xfrm>
            <a:prstGeom prst="rect">
              <a:avLst/>
            </a:prstGeom>
            <a:solidFill>
              <a:srgbClr val="FFFFFF"/>
            </a:solidFill>
            <a:ln w="12700" cap="flat">
              <a:noFill/>
              <a:miter lim="400000"/>
            </a:ln>
            <a:effectLst/>
          </p:spPr>
          <p:txBody>
            <a:bodyPr wrap="square" lIns="177800" tIns="177800" rIns="177800" bIns="177800" numCol="1" anchor="ctr">
              <a:normAutofit fontScale="100000" lnSpcReduction="0"/>
            </a:bodyPr>
            <a:lstStyle/>
            <a:p>
              <a:pPr algn="l" defTabSz="457200">
                <a:defRPr sz="1400">
                  <a:solidFill>
                    <a:srgbClr val="000000"/>
                  </a:solidFill>
                </a:defRPr>
              </a:pPr>
            </a:p>
          </p:txBody>
        </p:sp>
        <p:sp>
          <p:nvSpPr>
            <p:cNvPr id="1094" name="Example"/>
            <p:cNvSpPr txBox="1"/>
            <p:nvPr/>
          </p:nvSpPr>
          <p:spPr>
            <a:xfrm>
              <a:off x="20531016" y="513508"/>
              <a:ext cx="1825067" cy="6263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defTabSz="825500">
                <a:defRPr b="1" sz="3200">
                  <a:solidFill>
                    <a:srgbClr val="D2262F"/>
                  </a:solidFill>
                </a:defRPr>
              </a:lvl1pPr>
            </a:lstStyle>
            <a:p>
              <a:pPr/>
              <a:r>
                <a:t>Example</a:t>
              </a:r>
            </a:p>
          </p:txBody>
        </p:sp>
        <p:sp>
          <p:nvSpPr>
            <p:cNvPr id="1095"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8" name="Prototype | Map"/>
          <p:cNvSpPr txBox="1"/>
          <p:nvPr>
            <p:ph type="body" idx="23"/>
          </p:nvPr>
        </p:nvSpPr>
        <p:spPr>
          <a:xfrm>
            <a:off x="1269305" y="12421154"/>
            <a:ext cx="2061681" cy="465340"/>
          </a:xfrm>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Prototype</a:t>
            </a:r>
            <a:r>
              <a:t> | Map</a:t>
            </a:r>
          </a:p>
        </p:txBody>
      </p:sp>
      <p:sp>
        <p:nvSpPr>
          <p:cNvPr id="109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106" name="Group"/>
          <p:cNvGrpSpPr/>
          <p:nvPr/>
        </p:nvGrpSpPr>
        <p:grpSpPr>
          <a:xfrm>
            <a:off x="-1" y="0"/>
            <a:ext cx="24384001" cy="13716001"/>
            <a:chOff x="0" y="0"/>
            <a:chExt cx="24384000" cy="13716000"/>
          </a:xfrm>
        </p:grpSpPr>
        <p:sp>
          <p:nvSpPr>
            <p:cNvPr id="1100"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1101" name="Screen title"/>
            <p:cNvSpPr txBox="1"/>
            <p:nvPr/>
          </p:nvSpPr>
          <p:spPr>
            <a:xfrm>
              <a:off x="20994288" y="2436490"/>
              <a:ext cx="1557885" cy="4779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r>
                <a:t>Screen title</a:t>
              </a:r>
            </a:p>
          </p:txBody>
        </p:sp>
        <p:sp>
          <p:nvSpPr>
            <p:cNvPr id="1102" name="Key functions"/>
            <p:cNvSpPr txBox="1"/>
            <p:nvPr/>
          </p:nvSpPr>
          <p:spPr>
            <a:xfrm>
              <a:off x="20973863" y="7677357"/>
              <a:ext cx="1858239" cy="4779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r>
                <a:t>Key functions</a:t>
              </a:r>
            </a:p>
          </p:txBody>
        </p:sp>
        <p:sp>
          <p:nvSpPr>
            <p:cNvPr id="1103" name="Line"/>
            <p:cNvSpPr/>
            <p:nvPr/>
          </p:nvSpPr>
          <p:spPr>
            <a:xfrm>
              <a:off x="20452226" y="2676392"/>
              <a:ext cx="465935" cy="1"/>
            </a:xfrm>
            <a:prstGeom prst="line">
              <a:avLst/>
            </a:prstGeom>
            <a:noFill/>
            <a:ln w="25400" cap="flat">
              <a:solidFill>
                <a:srgbClr val="D2262F"/>
              </a:solidFill>
              <a:prstDash val="solid"/>
              <a:miter lim="400000"/>
            </a:ln>
            <a:effectLst/>
          </p:spPr>
          <p:txBody>
            <a:bodyPr wrap="square" lIns="71437" tIns="71437" rIns="71437" bIns="71437" numCol="1" anchor="ctr">
              <a:noAutofit/>
            </a:bodyPr>
            <a:lstStyle/>
            <a:p>
              <a:pPr/>
            </a:p>
          </p:txBody>
        </p:sp>
        <p:sp>
          <p:nvSpPr>
            <p:cNvPr id="1104" name="Line"/>
            <p:cNvSpPr/>
            <p:nvPr/>
          </p:nvSpPr>
          <p:spPr>
            <a:xfrm>
              <a:off x="20452226" y="3903265"/>
              <a:ext cx="443070" cy="77201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2164" y="21600"/>
                  </a:lnTo>
                </a:path>
              </a:pathLst>
            </a:custGeom>
            <a:noFill/>
            <a:ln w="25400" cap="flat">
              <a:solidFill>
                <a:srgbClr val="D2262F"/>
              </a:solidFill>
              <a:prstDash val="solid"/>
              <a:miter lim="400000"/>
            </a:ln>
            <a:effectLst/>
          </p:spPr>
          <p:txBody>
            <a:bodyPr wrap="square" lIns="71437" tIns="71437" rIns="71437" bIns="71437" numCol="1" anchor="ctr">
              <a:noAutofit/>
            </a:bodyPr>
            <a:lstStyle/>
            <a:p>
              <a:pPr/>
            </a:p>
          </p:txBody>
        </p:sp>
        <p:sp>
          <p:nvSpPr>
            <p:cNvPr id="1105" name="Outline Screens…"/>
            <p:cNvSpPr txBox="1"/>
            <p:nvPr/>
          </p:nvSpPr>
          <p:spPr>
            <a:xfrm>
              <a:off x="1266761" y="970751"/>
              <a:ext cx="5398537" cy="81888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spAutoFit/>
            </a:bodyPr>
            <a:lstStyle/>
            <a:p>
              <a:pPr algn="l" defTabSz="457200">
                <a:spcBef>
                  <a:spcPts val="1200"/>
                </a:spcBef>
                <a:defRPr b="1" sz="3200">
                  <a:solidFill>
                    <a:srgbClr val="FFFFFF"/>
                  </a:solidFill>
                </a:defRPr>
              </a:pPr>
              <a:r>
                <a:t>Outline Screens</a:t>
              </a:r>
            </a:p>
            <a:p>
              <a:pPr algn="l" defTabSz="825500">
                <a:lnSpc>
                  <a:spcPct val="110000"/>
                </a:lnSpc>
                <a:spcBef>
                  <a:spcPts val="1200"/>
                </a:spcBef>
                <a:defRPr sz="2100">
                  <a:solidFill>
                    <a:srgbClr val="FFFFFF"/>
                  </a:solidFill>
                </a:defRPr>
              </a:pPr>
              <a:r>
                <a:t>Review the key functions of your MVP and organize them into screens, describing the content and actions of each.</a:t>
              </a:r>
            </a:p>
            <a:p>
              <a:pPr algn="l" defTabSz="825500">
                <a:lnSpc>
                  <a:spcPct val="110000"/>
                </a:lnSpc>
                <a:spcBef>
                  <a:spcPts val="1200"/>
                </a:spcBef>
                <a:defRPr sz="2100">
                  <a:solidFill>
                    <a:srgbClr val="FFFFFF"/>
                  </a:solidFill>
                </a:defRPr>
              </a:pPr>
              <a:r>
                <a:t>The key functions you listed have natural relationships that suggest which ones belong together. Feel free to break up a function into more than one item in a screen outline, or combine several key functions into one item. Your notes will help you make these decisions.</a:t>
              </a:r>
            </a:p>
            <a:p>
              <a:pPr algn="l" defTabSz="825500">
                <a:lnSpc>
                  <a:spcPct val="110000"/>
                </a:lnSpc>
                <a:spcBef>
                  <a:spcPts val="1200"/>
                </a:spcBef>
                <a:defRPr sz="2100">
                  <a:solidFill>
                    <a:srgbClr val="FFFFFF"/>
                  </a:solidFill>
                </a:defRPr>
              </a:pPr>
              <a:r>
                <a:t>Try to keep each screen focused on a single concept or activity, summarized in its title, without worrying about how many there</a:t>
              </a:r>
              <a:br/>
              <a:r>
                <a:t>are. Next you’ll organize them in a way that users understand.</a:t>
              </a:r>
            </a:p>
            <a:p>
              <a:pPr algn="l" defTabSz="825500">
                <a:lnSpc>
                  <a:spcPct val="110000"/>
                </a:lnSpc>
                <a:spcBef>
                  <a:spcPts val="1200"/>
                </a:spcBef>
                <a:defRPr sz="2100">
                  <a:solidFill>
                    <a:srgbClr val="FFFFFF"/>
                  </a:solidFill>
                </a:defRPr>
              </a:pPr>
              <a:r>
                <a:t>You’ll work with these outlines in the map stage. During the wireframe stage, you’ll translate your screen outlines into the</a:t>
              </a:r>
              <a:br/>
              <a:r>
                <a:t>text, images, controls, icons, and other</a:t>
              </a:r>
              <a:br/>
              <a:r>
                <a:t>UI elements in your app.</a:t>
              </a:r>
            </a:p>
          </p:txBody>
        </p:sp>
      </p:grpSp>
      <p:sp>
        <p:nvSpPr>
          <p:cNvPr id="1107" name="Rectangle"/>
          <p:cNvSpPr/>
          <p:nvPr/>
        </p:nvSpPr>
        <p:spPr>
          <a:xfrm>
            <a:off x="8982539" y="1752600"/>
            <a:ext cx="4762501" cy="10312400"/>
          </a:xfrm>
          <a:prstGeom prst="rect">
            <a:avLst/>
          </a:prstGeom>
          <a:solidFill>
            <a:srgbClr val="EBEBEB"/>
          </a:solidFill>
          <a:ln w="12700">
            <a:miter lim="400000"/>
          </a:ln>
          <a:effectLst>
            <a:outerShdw sx="100000" sy="100000" kx="0" ky="0" algn="b" rotWithShape="0" blurRad="241300" dist="0" dir="5400000">
              <a:srgbClr val="000000">
                <a:alpha val="32004"/>
              </a:srgbClr>
            </a:outerShdw>
          </a:effectLst>
        </p:spPr>
        <p:txBody>
          <a:bodyPr lIns="190500" tIns="190500" rIns="190500" bIns="190500" anchor="ctr"/>
          <a:lstStyle/>
          <a:p>
            <a:pPr algn="l" defTabSz="457200">
              <a:defRPr sz="2000">
                <a:solidFill>
                  <a:srgbClr val="000000"/>
                </a:solidFill>
                <a:latin typeface="Helvetica Neue Medium"/>
                <a:ea typeface="Helvetica Neue Medium"/>
                <a:cs typeface="Helvetica Neue Medium"/>
                <a:sym typeface="Helvetica Neue Medium"/>
              </a:defRPr>
            </a:pPr>
          </a:p>
        </p:txBody>
      </p:sp>
      <p:sp>
        <p:nvSpPr>
          <p:cNvPr id="1108" name="Rectangle"/>
          <p:cNvSpPr/>
          <p:nvPr/>
        </p:nvSpPr>
        <p:spPr>
          <a:xfrm>
            <a:off x="9198060" y="5020331"/>
            <a:ext cx="4306060" cy="1161889"/>
          </a:xfrm>
          <a:prstGeom prst="rect">
            <a:avLst/>
          </a:prstGeom>
          <a:solidFill>
            <a:srgbClr val="FFFFFF"/>
          </a:solidFill>
          <a:ln w="12700">
            <a:miter lim="400000"/>
          </a:ln>
        </p:spPr>
        <p:txBody>
          <a:bodyPr lIns="190500" tIns="190500" rIns="190500" bIns="190500" anchor="ctr">
            <a:normAutofit fontScale="100000" lnSpcReduction="0"/>
          </a:bodyPr>
          <a:lstStyle/>
          <a:p>
            <a:pPr algn="l" defTabSz="457200">
              <a:defRPr sz="2000">
                <a:solidFill>
                  <a:srgbClr val="000000"/>
                </a:solidFill>
              </a:defRPr>
            </a:pPr>
          </a:p>
        </p:txBody>
      </p:sp>
      <p:sp>
        <p:nvSpPr>
          <p:cNvPr id="1109" name="Rectangle"/>
          <p:cNvSpPr/>
          <p:nvPr/>
        </p:nvSpPr>
        <p:spPr>
          <a:xfrm>
            <a:off x="9198060" y="6434165"/>
            <a:ext cx="4306060" cy="1161888"/>
          </a:xfrm>
          <a:prstGeom prst="rect">
            <a:avLst/>
          </a:prstGeom>
          <a:solidFill>
            <a:srgbClr val="FFFFFF"/>
          </a:solidFill>
          <a:ln w="12700">
            <a:miter lim="400000"/>
          </a:ln>
        </p:spPr>
        <p:txBody>
          <a:bodyPr lIns="190500" tIns="190500" rIns="190500" bIns="190500" anchor="ctr">
            <a:normAutofit fontScale="100000" lnSpcReduction="0"/>
          </a:bodyPr>
          <a:lstStyle/>
          <a:p>
            <a:pPr algn="l" defTabSz="457200">
              <a:defRPr sz="2000">
                <a:solidFill>
                  <a:srgbClr val="000000"/>
                </a:solidFill>
              </a:defRPr>
            </a:pPr>
          </a:p>
        </p:txBody>
      </p:sp>
      <p:sp>
        <p:nvSpPr>
          <p:cNvPr id="1110" name="Rectangle"/>
          <p:cNvSpPr/>
          <p:nvPr/>
        </p:nvSpPr>
        <p:spPr>
          <a:xfrm>
            <a:off x="9198060" y="7847998"/>
            <a:ext cx="4306060" cy="1161888"/>
          </a:xfrm>
          <a:prstGeom prst="rect">
            <a:avLst/>
          </a:prstGeom>
          <a:solidFill>
            <a:srgbClr val="FFFFFF"/>
          </a:solidFill>
          <a:ln w="12700">
            <a:miter lim="400000"/>
          </a:ln>
        </p:spPr>
        <p:txBody>
          <a:bodyPr lIns="190500" tIns="190500" rIns="190500" bIns="190500" anchor="ctr">
            <a:normAutofit fontScale="100000" lnSpcReduction="0"/>
          </a:bodyPr>
          <a:lstStyle/>
          <a:p>
            <a:pPr algn="l" defTabSz="457200">
              <a:defRPr sz="2000">
                <a:solidFill>
                  <a:srgbClr val="000000"/>
                </a:solidFill>
              </a:defRPr>
            </a:pPr>
          </a:p>
        </p:txBody>
      </p:sp>
      <p:sp>
        <p:nvSpPr>
          <p:cNvPr id="1111" name="Rectangle"/>
          <p:cNvSpPr/>
          <p:nvPr/>
        </p:nvSpPr>
        <p:spPr>
          <a:xfrm>
            <a:off x="9198060" y="9261830"/>
            <a:ext cx="4306060" cy="1161889"/>
          </a:xfrm>
          <a:prstGeom prst="rect">
            <a:avLst/>
          </a:prstGeom>
          <a:solidFill>
            <a:srgbClr val="FFFFFF"/>
          </a:solidFill>
          <a:ln w="12700">
            <a:miter lim="400000"/>
          </a:ln>
        </p:spPr>
        <p:txBody>
          <a:bodyPr lIns="190500" tIns="190500" rIns="190500" bIns="190500" anchor="ctr">
            <a:normAutofit fontScale="100000" lnSpcReduction="0"/>
          </a:bodyPr>
          <a:lstStyle/>
          <a:p>
            <a:pPr algn="l" defTabSz="457200">
              <a:defRPr sz="2000">
                <a:solidFill>
                  <a:srgbClr val="000000"/>
                </a:solidFill>
              </a:defRPr>
            </a:pPr>
          </a:p>
        </p:txBody>
      </p:sp>
      <p:sp>
        <p:nvSpPr>
          <p:cNvPr id="1112" name="Rectangle"/>
          <p:cNvSpPr/>
          <p:nvPr/>
        </p:nvSpPr>
        <p:spPr>
          <a:xfrm>
            <a:off x="8982540" y="1752600"/>
            <a:ext cx="4762501" cy="1601954"/>
          </a:xfrm>
          <a:prstGeom prst="rect">
            <a:avLst/>
          </a:prstGeom>
          <a:solidFill>
            <a:srgbClr val="FAFAFA"/>
          </a:solidFill>
          <a:ln w="12700">
            <a:miter lim="400000"/>
          </a:ln>
        </p:spPr>
        <p:txBody>
          <a:bodyPr lIns="190500" tIns="190500" rIns="190500" bIns="190500" anchor="ctr">
            <a:normAutofit fontScale="100000" lnSpcReduction="0"/>
          </a:bodyPr>
          <a:lstStyle/>
          <a:p>
            <a:pPr defTabSz="457200">
              <a:defRPr b="1" sz="3000">
                <a:solidFill>
                  <a:srgbClr val="00707D"/>
                </a:solidFill>
              </a:defRPr>
            </a:pPr>
          </a:p>
        </p:txBody>
      </p:sp>
      <p:sp>
        <p:nvSpPr>
          <p:cNvPr id="1113" name="Rectangle"/>
          <p:cNvSpPr/>
          <p:nvPr/>
        </p:nvSpPr>
        <p:spPr>
          <a:xfrm>
            <a:off x="9198060" y="3606499"/>
            <a:ext cx="4306060" cy="1161888"/>
          </a:xfrm>
          <a:prstGeom prst="rect">
            <a:avLst/>
          </a:prstGeom>
          <a:solidFill>
            <a:srgbClr val="FFFFFF"/>
          </a:solidFill>
          <a:ln w="12700">
            <a:miter lim="400000"/>
          </a:ln>
        </p:spPr>
        <p:txBody>
          <a:bodyPr lIns="190500" tIns="190500" rIns="190500" bIns="190500" anchor="ctr">
            <a:normAutofit fontScale="100000" lnSpcReduction="0"/>
          </a:bodyPr>
          <a:lstStyle/>
          <a:p>
            <a:pPr algn="l" defTabSz="457200">
              <a:defRPr sz="2000">
                <a:solidFill>
                  <a:srgbClr val="000000"/>
                </a:solidFill>
              </a:defRPr>
            </a:pPr>
          </a:p>
        </p:txBody>
      </p:sp>
      <p:sp>
        <p:nvSpPr>
          <p:cNvPr id="1114" name="Rectangle"/>
          <p:cNvSpPr/>
          <p:nvPr/>
        </p:nvSpPr>
        <p:spPr>
          <a:xfrm>
            <a:off x="9198060" y="10675663"/>
            <a:ext cx="4306060" cy="1161889"/>
          </a:xfrm>
          <a:prstGeom prst="rect">
            <a:avLst/>
          </a:prstGeom>
          <a:solidFill>
            <a:srgbClr val="FFFFFF"/>
          </a:solidFill>
          <a:ln w="12700">
            <a:miter lim="400000"/>
          </a:ln>
        </p:spPr>
        <p:txBody>
          <a:bodyPr lIns="190500" tIns="190500" rIns="190500" bIns="190500" anchor="ctr">
            <a:normAutofit fontScale="100000" lnSpcReduction="0"/>
          </a:bodyPr>
          <a:lstStyle/>
          <a:p>
            <a:pPr algn="l" defTabSz="457200">
              <a:defRPr sz="2000">
                <a:solidFill>
                  <a:srgbClr val="000000"/>
                </a:solidFill>
              </a:defRPr>
            </a:pPr>
          </a:p>
        </p:txBody>
      </p:sp>
      <p:sp>
        <p:nvSpPr>
          <p:cNvPr id="1115" name="Rectangle"/>
          <p:cNvSpPr/>
          <p:nvPr/>
        </p:nvSpPr>
        <p:spPr>
          <a:xfrm>
            <a:off x="15434138" y="1752600"/>
            <a:ext cx="4762501" cy="10312400"/>
          </a:xfrm>
          <a:prstGeom prst="rect">
            <a:avLst/>
          </a:prstGeom>
          <a:solidFill>
            <a:srgbClr val="EBEBEB"/>
          </a:solidFill>
          <a:ln w="12700">
            <a:miter lim="400000"/>
          </a:ln>
          <a:effectLst>
            <a:outerShdw sx="100000" sy="100000" kx="0" ky="0" algn="b" rotWithShape="0" blurRad="241300" dist="0" dir="5400000">
              <a:srgbClr val="000000">
                <a:alpha val="32004"/>
              </a:srgbClr>
            </a:outerShdw>
          </a:effectLst>
        </p:spPr>
        <p:txBody>
          <a:bodyPr lIns="190500" tIns="190500" rIns="190500" bIns="190500" anchor="ctr"/>
          <a:lstStyle/>
          <a:p>
            <a:pPr algn="l" defTabSz="457200">
              <a:defRPr sz="2000">
                <a:solidFill>
                  <a:srgbClr val="000000"/>
                </a:solidFill>
                <a:latin typeface="Helvetica Neue Medium"/>
                <a:ea typeface="Helvetica Neue Medium"/>
                <a:cs typeface="Helvetica Neue Medium"/>
                <a:sym typeface="Helvetica Neue Medium"/>
              </a:defRPr>
            </a:pPr>
          </a:p>
        </p:txBody>
      </p:sp>
      <p:sp>
        <p:nvSpPr>
          <p:cNvPr id="1116" name="Rectangle"/>
          <p:cNvSpPr/>
          <p:nvPr/>
        </p:nvSpPr>
        <p:spPr>
          <a:xfrm>
            <a:off x="15649658" y="5020331"/>
            <a:ext cx="4306060" cy="1161889"/>
          </a:xfrm>
          <a:prstGeom prst="rect">
            <a:avLst/>
          </a:prstGeom>
          <a:solidFill>
            <a:srgbClr val="FFFFFF"/>
          </a:solidFill>
          <a:ln w="12700">
            <a:miter lim="400000"/>
          </a:ln>
        </p:spPr>
        <p:txBody>
          <a:bodyPr lIns="190500" tIns="190500" rIns="190500" bIns="190500" anchor="ctr">
            <a:normAutofit fontScale="100000" lnSpcReduction="0"/>
          </a:bodyPr>
          <a:lstStyle/>
          <a:p>
            <a:pPr algn="l" defTabSz="457200">
              <a:defRPr sz="2000">
                <a:solidFill>
                  <a:srgbClr val="000000"/>
                </a:solidFill>
              </a:defRPr>
            </a:pPr>
          </a:p>
        </p:txBody>
      </p:sp>
      <p:sp>
        <p:nvSpPr>
          <p:cNvPr id="1117" name="Rectangle"/>
          <p:cNvSpPr/>
          <p:nvPr/>
        </p:nvSpPr>
        <p:spPr>
          <a:xfrm>
            <a:off x="15649658" y="6434165"/>
            <a:ext cx="4306060" cy="1161888"/>
          </a:xfrm>
          <a:prstGeom prst="rect">
            <a:avLst/>
          </a:prstGeom>
          <a:solidFill>
            <a:srgbClr val="FFFFFF"/>
          </a:solidFill>
          <a:ln w="12700">
            <a:miter lim="400000"/>
          </a:ln>
        </p:spPr>
        <p:txBody>
          <a:bodyPr lIns="190500" tIns="190500" rIns="190500" bIns="190500" anchor="ctr">
            <a:normAutofit fontScale="100000" lnSpcReduction="0"/>
          </a:bodyPr>
          <a:lstStyle/>
          <a:p>
            <a:pPr algn="l" defTabSz="457200">
              <a:defRPr sz="2000">
                <a:solidFill>
                  <a:srgbClr val="000000"/>
                </a:solidFill>
              </a:defRPr>
            </a:pPr>
          </a:p>
        </p:txBody>
      </p:sp>
      <p:sp>
        <p:nvSpPr>
          <p:cNvPr id="1118" name="Rectangle"/>
          <p:cNvSpPr/>
          <p:nvPr/>
        </p:nvSpPr>
        <p:spPr>
          <a:xfrm>
            <a:off x="15649658" y="7847998"/>
            <a:ext cx="4306060" cy="1161888"/>
          </a:xfrm>
          <a:prstGeom prst="rect">
            <a:avLst/>
          </a:prstGeom>
          <a:solidFill>
            <a:srgbClr val="FFFFFF"/>
          </a:solidFill>
          <a:ln w="12700">
            <a:miter lim="400000"/>
          </a:ln>
        </p:spPr>
        <p:txBody>
          <a:bodyPr lIns="190500" tIns="190500" rIns="190500" bIns="190500" anchor="ctr">
            <a:normAutofit fontScale="100000" lnSpcReduction="0"/>
          </a:bodyPr>
          <a:lstStyle/>
          <a:p>
            <a:pPr algn="l" defTabSz="457200">
              <a:defRPr sz="2000">
                <a:solidFill>
                  <a:srgbClr val="000000"/>
                </a:solidFill>
              </a:defRPr>
            </a:pPr>
          </a:p>
        </p:txBody>
      </p:sp>
      <p:sp>
        <p:nvSpPr>
          <p:cNvPr id="1119" name="Rectangle"/>
          <p:cNvSpPr/>
          <p:nvPr/>
        </p:nvSpPr>
        <p:spPr>
          <a:xfrm>
            <a:off x="15649658" y="9261830"/>
            <a:ext cx="4306060" cy="1161889"/>
          </a:xfrm>
          <a:prstGeom prst="rect">
            <a:avLst/>
          </a:prstGeom>
          <a:solidFill>
            <a:srgbClr val="FFFFFF"/>
          </a:solidFill>
          <a:ln w="12700">
            <a:miter lim="400000"/>
          </a:ln>
        </p:spPr>
        <p:txBody>
          <a:bodyPr lIns="190500" tIns="190500" rIns="190500" bIns="190500" anchor="ctr">
            <a:normAutofit fontScale="100000" lnSpcReduction="0"/>
          </a:bodyPr>
          <a:lstStyle/>
          <a:p>
            <a:pPr algn="l" defTabSz="457200">
              <a:defRPr sz="2000">
                <a:solidFill>
                  <a:srgbClr val="000000"/>
                </a:solidFill>
              </a:defRPr>
            </a:pPr>
          </a:p>
        </p:txBody>
      </p:sp>
      <p:sp>
        <p:nvSpPr>
          <p:cNvPr id="1120" name="Rectangle"/>
          <p:cNvSpPr/>
          <p:nvPr/>
        </p:nvSpPr>
        <p:spPr>
          <a:xfrm>
            <a:off x="15434140" y="1752600"/>
            <a:ext cx="4762501" cy="1601954"/>
          </a:xfrm>
          <a:prstGeom prst="rect">
            <a:avLst/>
          </a:prstGeom>
          <a:solidFill>
            <a:srgbClr val="FAFAFA"/>
          </a:solidFill>
          <a:ln w="12700">
            <a:miter lim="400000"/>
          </a:ln>
        </p:spPr>
        <p:txBody>
          <a:bodyPr lIns="190500" tIns="190500" rIns="190500" bIns="190500" anchor="ctr">
            <a:normAutofit fontScale="100000" lnSpcReduction="0"/>
          </a:bodyPr>
          <a:lstStyle/>
          <a:p>
            <a:pPr defTabSz="457200">
              <a:defRPr b="1" sz="3000">
                <a:solidFill>
                  <a:srgbClr val="00707D"/>
                </a:solidFill>
              </a:defRPr>
            </a:pPr>
          </a:p>
        </p:txBody>
      </p:sp>
      <p:sp>
        <p:nvSpPr>
          <p:cNvPr id="1121" name="Rectangle"/>
          <p:cNvSpPr/>
          <p:nvPr/>
        </p:nvSpPr>
        <p:spPr>
          <a:xfrm>
            <a:off x="15649658" y="3606499"/>
            <a:ext cx="4306060" cy="1161888"/>
          </a:xfrm>
          <a:prstGeom prst="rect">
            <a:avLst/>
          </a:prstGeom>
          <a:solidFill>
            <a:srgbClr val="FFFFFF"/>
          </a:solidFill>
          <a:ln w="12700">
            <a:miter lim="400000"/>
          </a:ln>
        </p:spPr>
        <p:txBody>
          <a:bodyPr lIns="190500" tIns="190500" rIns="190500" bIns="190500" anchor="ctr">
            <a:normAutofit fontScale="100000" lnSpcReduction="0"/>
          </a:bodyPr>
          <a:lstStyle/>
          <a:p>
            <a:pPr algn="l" defTabSz="457200">
              <a:defRPr sz="2000">
                <a:solidFill>
                  <a:srgbClr val="000000"/>
                </a:solidFill>
              </a:defRPr>
            </a:pPr>
          </a:p>
        </p:txBody>
      </p:sp>
      <p:sp>
        <p:nvSpPr>
          <p:cNvPr id="1122" name="Rectangle"/>
          <p:cNvSpPr/>
          <p:nvPr/>
        </p:nvSpPr>
        <p:spPr>
          <a:xfrm>
            <a:off x="15649658" y="10675663"/>
            <a:ext cx="4306060" cy="1161889"/>
          </a:xfrm>
          <a:prstGeom prst="rect">
            <a:avLst/>
          </a:prstGeom>
          <a:solidFill>
            <a:srgbClr val="FFFFFF"/>
          </a:solidFill>
          <a:ln w="12700">
            <a:miter lim="400000"/>
          </a:ln>
        </p:spPr>
        <p:txBody>
          <a:bodyPr lIns="190500" tIns="190500" rIns="190500" bIns="190500" anchor="ctr">
            <a:normAutofit fontScale="100000" lnSpcReduction="0"/>
          </a:bodyPr>
          <a:lstStyle/>
          <a:p>
            <a:pPr algn="l" defTabSz="457200">
              <a:defRPr sz="2000">
                <a:solidFill>
                  <a:srgbClr val="000000"/>
                </a:solidFill>
              </a:defRPr>
            </a:pP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Slide Number"/>
          <p:cNvSpPr txBox="1"/>
          <p:nvPr>
            <p:ph type="sldNum" sz="quarter" idx="2"/>
          </p:nvPr>
        </p:nvSpPr>
        <p:spPr>
          <a:xfrm>
            <a:off x="23200842" y="12445999"/>
            <a:ext cx="303862" cy="45290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410" name="Group"/>
          <p:cNvGrpSpPr/>
          <p:nvPr/>
        </p:nvGrpSpPr>
        <p:grpSpPr>
          <a:xfrm>
            <a:off x="-8467" y="-25400"/>
            <a:ext cx="24400935" cy="13766800"/>
            <a:chOff x="0" y="0"/>
            <a:chExt cx="24400933" cy="13766800"/>
          </a:xfrm>
        </p:grpSpPr>
        <p:sp>
          <p:nvSpPr>
            <p:cNvPr id="399" name="Rectangle"/>
            <p:cNvSpPr/>
            <p:nvPr/>
          </p:nvSpPr>
          <p:spPr>
            <a:xfrm>
              <a:off x="0" y="0"/>
              <a:ext cx="24400934" cy="13766800"/>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pic>
          <p:nvPicPr>
            <p:cNvPr id="400" name="Image" descr="Image"/>
            <p:cNvPicPr>
              <a:picLocks noChangeAspect="1"/>
            </p:cNvPicPr>
            <p:nvPr/>
          </p:nvPicPr>
          <p:blipFill>
            <a:blip r:embed="rId2">
              <a:extLst/>
            </a:blip>
            <a:stretch>
              <a:fillRect/>
            </a:stretch>
          </p:blipFill>
          <p:spPr>
            <a:xfrm>
              <a:off x="1405466" y="12155901"/>
              <a:ext cx="21590001" cy="127001"/>
            </a:xfrm>
            <a:prstGeom prst="rect">
              <a:avLst/>
            </a:prstGeom>
            <a:ln w="12700" cap="flat">
              <a:noFill/>
              <a:miter lim="400000"/>
            </a:ln>
            <a:effectLst/>
          </p:spPr>
        </p:pic>
        <p:sp>
          <p:nvSpPr>
            <p:cNvPr id="401" name="Keynote Basics"/>
            <p:cNvSpPr txBox="1"/>
            <p:nvPr/>
          </p:nvSpPr>
          <p:spPr>
            <a:xfrm>
              <a:off x="1278466" y="1295400"/>
              <a:ext cx="11010830" cy="93651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t">
              <a:spAutoFit/>
            </a:bodyPr>
            <a:lstStyle>
              <a:lvl1pPr algn="l">
                <a:lnSpc>
                  <a:spcPct val="120000"/>
                </a:lnSpc>
                <a:defRPr b="1" spc="-104" sz="5200">
                  <a:solidFill>
                    <a:srgbClr val="000000"/>
                  </a:solidFill>
                </a:defRPr>
              </a:lvl1pPr>
            </a:lstStyle>
            <a:p>
              <a:pPr/>
              <a:r>
                <a:t>Keynote Basics</a:t>
              </a:r>
            </a:p>
          </p:txBody>
        </p:sp>
        <p:sp>
          <p:nvSpPr>
            <p:cNvPr id="402" name="Before you start, be sure you’re familiar with the basics of navigating Keynote. To see the navigator, click the   icon in the toolbar or the View menu and choose Navigator. Groups of slides have a disclosure indicator for hidden (   ) or visible (   ) c"/>
            <p:cNvSpPr txBox="1"/>
            <p:nvPr/>
          </p:nvSpPr>
          <p:spPr>
            <a:xfrm>
              <a:off x="8936566" y="2712337"/>
              <a:ext cx="11961333" cy="77211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t">
              <a:spAutoFit/>
            </a:bodyPr>
            <a:lstStyle/>
            <a:p>
              <a:pPr algn="l" defTabSz="825500">
                <a:lnSpc>
                  <a:spcPts val="3200"/>
                </a:lnSpc>
                <a:spcBef>
                  <a:spcPts val="2600"/>
                </a:spcBef>
                <a:defRPr sz="2400">
                  <a:solidFill>
                    <a:srgbClr val="000000"/>
                  </a:solidFill>
                </a:defRPr>
              </a:pPr>
              <a:r>
                <a:t>Before you start, be sure you’re familiar with the basics of navigating Keynote. To see the navigator, click the </a:t>
              </a:r>
              <a:r>
                <a:t> icon in the toolbar or the View menu and choose Navigator. Groups of slides have a disclosure indicator for hidden ( </a:t>
              </a:r>
              <a:r>
                <a:t> ) or visible ( </a:t>
              </a:r>
              <a:r>
                <a:t> ) content. To show or hide slides in a group, click the disclosure indicator.</a:t>
              </a:r>
            </a:p>
            <a:p>
              <a:pPr algn="l" defTabSz="825500">
                <a:lnSpc>
                  <a:spcPts val="3200"/>
                </a:lnSpc>
                <a:spcBef>
                  <a:spcPts val="2600"/>
                </a:spcBef>
                <a:defRPr sz="2400">
                  <a:solidFill>
                    <a:srgbClr val="000000"/>
                  </a:solidFill>
                </a:defRPr>
              </a:pPr>
              <a:r>
                <a:t>To move a slide, click and drag it in the navigator. To duplicate a slide, select it in the navigator, then choose Edit &gt; Duplicate Selection or press Command ( </a:t>
              </a:r>
              <a:r>
                <a:rPr baseline="-8333"/>
                <a:t> </a:t>
              </a:r>
              <a:r>
                <a:t>)-D.</a:t>
              </a:r>
            </a:p>
            <a:p>
              <a:pPr algn="l" defTabSz="825500">
                <a:lnSpc>
                  <a:spcPts val="3200"/>
                </a:lnSpc>
                <a:spcBef>
                  <a:spcPts val="2600"/>
                </a:spcBef>
                <a:defRPr sz="2400">
                  <a:solidFill>
                    <a:srgbClr val="000000"/>
                  </a:solidFill>
                </a:defRPr>
              </a:pPr>
            </a:p>
            <a:p>
              <a:pPr algn="l" defTabSz="825500">
                <a:lnSpc>
                  <a:spcPts val="3200"/>
                </a:lnSpc>
                <a:spcBef>
                  <a:spcPts val="2600"/>
                </a:spcBef>
                <a:defRPr sz="2400">
                  <a:solidFill>
                    <a:srgbClr val="000000"/>
                  </a:solidFill>
                </a:defRPr>
              </a:pPr>
              <a:r>
                <a:t>Fill out templates by editing text in boxes. To edit the text in a box, double-click it.</a:t>
              </a:r>
            </a:p>
            <a:p>
              <a:pPr algn="l" defTabSz="825500">
                <a:lnSpc>
                  <a:spcPts val="3200"/>
                </a:lnSpc>
                <a:spcBef>
                  <a:spcPts val="2600"/>
                </a:spcBef>
                <a:defRPr sz="2400">
                  <a:solidFill>
                    <a:srgbClr val="000000"/>
                  </a:solidFill>
                </a:defRPr>
              </a:pPr>
            </a:p>
            <a:p>
              <a:pPr algn="l" defTabSz="825500">
                <a:lnSpc>
                  <a:spcPts val="3200"/>
                </a:lnSpc>
                <a:spcBef>
                  <a:spcPts val="2600"/>
                </a:spcBef>
                <a:defRPr sz="2400">
                  <a:solidFill>
                    <a:srgbClr val="000000"/>
                  </a:solidFill>
                </a:defRPr>
              </a:pPr>
              <a:r>
                <a:t>Add images to placeholders by dragging and dropping.</a:t>
              </a:r>
            </a:p>
            <a:p>
              <a:pPr algn="l" defTabSz="825500">
                <a:lnSpc>
                  <a:spcPts val="3200"/>
                </a:lnSpc>
                <a:spcBef>
                  <a:spcPts val="2600"/>
                </a:spcBef>
                <a:defRPr sz="2400">
                  <a:solidFill>
                    <a:srgbClr val="000000"/>
                  </a:solidFill>
                </a:defRPr>
              </a:pPr>
            </a:p>
            <a:p>
              <a:pPr algn="l" defTabSz="825500">
                <a:lnSpc>
                  <a:spcPts val="3200"/>
                </a:lnSpc>
                <a:spcBef>
                  <a:spcPts val="2600"/>
                </a:spcBef>
                <a:defRPr sz="2400">
                  <a:solidFill>
                    <a:srgbClr val="000000"/>
                  </a:solidFill>
                </a:defRPr>
              </a:pPr>
              <a:r>
                <a:rPr b="1"/>
                <a:t>Remember:</a:t>
              </a:r>
              <a:r>
                <a:t> You can always undo mistakes by choosing Edit &gt; Undo or by pressing Command-Z.</a:t>
              </a:r>
            </a:p>
          </p:txBody>
        </p:sp>
        <p:pic>
          <p:nvPicPr>
            <p:cNvPr id="403" name="Image" descr="Image"/>
            <p:cNvPicPr>
              <a:picLocks noChangeAspect="1"/>
            </p:cNvPicPr>
            <p:nvPr/>
          </p:nvPicPr>
          <p:blipFill>
            <a:blip r:embed="rId3">
              <a:extLst/>
            </a:blip>
            <a:stretch>
              <a:fillRect/>
            </a:stretch>
          </p:blipFill>
          <p:spPr>
            <a:xfrm>
              <a:off x="8936566" y="2712337"/>
              <a:ext cx="331591" cy="258888"/>
            </a:xfrm>
            <a:prstGeom prst="rect">
              <a:avLst/>
            </a:prstGeom>
            <a:ln w="12700" cap="flat">
              <a:noFill/>
              <a:miter lim="400000"/>
            </a:ln>
            <a:effectLst/>
          </p:spPr>
        </p:pic>
        <p:pic>
          <p:nvPicPr>
            <p:cNvPr id="404" name="Image" descr="Image"/>
            <p:cNvPicPr>
              <a:picLocks noChangeAspect="1"/>
            </p:cNvPicPr>
            <p:nvPr/>
          </p:nvPicPr>
          <p:blipFill>
            <a:blip r:embed="rId4">
              <a:extLst/>
            </a:blip>
            <a:stretch>
              <a:fillRect/>
            </a:stretch>
          </p:blipFill>
          <p:spPr>
            <a:xfrm>
              <a:off x="8936566" y="2712337"/>
              <a:ext cx="137659" cy="241301"/>
            </a:xfrm>
            <a:prstGeom prst="rect">
              <a:avLst/>
            </a:prstGeom>
            <a:ln w="12700" cap="flat">
              <a:noFill/>
              <a:miter lim="400000"/>
            </a:ln>
            <a:effectLst/>
          </p:spPr>
        </p:pic>
        <p:pic>
          <p:nvPicPr>
            <p:cNvPr id="405" name="Image" descr="Image"/>
            <p:cNvPicPr>
              <a:picLocks noChangeAspect="1"/>
            </p:cNvPicPr>
            <p:nvPr/>
          </p:nvPicPr>
          <p:blipFill>
            <a:blip r:embed="rId5">
              <a:extLst/>
            </a:blip>
            <a:stretch>
              <a:fillRect/>
            </a:stretch>
          </p:blipFill>
          <p:spPr>
            <a:xfrm>
              <a:off x="8936566" y="2712337"/>
              <a:ext cx="245324" cy="139701"/>
            </a:xfrm>
            <a:prstGeom prst="rect">
              <a:avLst/>
            </a:prstGeom>
            <a:ln w="12700" cap="flat">
              <a:noFill/>
              <a:miter lim="400000"/>
            </a:ln>
            <a:effectLst/>
          </p:spPr>
        </p:pic>
        <p:pic>
          <p:nvPicPr>
            <p:cNvPr id="406" name="Image" descr="Image"/>
            <p:cNvPicPr>
              <a:picLocks noChangeAspect="1"/>
            </p:cNvPicPr>
            <p:nvPr/>
          </p:nvPicPr>
          <p:blipFill>
            <a:blip r:embed="rId6">
              <a:extLst/>
            </a:blip>
            <a:stretch>
              <a:fillRect/>
            </a:stretch>
          </p:blipFill>
          <p:spPr>
            <a:xfrm>
              <a:off x="8936566" y="2712337"/>
              <a:ext cx="254143" cy="254001"/>
            </a:xfrm>
            <a:prstGeom prst="rect">
              <a:avLst/>
            </a:prstGeom>
            <a:ln w="12700" cap="flat">
              <a:noFill/>
              <a:miter lim="400000"/>
            </a:ln>
            <a:effectLst/>
          </p:spPr>
        </p:pic>
        <p:pic>
          <p:nvPicPr>
            <p:cNvPr id="407" name="Screen Shot 2021-03-01 at 4.44.16 PM.png" descr="Screen Shot 2021-03-01 at 4.44.16 PM.png"/>
            <p:cNvPicPr>
              <a:picLocks noChangeAspect="1"/>
            </p:cNvPicPr>
            <p:nvPr/>
          </p:nvPicPr>
          <p:blipFill>
            <a:blip r:embed="rId7">
              <a:extLst/>
            </a:blip>
            <a:srcRect l="0" t="0" r="0" b="54802"/>
            <a:stretch>
              <a:fillRect/>
            </a:stretch>
          </p:blipFill>
          <p:spPr>
            <a:xfrm rot="21600000">
              <a:off x="4701008" y="2670760"/>
              <a:ext cx="3697955" cy="2919010"/>
            </a:xfrm>
            <a:prstGeom prst="rect">
              <a:avLst/>
            </a:prstGeom>
            <a:ln w="12700" cap="flat">
              <a:noFill/>
              <a:miter lim="400000"/>
            </a:ln>
            <a:effectLst/>
          </p:spPr>
        </p:pic>
        <p:pic>
          <p:nvPicPr>
            <p:cNvPr id="408" name="Image" descr="Image"/>
            <p:cNvPicPr>
              <a:picLocks noChangeAspect="1"/>
            </p:cNvPicPr>
            <p:nvPr/>
          </p:nvPicPr>
          <p:blipFill>
            <a:blip r:embed="rId8">
              <a:extLst/>
            </a:blip>
            <a:srcRect l="469" t="0" r="473" b="3"/>
            <a:stretch>
              <a:fillRect/>
            </a:stretch>
          </p:blipFill>
          <p:spPr>
            <a:xfrm>
              <a:off x="6786061" y="7800513"/>
              <a:ext cx="1345407" cy="1345407"/>
            </a:xfrm>
            <a:custGeom>
              <a:avLst/>
              <a:gdLst/>
              <a:ahLst/>
              <a:cxnLst>
                <a:cxn ang="0">
                  <a:pos x="wd2" y="hd2"/>
                </a:cxn>
                <a:cxn ang="5400000">
                  <a:pos x="wd2" y="hd2"/>
                </a:cxn>
                <a:cxn ang="10800000">
                  <a:pos x="wd2" y="hd2"/>
                </a:cxn>
                <a:cxn ang="16200000">
                  <a:pos x="wd2" y="hd2"/>
                </a:cxn>
              </a:cxnLst>
              <a:rect l="0" t="0" r="r" b="b"/>
              <a:pathLst>
                <a:path w="21596" h="21596" fill="norm" stroke="1" extrusionOk="0">
                  <a:moveTo>
                    <a:pt x="7231" y="0"/>
                  </a:moveTo>
                  <a:cubicBezTo>
                    <a:pt x="5110" y="0"/>
                    <a:pt x="3836" y="3"/>
                    <a:pt x="2988" y="357"/>
                  </a:cubicBezTo>
                  <a:cubicBezTo>
                    <a:pt x="1765" y="802"/>
                    <a:pt x="802" y="1765"/>
                    <a:pt x="357" y="2988"/>
                  </a:cubicBezTo>
                  <a:cubicBezTo>
                    <a:pt x="3" y="3836"/>
                    <a:pt x="0" y="5110"/>
                    <a:pt x="0" y="7231"/>
                  </a:cubicBezTo>
                  <a:lnTo>
                    <a:pt x="0" y="14372"/>
                  </a:lnTo>
                  <a:cubicBezTo>
                    <a:pt x="0" y="16493"/>
                    <a:pt x="3" y="17760"/>
                    <a:pt x="357" y="18608"/>
                  </a:cubicBezTo>
                  <a:cubicBezTo>
                    <a:pt x="802" y="19831"/>
                    <a:pt x="1765" y="20801"/>
                    <a:pt x="2988" y="21246"/>
                  </a:cubicBezTo>
                  <a:cubicBezTo>
                    <a:pt x="3836" y="21600"/>
                    <a:pt x="5110" y="21596"/>
                    <a:pt x="7231" y="21596"/>
                  </a:cubicBezTo>
                  <a:lnTo>
                    <a:pt x="14372" y="21596"/>
                  </a:lnTo>
                  <a:cubicBezTo>
                    <a:pt x="16493" y="21596"/>
                    <a:pt x="17760" y="21600"/>
                    <a:pt x="18608" y="21246"/>
                  </a:cubicBezTo>
                  <a:cubicBezTo>
                    <a:pt x="19831" y="20801"/>
                    <a:pt x="20801" y="19831"/>
                    <a:pt x="21246" y="18608"/>
                  </a:cubicBezTo>
                  <a:cubicBezTo>
                    <a:pt x="21600" y="17760"/>
                    <a:pt x="21596" y="16493"/>
                    <a:pt x="21596" y="14372"/>
                  </a:cubicBezTo>
                  <a:lnTo>
                    <a:pt x="21596" y="7231"/>
                  </a:lnTo>
                  <a:cubicBezTo>
                    <a:pt x="21596" y="5110"/>
                    <a:pt x="21600" y="3836"/>
                    <a:pt x="21246" y="2988"/>
                  </a:cubicBezTo>
                  <a:cubicBezTo>
                    <a:pt x="20801" y="1765"/>
                    <a:pt x="19831" y="802"/>
                    <a:pt x="18608" y="357"/>
                  </a:cubicBezTo>
                  <a:cubicBezTo>
                    <a:pt x="17760" y="3"/>
                    <a:pt x="16493" y="0"/>
                    <a:pt x="14372" y="0"/>
                  </a:cubicBezTo>
                  <a:lnTo>
                    <a:pt x="7231" y="0"/>
                  </a:lnTo>
                  <a:close/>
                </a:path>
              </a:pathLst>
            </a:custGeom>
            <a:ln w="12700" cap="flat">
              <a:noFill/>
              <a:miter lim="400000"/>
            </a:ln>
            <a:effectLst/>
          </p:spPr>
        </p:pic>
        <p:sp>
          <p:nvSpPr>
            <p:cNvPr id="409" name="Rectangle"/>
            <p:cNvSpPr/>
            <p:nvPr/>
          </p:nvSpPr>
          <p:spPr>
            <a:xfrm>
              <a:off x="4983522" y="6402440"/>
              <a:ext cx="3133055" cy="911120"/>
            </a:xfrm>
            <a:prstGeom prst="rect">
              <a:avLst/>
            </a:prstGeom>
            <a:solidFill>
              <a:srgbClr val="FFFFFF"/>
            </a:solidFill>
            <a:ln w="25400" cap="flat">
              <a:solidFill>
                <a:srgbClr val="87939D"/>
              </a:solidFill>
              <a:prstDash val="sysDot"/>
              <a:miter lim="400000"/>
            </a:ln>
            <a:effectLst/>
          </p:spPr>
          <p:txBody>
            <a:bodyPr wrap="square" lIns="355600" tIns="355600" rIns="355600" bIns="355600" numCol="1" anchor="ctr">
              <a:noAutofit/>
            </a:bodyPr>
            <a:lstStyle/>
            <a:p>
              <a:pPr algn="l" defTabSz="825500">
                <a:lnSpc>
                  <a:spcPct val="110000"/>
                </a:lnSpc>
                <a:defRPr sz="2100"/>
              </a:pPr>
            </a:p>
          </p:txBody>
        </p:sp>
      </p:gr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4" name="Prototype | Map"/>
          <p:cNvSpPr txBox="1"/>
          <p:nvPr>
            <p:ph type="body" idx="22"/>
          </p:nvPr>
        </p:nvSpPr>
        <p:spPr>
          <a:xfrm>
            <a:off x="1269305" y="12421154"/>
            <a:ext cx="2061681" cy="465340"/>
          </a:xfrm>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Prototype</a:t>
            </a:r>
            <a:r>
              <a:t> | Map</a:t>
            </a:r>
          </a:p>
        </p:txBody>
      </p:sp>
      <p:sp>
        <p:nvSpPr>
          <p:cNvPr id="1125" name="Create a new Keynote file for your prototype and add a slide for each screen outline.…"/>
          <p:cNvSpPr txBox="1"/>
          <p:nvPr>
            <p:ph type="body" idx="23"/>
          </p:nvPr>
        </p:nvSpPr>
        <p:spPr>
          <a:xfrm>
            <a:off x="1266761" y="4364835"/>
            <a:ext cx="5398537" cy="3054357"/>
          </a:xfrm>
          <a:prstGeom prst="rect">
            <a:avLst/>
          </a:prstGeom>
        </p:spPr>
        <p:txBody>
          <a:bodyPr/>
          <a:lstStyle/>
          <a:p>
            <a:pPr/>
            <a:r>
              <a:t>Create a new Keynote file for your prototype and add a slide for each</a:t>
            </a:r>
            <a:br/>
            <a:r>
              <a:t>screen outline.</a:t>
            </a:r>
          </a:p>
          <a:p>
            <a:pPr/>
            <a:r>
              <a:t>It’s time to begin creating your app prototype in a new Keynote document. Keynote is a great way to make a</a:t>
            </a:r>
            <a:br/>
            <a:r>
              <a:t>prototype that you can view on the</a:t>
            </a:r>
            <a:br/>
            <a:r>
              <a:t>device you’re testing on.</a:t>
            </a:r>
          </a:p>
        </p:txBody>
      </p:sp>
      <p:sp>
        <p:nvSpPr>
          <p:cNvPr id="112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132" name="Group"/>
          <p:cNvGrpSpPr/>
          <p:nvPr/>
        </p:nvGrpSpPr>
        <p:grpSpPr>
          <a:xfrm>
            <a:off x="-1" y="0"/>
            <a:ext cx="24384001" cy="13716001"/>
            <a:chOff x="0" y="0"/>
            <a:chExt cx="24384000" cy="13716000"/>
          </a:xfrm>
        </p:grpSpPr>
        <p:sp>
          <p:nvSpPr>
            <p:cNvPr id="1127" name="Now create one slide per screen outline and copy your outlines to the slides.…"/>
            <p:cNvSpPr txBox="1"/>
            <p:nvPr/>
          </p:nvSpPr>
          <p:spPr>
            <a:xfrm>
              <a:off x="8947516" y="9345324"/>
              <a:ext cx="5849585" cy="27808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lgn="l" defTabSz="825500">
                <a:lnSpc>
                  <a:spcPts val="3200"/>
                </a:lnSpc>
                <a:spcBef>
                  <a:spcPts val="1700"/>
                </a:spcBef>
                <a:defRPr sz="2400">
                  <a:solidFill>
                    <a:srgbClr val="000000"/>
                  </a:solidFill>
                </a:defRPr>
              </a:pPr>
              <a:r>
                <a:t>Now create one slide per screen outline and copy your outlines to the slides.</a:t>
              </a:r>
            </a:p>
            <a:p>
              <a:pPr algn="l" defTabSz="825500">
                <a:lnSpc>
                  <a:spcPts val="3200"/>
                </a:lnSpc>
                <a:spcBef>
                  <a:spcPts val="1700"/>
                </a:spcBef>
                <a:defRPr sz="2400">
                  <a:solidFill>
                    <a:srgbClr val="000000"/>
                  </a:solidFill>
                </a:defRPr>
              </a:pPr>
              <a:r>
                <a:t>To copy a screen outline, click and drag to select all of its boxes. Copy, then paste them to the blank slide in your prototype and drag them into position.</a:t>
              </a:r>
            </a:p>
          </p:txBody>
        </p:sp>
        <p:sp>
          <p:nvSpPr>
            <p:cNvPr id="1128" name="Create a new Keynote file.…"/>
            <p:cNvSpPr txBox="1"/>
            <p:nvPr/>
          </p:nvSpPr>
          <p:spPr>
            <a:xfrm>
              <a:off x="8928100" y="1066799"/>
              <a:ext cx="6984250" cy="66638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marL="444500" indent="-444500" algn="l" defTabSz="825500">
                <a:lnSpc>
                  <a:spcPts val="3200"/>
                </a:lnSpc>
                <a:spcBef>
                  <a:spcPts val="1700"/>
                </a:spcBef>
                <a:buSzPct val="100000"/>
                <a:buAutoNum type="arabicPeriod" startAt="1"/>
                <a:defRPr sz="2400">
                  <a:solidFill>
                    <a:srgbClr val="000000"/>
                  </a:solidFill>
                </a:defRPr>
              </a:pPr>
              <a:r>
                <a:t>Create a new Keynote file.</a:t>
              </a:r>
            </a:p>
            <a:p>
              <a:pPr marL="444500" indent="-444500" algn="l" defTabSz="825500">
                <a:lnSpc>
                  <a:spcPts val="3200"/>
                </a:lnSpc>
                <a:spcBef>
                  <a:spcPts val="1700"/>
                </a:spcBef>
                <a:buSzPct val="100000"/>
                <a:buAutoNum type="arabicPeriod" startAt="1"/>
                <a:defRPr sz="2400">
                  <a:solidFill>
                    <a:srgbClr val="000000"/>
                  </a:solidFill>
                </a:defRPr>
              </a:pPr>
              <a:r>
                <a:t>Open the Document inspector or choose View &gt; Inspector &gt; Document.</a:t>
              </a:r>
            </a:p>
            <a:p>
              <a:pPr marL="444500" indent="-444500" algn="l" defTabSz="825500">
                <a:lnSpc>
                  <a:spcPts val="3200"/>
                </a:lnSpc>
                <a:spcBef>
                  <a:spcPts val="1700"/>
                </a:spcBef>
                <a:buSzPct val="100000"/>
                <a:buAutoNum type="arabicPeriod" startAt="1"/>
                <a:defRPr sz="2400">
                  <a:solidFill>
                    <a:srgbClr val="000000"/>
                  </a:solidFill>
                </a:defRPr>
              </a:pPr>
              <a:r>
                <a:t>Under Slide Size, choose Custom Slide Size.</a:t>
              </a:r>
            </a:p>
            <a:p>
              <a:pPr marL="444500" indent="-444500" algn="l" defTabSz="825500">
                <a:lnSpc>
                  <a:spcPts val="3200"/>
                </a:lnSpc>
                <a:spcBef>
                  <a:spcPts val="1700"/>
                </a:spcBef>
                <a:buSzPct val="100000"/>
                <a:buAutoNum type="arabicPeriod" startAt="1"/>
                <a:defRPr sz="2400">
                  <a:solidFill>
                    <a:srgbClr val="000000"/>
                  </a:solidFill>
                </a:defRPr>
              </a:pPr>
              <a:r>
                <a:t>Enter 375 for width and 812 for height. Click OK.</a:t>
              </a:r>
            </a:p>
            <a:p>
              <a:pPr marL="444500" indent="-444500" algn="l" defTabSz="825500">
                <a:lnSpc>
                  <a:spcPts val="3200"/>
                </a:lnSpc>
                <a:spcBef>
                  <a:spcPts val="1700"/>
                </a:spcBef>
                <a:buSzPct val="100000"/>
                <a:buAutoNum type="arabicPeriod" startAt="1"/>
                <a:defRPr sz="2400">
                  <a:solidFill>
                    <a:srgbClr val="000000"/>
                  </a:solidFill>
                </a:defRPr>
              </a:pPr>
              <a:r>
                <a:t>Open the Format inspector or choose View &gt; Inspector &gt; Format.</a:t>
              </a:r>
            </a:p>
            <a:p>
              <a:pPr marL="444500" indent="-444500" algn="l" defTabSz="825500">
                <a:lnSpc>
                  <a:spcPts val="3200"/>
                </a:lnSpc>
                <a:spcBef>
                  <a:spcPts val="1700"/>
                </a:spcBef>
                <a:buSzPct val="100000"/>
                <a:buAutoNum type="arabicPeriod" startAt="1"/>
                <a:defRPr sz="2400">
                  <a:solidFill>
                    <a:srgbClr val="000000"/>
                  </a:solidFill>
                </a:defRPr>
              </a:pPr>
              <a:r>
                <a:t>Under Background, select Color Fill and choose light gray (or another background to contrast with white).</a:t>
              </a:r>
            </a:p>
            <a:p>
              <a:pPr marL="444500" indent="-444500" algn="l" defTabSz="825500">
                <a:lnSpc>
                  <a:spcPts val="3200"/>
                </a:lnSpc>
                <a:spcBef>
                  <a:spcPts val="1700"/>
                </a:spcBef>
                <a:buSzPct val="100000"/>
                <a:buAutoNum type="arabicPeriod" startAt="1"/>
                <a:defRPr sz="2400">
                  <a:solidFill>
                    <a:srgbClr val="000000"/>
                  </a:solidFill>
                </a:defRPr>
              </a:pPr>
              <a:r>
                <a:t>At the top of the inspector, use the Change Master button to select the Blank master slide.</a:t>
              </a:r>
            </a:p>
          </p:txBody>
        </p:sp>
        <p:pic>
          <p:nvPicPr>
            <p:cNvPr id="1129" name="1 - Custom Slide Size.png" descr="1 - Custom Slide Size.png"/>
            <p:cNvPicPr>
              <a:picLocks noChangeAspect="1"/>
            </p:cNvPicPr>
            <p:nvPr/>
          </p:nvPicPr>
          <p:blipFill>
            <a:blip r:embed="rId2">
              <a:extLst/>
            </a:blip>
            <a:srcRect l="0" t="620" r="1" b="622"/>
            <a:stretch>
              <a:fillRect/>
            </a:stretch>
          </p:blipFill>
          <p:spPr>
            <a:xfrm>
              <a:off x="16678568" y="1101079"/>
              <a:ext cx="5954963" cy="5469338"/>
            </a:xfrm>
            <a:custGeom>
              <a:avLst/>
              <a:gdLst/>
              <a:ahLst/>
              <a:cxnLst>
                <a:cxn ang="0">
                  <a:pos x="wd2" y="hd2"/>
                </a:cxn>
                <a:cxn ang="5400000">
                  <a:pos x="wd2" y="hd2"/>
                </a:cxn>
                <a:cxn ang="10800000">
                  <a:pos x="wd2" y="hd2"/>
                </a:cxn>
                <a:cxn ang="16200000">
                  <a:pos x="wd2" y="hd2"/>
                </a:cxn>
              </a:cxnLst>
              <a:rect l="0" t="0" r="r" b="b"/>
              <a:pathLst>
                <a:path w="21600" h="21599" fill="norm" stroke="1" extrusionOk="0">
                  <a:moveTo>
                    <a:pt x="318" y="0"/>
                  </a:moveTo>
                  <a:cubicBezTo>
                    <a:pt x="218" y="0"/>
                    <a:pt x="159" y="1"/>
                    <a:pt x="119" y="19"/>
                  </a:cubicBezTo>
                  <a:cubicBezTo>
                    <a:pt x="65" y="41"/>
                    <a:pt x="22" y="87"/>
                    <a:pt x="0" y="146"/>
                  </a:cubicBezTo>
                  <a:lnTo>
                    <a:pt x="0" y="21455"/>
                  </a:lnTo>
                  <a:cubicBezTo>
                    <a:pt x="22" y="21513"/>
                    <a:pt x="65" y="21560"/>
                    <a:pt x="119" y="21582"/>
                  </a:cubicBezTo>
                  <a:cubicBezTo>
                    <a:pt x="159" y="21600"/>
                    <a:pt x="218" y="21599"/>
                    <a:pt x="318" y="21599"/>
                  </a:cubicBezTo>
                  <a:lnTo>
                    <a:pt x="21282" y="21599"/>
                  </a:lnTo>
                  <a:cubicBezTo>
                    <a:pt x="21382" y="21599"/>
                    <a:pt x="21442" y="21600"/>
                    <a:pt x="21482" y="21582"/>
                  </a:cubicBezTo>
                  <a:cubicBezTo>
                    <a:pt x="21536" y="21560"/>
                    <a:pt x="21578" y="21514"/>
                    <a:pt x="21600" y="21456"/>
                  </a:cubicBezTo>
                  <a:lnTo>
                    <a:pt x="21600" y="144"/>
                  </a:lnTo>
                  <a:cubicBezTo>
                    <a:pt x="21578" y="87"/>
                    <a:pt x="21536" y="40"/>
                    <a:pt x="21482" y="19"/>
                  </a:cubicBezTo>
                  <a:cubicBezTo>
                    <a:pt x="21442" y="1"/>
                    <a:pt x="21382" y="0"/>
                    <a:pt x="21282" y="0"/>
                  </a:cubicBezTo>
                  <a:lnTo>
                    <a:pt x="318" y="0"/>
                  </a:lnTo>
                  <a:close/>
                </a:path>
              </a:pathLst>
            </a:custGeom>
            <a:ln w="12700" cap="flat">
              <a:noFill/>
              <a:miter lim="400000"/>
            </a:ln>
            <a:effectLst>
              <a:outerShdw sx="100000" sy="100000" kx="0" ky="0" algn="b" rotWithShape="0" blurRad="190500" dist="25400" dir="5400000">
                <a:srgbClr val="000000">
                  <a:alpha val="30185"/>
                </a:srgbClr>
              </a:outerShdw>
            </a:effectLst>
          </p:spPr>
        </p:pic>
        <p:pic>
          <p:nvPicPr>
            <p:cNvPr id="1130" name="2 - Outlines Added.png" descr="2 - Outlines Added.png"/>
            <p:cNvPicPr>
              <a:picLocks noChangeAspect="1"/>
            </p:cNvPicPr>
            <p:nvPr/>
          </p:nvPicPr>
          <p:blipFill>
            <a:blip r:embed="rId3">
              <a:extLst/>
            </a:blip>
            <a:stretch>
              <a:fillRect/>
            </a:stretch>
          </p:blipFill>
          <p:spPr>
            <a:xfrm>
              <a:off x="16366005" y="6930131"/>
              <a:ext cx="6587129" cy="6172471"/>
            </a:xfrm>
            <a:prstGeom prst="rect">
              <a:avLst/>
            </a:prstGeom>
            <a:ln w="12700" cap="flat">
              <a:noFill/>
              <a:miter lim="400000"/>
            </a:ln>
            <a:effectLst/>
          </p:spPr>
        </p:pic>
        <p:sp>
          <p:nvSpPr>
            <p:cNvPr id="1131"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4" name="In this exercise, you’ll:…"/>
          <p:cNvSpPr txBox="1"/>
          <p:nvPr>
            <p:ph type="body" idx="21"/>
          </p:nvPr>
        </p:nvSpPr>
        <p:spPr>
          <a:xfrm>
            <a:off x="1297872" y="7448178"/>
            <a:ext cx="5145727" cy="1584143"/>
          </a:xfrm>
          <a:prstGeom prst="rect">
            <a:avLst/>
          </a:prstGeom>
        </p:spPr>
        <p:txBody>
          <a:bodyPr/>
          <a:lstStyle/>
          <a:p>
            <a:pPr marL="0" indent="0">
              <a:lnSpc>
                <a:spcPct val="110000"/>
              </a:lnSpc>
              <a:spcBef>
                <a:spcPts val="600"/>
              </a:spcBef>
              <a:buClrTx/>
              <a:buSzTx/>
              <a:buNone/>
              <a:defRPr sz="2100"/>
            </a:pPr>
            <a:r>
              <a:t>In this exercise, you’ll:</a:t>
            </a:r>
          </a:p>
          <a:p>
            <a:pPr marL="279400" indent="-279400">
              <a:lnSpc>
                <a:spcPct val="110000"/>
              </a:lnSpc>
              <a:spcBef>
                <a:spcPts val="600"/>
              </a:spcBef>
              <a:defRPr sz="2100"/>
            </a:pPr>
            <a:r>
              <a:t>Learn about structures.</a:t>
            </a:r>
          </a:p>
          <a:p>
            <a:pPr marL="279400" indent="-279400">
              <a:lnSpc>
                <a:spcPct val="110000"/>
              </a:lnSpc>
              <a:spcBef>
                <a:spcPts val="600"/>
              </a:spcBef>
              <a:defRPr sz="2100"/>
            </a:pPr>
            <a:r>
              <a:t>Learn about naming.</a:t>
            </a:r>
          </a:p>
          <a:p>
            <a:pPr marL="279400" indent="-279400">
              <a:lnSpc>
                <a:spcPct val="110000"/>
              </a:lnSpc>
              <a:spcBef>
                <a:spcPts val="600"/>
              </a:spcBef>
              <a:defRPr sz="2100"/>
            </a:pPr>
            <a:r>
              <a:t>Use code comments.</a:t>
            </a:r>
          </a:p>
        </p:txBody>
      </p:sp>
      <p:sp>
        <p:nvSpPr>
          <p:cNvPr id="1135" name="Data and Naming…"/>
          <p:cNvSpPr txBox="1"/>
          <p:nvPr>
            <p:ph type="body" idx="22"/>
          </p:nvPr>
        </p:nvSpPr>
        <p:spPr>
          <a:xfrm>
            <a:off x="8928100" y="4085857"/>
            <a:ext cx="12859881" cy="3711071"/>
          </a:xfrm>
          <a:prstGeom prst="rect">
            <a:avLst/>
          </a:prstGeom>
        </p:spPr>
        <p:txBody>
          <a:bodyPr/>
          <a:lstStyle/>
          <a:p>
            <a:pPr marL="0" indent="0" defTabSz="2438339">
              <a:lnSpc>
                <a:spcPct val="120000"/>
              </a:lnSpc>
              <a:spcBef>
                <a:spcPts val="0"/>
              </a:spcBef>
              <a:buClrTx/>
              <a:buSzTx/>
              <a:buNone/>
              <a:defRPr b="1" spc="-104" sz="5200"/>
            </a:pPr>
            <a:r>
              <a:t>Data and Naming</a:t>
            </a:r>
          </a:p>
          <a:p>
            <a:pPr marL="0" indent="0">
              <a:buClrTx/>
              <a:buSzTx/>
              <a:buNone/>
            </a:pPr>
            <a:r>
              <a:t>Text isn’t the only kind of data in an app. Swift can work with many other common kinds of values, such as numbers and dates. Different kinds of data are called types. All data in Swift belongs to a type — including ones you create to represent the information your app works with. In this exercise, you’ll create your own custom type.</a:t>
            </a:r>
          </a:p>
          <a:p>
            <a:pPr marL="0" indent="0">
              <a:buClrTx/>
              <a:buSzTx/>
              <a:buNone/>
            </a:pPr>
            <a:r>
              <a:t>To start, be sure “My Playground” is open in the Swift Playgrounds app. Then create a new page and name it “Data and Naming.”</a:t>
            </a:r>
          </a:p>
        </p:txBody>
      </p:sp>
      <p:sp>
        <p:nvSpPr>
          <p:cNvPr id="113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8" name="Data and Naming…"/>
          <p:cNvSpPr txBox="1"/>
          <p:nvPr>
            <p:ph type="body" idx="21"/>
          </p:nvPr>
        </p:nvSpPr>
        <p:spPr>
          <a:xfrm>
            <a:off x="1266761" y="970751"/>
            <a:ext cx="5398537" cy="1110133"/>
          </a:xfrm>
          <a:prstGeom prst="rect">
            <a:avLst/>
          </a:prstGeom>
        </p:spPr>
        <p:txBody>
          <a:bodyPr/>
          <a:lstStyle/>
          <a:p>
            <a:pPr marL="0" indent="0" defTabSz="457200">
              <a:lnSpc>
                <a:spcPct val="100000"/>
              </a:lnSpc>
              <a:spcBef>
                <a:spcPts val="1200"/>
              </a:spcBef>
              <a:buClrTx/>
              <a:buSzTx/>
              <a:buNone/>
              <a:defRPr b="1" sz="3200"/>
            </a:pPr>
            <a:r>
              <a:t>Data and Naming</a:t>
            </a:r>
          </a:p>
          <a:p>
            <a:pPr marL="0" indent="0">
              <a:lnSpc>
                <a:spcPct val="110000"/>
              </a:lnSpc>
              <a:spcBef>
                <a:spcPts val="1200"/>
              </a:spcBef>
              <a:buClrTx/>
              <a:buSzTx/>
              <a:buNone/>
              <a:defRPr sz="2100"/>
            </a:pPr>
            <a:r>
              <a:t>Define and name a structure.</a:t>
            </a:r>
          </a:p>
        </p:txBody>
      </p:sp>
      <p:sp>
        <p:nvSpPr>
          <p:cNvPr id="1139" name="Explore Code"/>
          <p:cNvSpPr txBox="1"/>
          <p:nvPr>
            <p:ph type="body" idx="23"/>
          </p:nvPr>
        </p:nvSpPr>
        <p:spPr>
          <a:prstGeom prst="rect">
            <a:avLst/>
          </a:prstGeom>
        </p:spPr>
        <p:txBody>
          <a:bodyPr/>
          <a:lstStyle/>
          <a:p>
            <a:pPr>
              <a:defRPr b="0"/>
            </a:pPr>
            <a:r>
              <a:rPr b="1"/>
              <a:t>Explore Code</a:t>
            </a:r>
          </a:p>
        </p:txBody>
      </p:sp>
      <p:sp>
        <p:nvSpPr>
          <p:cNvPr id="114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143" name="Group"/>
          <p:cNvGrpSpPr/>
          <p:nvPr/>
        </p:nvGrpSpPr>
        <p:grpSpPr>
          <a:xfrm>
            <a:off x="-8467" y="-25400"/>
            <a:ext cx="24400935" cy="13766800"/>
            <a:chOff x="0" y="0"/>
            <a:chExt cx="24400933" cy="13766800"/>
          </a:xfrm>
        </p:grpSpPr>
        <p:sp>
          <p:nvSpPr>
            <p:cNvPr id="1141" name="To create your own data type in Swift, you’ll use a structure. Each custom structure in your code should have a recognizable and understandable name — for example, Challenge, RecyclingItem, and Achievement. By convention, the name of a type always begins"/>
            <p:cNvSpPr txBox="1"/>
            <p:nvPr/>
          </p:nvSpPr>
          <p:spPr>
            <a:xfrm>
              <a:off x="8936566" y="1087991"/>
              <a:ext cx="13726128" cy="99404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p>
              <a:pPr algn="l" defTabSz="825500">
                <a:lnSpc>
                  <a:spcPts val="3200"/>
                </a:lnSpc>
                <a:spcBef>
                  <a:spcPts val="1700"/>
                </a:spcBef>
                <a:defRPr sz="2400">
                  <a:solidFill>
                    <a:srgbClr val="000000"/>
                  </a:solidFill>
                </a:defRPr>
              </a:pPr>
              <a:r>
                <a:t>To create your own data type in Swift, you’ll use a structure. Each custom structure in your code should have a recognizable and understandable name — for example, </a:t>
              </a:r>
              <a:r>
                <a:rPr>
                  <a:latin typeface="Menlo Regular"/>
                  <a:ea typeface="Menlo Regular"/>
                  <a:cs typeface="Menlo Regular"/>
                  <a:sym typeface="Menlo Regular"/>
                </a:rPr>
                <a:t>Challenge</a:t>
              </a:r>
              <a:r>
                <a:t>, </a:t>
              </a:r>
              <a:r>
                <a:rPr>
                  <a:latin typeface="Menlo Regular"/>
                  <a:ea typeface="Menlo Regular"/>
                  <a:cs typeface="Menlo Regular"/>
                  <a:sym typeface="Menlo Regular"/>
                </a:rPr>
                <a:t>RecyclingItem</a:t>
              </a:r>
              <a:r>
                <a:t>, and </a:t>
              </a:r>
              <a:r>
                <a:rPr>
                  <a:latin typeface="Menlo Regular"/>
                  <a:ea typeface="Menlo Regular"/>
                  <a:cs typeface="Menlo Regular"/>
                  <a:sym typeface="Menlo Regular"/>
                </a:rPr>
                <a:t>Achievement</a:t>
              </a:r>
              <a:r>
                <a:t>. By convention, the name of a type always begins with a capital letter. Spaces aren’t allowed in type names; if you need more than one word to describe a type, use camel case to capitalize the first letter of each word.</a:t>
              </a:r>
            </a:p>
            <a:p>
              <a:pPr algn="l" defTabSz="825500">
                <a:lnSpc>
                  <a:spcPts val="3200"/>
                </a:lnSpc>
                <a:spcBef>
                  <a:spcPts val="1700"/>
                </a:spcBef>
                <a:defRPr sz="2400">
                  <a:solidFill>
                    <a:srgbClr val="000000"/>
                  </a:solidFill>
                </a:defRPr>
              </a:pPr>
              <a:r>
                <a:t>Enter the following code to create a structure (denoted by the keyword </a:t>
              </a:r>
              <a:r>
                <a:rPr>
                  <a:latin typeface="Menlo Regular"/>
                  <a:ea typeface="Menlo Regular"/>
                  <a:cs typeface="Menlo Regular"/>
                  <a:sym typeface="Menlo Regular"/>
                </a:rPr>
                <a:t>struct</a:t>
              </a:r>
              <a:r>
                <a:t>). Be sure to include the curly braces, which you’ll find near the P on your keyboard.</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rPr>
                  <a:solidFill>
                    <a:srgbClr val="9B2393"/>
                  </a:solidFill>
                </a:rPr>
                <a:t>struct</a:t>
              </a:r>
              <a:r>
                <a:t> </a:t>
              </a:r>
              <a:r>
                <a:t>Challenge {</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a:t>
              </a:r>
            </a:p>
            <a:p>
              <a:pPr algn="l" defTabSz="376554">
                <a:tabLst>
                  <a:tab pos="368300" algn="l"/>
                </a:tabLst>
                <a:defRPr sz="2500">
                  <a:solidFill>
                    <a:srgbClr val="9B2393"/>
                  </a:solidFill>
                  <a:latin typeface="Menlo Regular"/>
                  <a:ea typeface="Menlo Regular"/>
                  <a:cs typeface="Menlo Regular"/>
                  <a:sym typeface="Menlo Regular"/>
                </a:defRPr>
              </a:pPr>
            </a:p>
            <a:p>
              <a:pPr algn="l" defTabSz="825500">
                <a:lnSpc>
                  <a:spcPts val="3200"/>
                </a:lnSpc>
                <a:spcBef>
                  <a:spcPts val="1700"/>
                </a:spcBef>
                <a:defRPr sz="2400">
                  <a:solidFill>
                    <a:srgbClr val="000000"/>
                  </a:solidFill>
                </a:defRPr>
              </a:pPr>
              <a:r>
                <a:t>You can create a new challenge value (an instance) by typing its name followed by parentheses. Add the following code to create two instances of </a:t>
              </a:r>
              <a:r>
                <a:rPr>
                  <a:latin typeface="Menlo Regular"/>
                  <a:ea typeface="Menlo Regular"/>
                  <a:cs typeface="Menlo Regular"/>
                  <a:sym typeface="Menlo Regular"/>
                </a:rPr>
                <a:t>Challenge</a:t>
              </a:r>
              <a:r>
                <a:t> and assign each to an identifier:</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rPr>
                  <a:solidFill>
                    <a:srgbClr val="9B2393"/>
                  </a:solidFill>
                </a:rPr>
                <a:t>var</a:t>
              </a:r>
              <a:r>
                <a:t> </a:t>
              </a:r>
              <a:r>
                <a:t>noStraws = Challenge()</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rPr>
                  <a:solidFill>
                    <a:srgbClr val="9B2393"/>
                  </a:solidFill>
                </a:rPr>
                <a:t>var</a:t>
              </a:r>
              <a:r>
                <a:t> </a:t>
              </a:r>
              <a:r>
                <a:t>pickUpTrash = Challenge()</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p>
            <a:p>
              <a:pPr algn="l" defTabSz="825500">
                <a:lnSpc>
                  <a:spcPts val="3200"/>
                </a:lnSpc>
                <a:spcBef>
                  <a:spcPts val="1700"/>
                </a:spcBef>
                <a:defRPr sz="2400">
                  <a:solidFill>
                    <a:srgbClr val="000000"/>
                  </a:solidFill>
                </a:defRPr>
              </a:pPr>
              <a:r>
                <a:t>A structure instance is basically a value like any other. Try printing both to the console:</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print(noStraws)</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print(pickUpTrash)</a:t>
              </a:r>
            </a:p>
            <a:p>
              <a:pPr algn="l" defTabSz="376554">
                <a:tabLst>
                  <a:tab pos="368300" algn="l"/>
                </a:tabLst>
                <a:defRPr sz="2500">
                  <a:solidFill>
                    <a:srgbClr val="9B2393"/>
                  </a:solidFill>
                  <a:latin typeface="Menlo Regular"/>
                  <a:ea typeface="Menlo Regular"/>
                  <a:cs typeface="Menlo Regular"/>
                  <a:sym typeface="Menlo Regular"/>
                </a:defRPr>
              </a:pPr>
            </a:p>
            <a:p>
              <a:pPr algn="l" defTabSz="825500">
                <a:lnSpc>
                  <a:spcPts val="3200"/>
                </a:lnSpc>
                <a:spcBef>
                  <a:spcPts val="1700"/>
                </a:spcBef>
                <a:defRPr sz="2400">
                  <a:solidFill>
                    <a:srgbClr val="000000"/>
                  </a:solidFill>
                </a:defRPr>
              </a:pPr>
              <a:r>
                <a:t>You can see that while they’re two different instances assigned to two different variables, there’s nothing to distinguish one challenge from another.</a:t>
              </a:r>
            </a:p>
          </p:txBody>
        </p:sp>
        <p:sp>
          <p:nvSpPr>
            <p:cNvPr id="1142" name="Rectangle"/>
            <p:cNvSpPr/>
            <p:nvPr/>
          </p:nvSpPr>
          <p:spPr>
            <a:xfrm>
              <a:off x="0" y="0"/>
              <a:ext cx="24400934" cy="13766800"/>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5" name="Data and Naming…"/>
          <p:cNvSpPr txBox="1"/>
          <p:nvPr>
            <p:ph type="body" idx="21"/>
          </p:nvPr>
        </p:nvSpPr>
        <p:spPr>
          <a:xfrm>
            <a:off x="1266761" y="970751"/>
            <a:ext cx="5398537" cy="1110133"/>
          </a:xfrm>
          <a:prstGeom prst="rect">
            <a:avLst/>
          </a:prstGeom>
        </p:spPr>
        <p:txBody>
          <a:bodyPr/>
          <a:lstStyle/>
          <a:p>
            <a:pPr marL="0" indent="0" defTabSz="457200">
              <a:lnSpc>
                <a:spcPct val="100000"/>
              </a:lnSpc>
              <a:spcBef>
                <a:spcPts val="1200"/>
              </a:spcBef>
              <a:buClrTx/>
              <a:buSzTx/>
              <a:buNone/>
              <a:defRPr b="1" sz="3200"/>
            </a:pPr>
            <a:r>
              <a:t>Data and Naming</a:t>
            </a:r>
          </a:p>
          <a:p>
            <a:pPr marL="0" indent="0">
              <a:lnSpc>
                <a:spcPct val="110000"/>
              </a:lnSpc>
              <a:spcBef>
                <a:spcPts val="1200"/>
              </a:spcBef>
              <a:buClrTx/>
              <a:buSzTx/>
              <a:buNone/>
              <a:defRPr sz="2100"/>
            </a:pPr>
            <a:r>
              <a:t>List the properties of a structure.</a:t>
            </a:r>
          </a:p>
        </p:txBody>
      </p:sp>
      <p:sp>
        <p:nvSpPr>
          <p:cNvPr id="1146" name="Explore Code"/>
          <p:cNvSpPr txBox="1"/>
          <p:nvPr>
            <p:ph type="body" idx="23"/>
          </p:nvPr>
        </p:nvSpPr>
        <p:spPr>
          <a:prstGeom prst="rect">
            <a:avLst/>
          </a:prstGeom>
        </p:spPr>
        <p:txBody>
          <a:bodyPr/>
          <a:lstStyle/>
          <a:p>
            <a:pPr>
              <a:defRPr b="0"/>
            </a:pPr>
            <a:r>
              <a:rPr b="1"/>
              <a:t>Explore Code</a:t>
            </a:r>
          </a:p>
        </p:txBody>
      </p:sp>
      <p:sp>
        <p:nvSpPr>
          <p:cNvPr id="114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159" name="Group"/>
          <p:cNvGrpSpPr/>
          <p:nvPr/>
        </p:nvGrpSpPr>
        <p:grpSpPr>
          <a:xfrm>
            <a:off x="-8467" y="-25400"/>
            <a:ext cx="24400935" cy="13766800"/>
            <a:chOff x="0" y="0"/>
            <a:chExt cx="24400933" cy="13766800"/>
          </a:xfrm>
        </p:grpSpPr>
        <p:sp>
          <p:nvSpPr>
            <p:cNvPr id="1148" name="Obviously no two challenges are alike. Consider what distinguishes one challenge from another. Which properties will the Challenge type need to support the app’s functionality? Making a list or diagram can help:…"/>
            <p:cNvSpPr txBox="1"/>
            <p:nvPr/>
          </p:nvSpPr>
          <p:spPr>
            <a:xfrm>
              <a:off x="8936566" y="1092225"/>
              <a:ext cx="13235062" cy="987051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p>
              <a:pPr algn="l" defTabSz="825500">
                <a:lnSpc>
                  <a:spcPts val="3200"/>
                </a:lnSpc>
                <a:spcBef>
                  <a:spcPts val="1700"/>
                </a:spcBef>
                <a:defRPr sz="2400">
                  <a:solidFill>
                    <a:srgbClr val="000000"/>
                  </a:solidFill>
                </a:defRPr>
              </a:pPr>
              <a:r>
                <a:t>Obviously no two challenges are alike. Consider what distinguishes one challenge from another. Which properties will the </a:t>
              </a:r>
              <a:r>
                <a:rPr>
                  <a:latin typeface="Menlo Regular"/>
                  <a:ea typeface="Menlo Regular"/>
                  <a:cs typeface="Menlo Regular"/>
                  <a:sym typeface="Menlo Regular"/>
                </a:rPr>
                <a:t>Challenge</a:t>
              </a:r>
              <a:r>
                <a:t> type need to support the app’s functionality? Making a list or diagram can help:</a:t>
              </a:r>
            </a:p>
            <a:p>
              <a:pPr algn="l" defTabSz="825500">
                <a:lnSpc>
                  <a:spcPct val="110000"/>
                </a:lnSpc>
                <a:spcBef>
                  <a:spcPts val="1500"/>
                </a:spcBef>
                <a:defRPr sz="2100">
                  <a:solidFill>
                    <a:srgbClr val="000000"/>
                  </a:solidFill>
                </a:defRPr>
              </a:pPr>
            </a:p>
            <a:p>
              <a:pPr algn="l" defTabSz="825500">
                <a:lnSpc>
                  <a:spcPct val="110000"/>
                </a:lnSpc>
                <a:spcBef>
                  <a:spcPts val="1500"/>
                </a:spcBef>
                <a:defRPr sz="2100">
                  <a:solidFill>
                    <a:srgbClr val="000000"/>
                  </a:solidFill>
                </a:defRPr>
              </a:pPr>
            </a:p>
            <a:p>
              <a:pPr algn="l" defTabSz="825500">
                <a:lnSpc>
                  <a:spcPct val="110000"/>
                </a:lnSpc>
                <a:spcBef>
                  <a:spcPts val="1500"/>
                </a:spcBef>
                <a:defRPr sz="2100">
                  <a:solidFill>
                    <a:srgbClr val="000000"/>
                  </a:solidFill>
                </a:defRPr>
              </a:pPr>
            </a:p>
            <a:p>
              <a:pPr algn="l" defTabSz="825500">
                <a:lnSpc>
                  <a:spcPct val="110000"/>
                </a:lnSpc>
                <a:spcBef>
                  <a:spcPts val="1500"/>
                </a:spcBef>
                <a:defRPr sz="2100">
                  <a:solidFill>
                    <a:srgbClr val="000000"/>
                  </a:solidFill>
                </a:defRPr>
              </a:pPr>
            </a:p>
            <a:p>
              <a:pPr algn="l" defTabSz="825500">
                <a:lnSpc>
                  <a:spcPct val="110000"/>
                </a:lnSpc>
                <a:spcBef>
                  <a:spcPts val="1500"/>
                </a:spcBef>
                <a:defRPr sz="2100">
                  <a:solidFill>
                    <a:srgbClr val="000000"/>
                  </a:solidFill>
                </a:defRPr>
              </a:pPr>
            </a:p>
            <a:p>
              <a:pPr algn="l" defTabSz="825500">
                <a:lnSpc>
                  <a:spcPts val="3200"/>
                </a:lnSpc>
                <a:spcBef>
                  <a:spcPts val="1700"/>
                </a:spcBef>
                <a:defRPr sz="2400">
                  <a:solidFill>
                    <a:srgbClr val="000000"/>
                  </a:solidFill>
                </a:defRPr>
              </a:pPr>
              <a:r>
                <a:t>The next exploration will show how to add properties inside the definition of a type. But for now, you can use comments in your code to plan. Swift will ignore anything you type after two forward slashes (</a:t>
              </a:r>
              <a:r>
                <a:rPr>
                  <a:solidFill>
                    <a:srgbClr val="666666"/>
                  </a:solidFill>
                  <a:latin typeface="Menlo Regular"/>
                  <a:ea typeface="Menlo Regular"/>
                  <a:cs typeface="Menlo Regular"/>
                  <a:sym typeface="Menlo Regular"/>
                </a:rPr>
                <a:t>//</a:t>
              </a:r>
              <a:r>
                <a:t>), all the way to the end of the line. Programmers use comments to take notes and describe their code.</a:t>
              </a:r>
            </a:p>
            <a:p>
              <a:pPr algn="l" defTabSz="825500">
                <a:lnSpc>
                  <a:spcPts val="3200"/>
                </a:lnSpc>
                <a:spcBef>
                  <a:spcPts val="1700"/>
                </a:spcBef>
                <a:defRPr sz="2400">
                  <a:solidFill>
                    <a:srgbClr val="000000"/>
                  </a:solidFill>
                </a:defRPr>
              </a:pPr>
              <a:r>
                <a:t>Enter some comments between the curly braces as placeholders for the </a:t>
              </a:r>
              <a:r>
                <a:rPr>
                  <a:latin typeface="Menlo Regular"/>
                  <a:ea typeface="Menlo Regular"/>
                  <a:cs typeface="Menlo Regular"/>
                  <a:sym typeface="Menlo Regular"/>
                </a:rPr>
                <a:t>Challenge</a:t>
              </a:r>
              <a:r>
                <a:t> structure’s properties. You can replace them with code later.</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rPr>
                  <a:solidFill>
                    <a:srgbClr val="9B2393"/>
                  </a:solidFill>
                </a:rPr>
                <a:t>struct</a:t>
              </a:r>
              <a:r>
                <a:t> </a:t>
              </a:r>
              <a:r>
                <a:t>Challenge {</a:t>
              </a:r>
            </a:p>
            <a:p>
              <a:pPr lvl="2"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666666"/>
                  </a:solidFill>
                  <a:latin typeface="Menlo Regular"/>
                  <a:ea typeface="Menlo Regular"/>
                  <a:cs typeface="Menlo Regular"/>
                  <a:sym typeface="Menlo Regular"/>
                </a:defRPr>
              </a:pPr>
              <a:r>
                <a:t>// title - the name</a:t>
              </a:r>
            </a:p>
            <a:p>
              <a:pPr lvl="2"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666666"/>
                  </a:solidFill>
                  <a:latin typeface="Menlo Regular"/>
                  <a:ea typeface="Menlo Regular"/>
                  <a:cs typeface="Menlo Regular"/>
                  <a:sym typeface="Menlo Regular"/>
                </a:defRPr>
              </a:pPr>
              <a:r>
                <a:t>// points - scored upon successful completion</a:t>
              </a:r>
            </a:p>
            <a:p>
              <a:pPr lvl="2"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666666"/>
                  </a:solidFill>
                  <a:latin typeface="Menlo Regular"/>
                  <a:ea typeface="Menlo Regular"/>
                  <a:cs typeface="Menlo Regular"/>
                  <a:sym typeface="Menlo Regular"/>
                </a:defRPr>
              </a:pPr>
              <a:r>
                <a:t>// is team - true of a team effort, false if solo</a:t>
              </a:r>
            </a:p>
            <a:p>
              <a:pPr lvl="2"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666666"/>
                  </a:solidFill>
                  <a:latin typeface="Menlo Regular"/>
                  <a:ea typeface="Menlo Regular"/>
                  <a:cs typeface="Menlo Regular"/>
                  <a:sym typeface="Menlo Regular"/>
                </a:defRPr>
              </a:pPr>
              <a:r>
                <a:t>// end date - when it will no longer be offered</a:t>
              </a:r>
              <a:endParaRPr>
                <a:solidFill>
                  <a:srgbClr val="000000"/>
                </a:solidFill>
              </a:endParaRP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a:t>
              </a:r>
            </a:p>
          </p:txBody>
        </p:sp>
        <p:sp>
          <p:nvSpPr>
            <p:cNvPr id="1149" name="struct Challenge"/>
            <p:cNvSpPr txBox="1"/>
            <p:nvPr/>
          </p:nvSpPr>
          <p:spPr>
            <a:xfrm>
              <a:off x="13934400" y="3238621"/>
              <a:ext cx="3091657" cy="498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rPr>
                  <a:solidFill>
                    <a:srgbClr val="9B2393"/>
                  </a:solidFill>
                </a:rPr>
                <a:t>struct</a:t>
              </a:r>
              <a:r>
                <a:t> </a:t>
              </a:r>
              <a:r>
                <a:t>Challenge</a:t>
              </a:r>
            </a:p>
          </p:txBody>
        </p:sp>
        <p:sp>
          <p:nvSpPr>
            <p:cNvPr id="1150" name="Line"/>
            <p:cNvSpPr/>
            <p:nvPr/>
          </p:nvSpPr>
          <p:spPr>
            <a:xfrm>
              <a:off x="13081925" y="2947437"/>
              <a:ext cx="379333" cy="11316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368" y="21600"/>
                  </a:lnTo>
                </a:path>
              </a:pathLst>
            </a:custGeom>
            <a:noFill/>
            <a:ln w="12700" cap="flat">
              <a:solidFill>
                <a:srgbClr val="000000"/>
              </a:solidFill>
              <a:prstDash val="solid"/>
              <a:miter lim="400000"/>
            </a:ln>
            <a:effectLst/>
          </p:spPr>
          <p:txBody>
            <a:bodyPr wrap="square" lIns="71437" tIns="71437" rIns="71437" bIns="71437" numCol="1" anchor="ctr">
              <a:noAutofit/>
            </a:bodyPr>
            <a:lstStyle/>
            <a:p>
              <a:pPr/>
            </a:p>
          </p:txBody>
        </p:sp>
        <p:sp>
          <p:nvSpPr>
            <p:cNvPr id="1151" name="Line"/>
            <p:cNvSpPr/>
            <p:nvPr/>
          </p:nvSpPr>
          <p:spPr>
            <a:xfrm>
              <a:off x="13457766" y="3513259"/>
              <a:ext cx="452146" cy="1"/>
            </a:xfrm>
            <a:prstGeom prst="line">
              <a:avLst/>
            </a:prstGeom>
            <a:noFill/>
            <a:ln w="12700" cap="flat">
              <a:solidFill>
                <a:srgbClr val="000000"/>
              </a:solidFill>
              <a:prstDash val="solid"/>
              <a:miter lim="400000"/>
            </a:ln>
            <a:effectLst/>
          </p:spPr>
          <p:txBody>
            <a:bodyPr wrap="square" lIns="71437" tIns="71437" rIns="71437" bIns="71437" numCol="1" anchor="ctr">
              <a:noAutofit/>
            </a:bodyPr>
            <a:lstStyle/>
            <a:p>
              <a:pPr/>
            </a:p>
          </p:txBody>
        </p:sp>
        <p:sp>
          <p:nvSpPr>
            <p:cNvPr id="1152" name="Line"/>
            <p:cNvSpPr/>
            <p:nvPr/>
          </p:nvSpPr>
          <p:spPr>
            <a:xfrm flipH="1">
              <a:off x="17467659" y="2947437"/>
              <a:ext cx="379333" cy="11316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368" y="21600"/>
                  </a:lnTo>
                </a:path>
              </a:pathLst>
            </a:custGeom>
            <a:noFill/>
            <a:ln w="12700" cap="flat">
              <a:solidFill>
                <a:srgbClr val="000000"/>
              </a:solidFill>
              <a:prstDash val="solid"/>
              <a:miter lim="400000"/>
            </a:ln>
            <a:effectLst/>
          </p:spPr>
          <p:txBody>
            <a:bodyPr wrap="square" lIns="71437" tIns="71437" rIns="71437" bIns="71437" numCol="1" anchor="ctr">
              <a:noAutofit/>
            </a:bodyPr>
            <a:lstStyle/>
            <a:p>
              <a:pPr/>
            </a:p>
          </p:txBody>
        </p:sp>
        <p:sp>
          <p:nvSpPr>
            <p:cNvPr id="1153" name="Line"/>
            <p:cNvSpPr/>
            <p:nvPr/>
          </p:nvSpPr>
          <p:spPr>
            <a:xfrm flipH="1">
              <a:off x="16996832" y="3513259"/>
              <a:ext cx="452146" cy="1"/>
            </a:xfrm>
            <a:prstGeom prst="line">
              <a:avLst/>
            </a:prstGeom>
            <a:noFill/>
            <a:ln w="12700" cap="flat">
              <a:solidFill>
                <a:srgbClr val="000000"/>
              </a:solidFill>
              <a:prstDash val="solid"/>
              <a:miter lim="400000"/>
            </a:ln>
            <a:effectLst/>
          </p:spPr>
          <p:txBody>
            <a:bodyPr wrap="square" lIns="71437" tIns="71437" rIns="71437" bIns="71437" numCol="1" anchor="ctr">
              <a:noAutofit/>
            </a:bodyPr>
            <a:lstStyle/>
            <a:p>
              <a:pPr/>
            </a:p>
          </p:txBody>
        </p:sp>
        <p:sp>
          <p:nvSpPr>
            <p:cNvPr id="1154" name="Unique title"/>
            <p:cNvSpPr txBox="1"/>
            <p:nvPr/>
          </p:nvSpPr>
          <p:spPr>
            <a:xfrm>
              <a:off x="11426401" y="2690490"/>
              <a:ext cx="1573531" cy="4779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r>
                <a:t>Unique title</a:t>
              </a:r>
            </a:p>
          </p:txBody>
        </p:sp>
        <p:sp>
          <p:nvSpPr>
            <p:cNvPr id="1155" name="Number of points for successful completion"/>
            <p:cNvSpPr txBox="1"/>
            <p:nvPr/>
          </p:nvSpPr>
          <p:spPr>
            <a:xfrm>
              <a:off x="9956665" y="3720899"/>
              <a:ext cx="3341502" cy="8208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r>
                <a:t>Number of points for successful completion</a:t>
              </a:r>
            </a:p>
          </p:txBody>
        </p:sp>
        <p:sp>
          <p:nvSpPr>
            <p:cNvPr id="1156" name="Specific end date and time"/>
            <p:cNvSpPr txBox="1"/>
            <p:nvPr/>
          </p:nvSpPr>
          <p:spPr>
            <a:xfrm>
              <a:off x="17962540" y="2690490"/>
              <a:ext cx="3504185" cy="4779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r>
                <a:t>Specific end date and time</a:t>
              </a:r>
            </a:p>
          </p:txBody>
        </p:sp>
        <p:sp>
          <p:nvSpPr>
            <p:cNvPr id="1157" name="Is it a team challenge, yes or no?"/>
            <p:cNvSpPr txBox="1"/>
            <p:nvPr/>
          </p:nvSpPr>
          <p:spPr>
            <a:xfrm>
              <a:off x="17882106" y="3720899"/>
              <a:ext cx="2970587" cy="8208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r>
                <a:t>Is it a team challenge, yes or no?</a:t>
              </a:r>
            </a:p>
          </p:txBody>
        </p:sp>
        <p:sp>
          <p:nvSpPr>
            <p:cNvPr id="1158" name="Rectangle"/>
            <p:cNvSpPr/>
            <p:nvPr/>
          </p:nvSpPr>
          <p:spPr>
            <a:xfrm>
              <a:off x="0" y="0"/>
              <a:ext cx="24400934" cy="13766800"/>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1" name="Data and Naming…"/>
          <p:cNvSpPr txBox="1"/>
          <p:nvPr>
            <p:ph type="body" idx="21"/>
          </p:nvPr>
        </p:nvSpPr>
        <p:spPr>
          <a:xfrm>
            <a:off x="1266761" y="970751"/>
            <a:ext cx="5398537" cy="1110133"/>
          </a:xfrm>
          <a:prstGeom prst="rect">
            <a:avLst/>
          </a:prstGeom>
        </p:spPr>
        <p:txBody>
          <a:bodyPr/>
          <a:lstStyle/>
          <a:p>
            <a:pPr marL="0" indent="0" defTabSz="457200">
              <a:lnSpc>
                <a:spcPct val="100000"/>
              </a:lnSpc>
              <a:spcBef>
                <a:spcPts val="1200"/>
              </a:spcBef>
              <a:buClrTx/>
              <a:buSzTx/>
              <a:buNone/>
              <a:defRPr b="1" sz="3200"/>
            </a:pPr>
            <a:r>
              <a:t>Data and Naming</a:t>
            </a:r>
          </a:p>
          <a:p>
            <a:pPr marL="0" indent="0">
              <a:lnSpc>
                <a:spcPct val="110000"/>
              </a:lnSpc>
              <a:spcBef>
                <a:spcPts val="200"/>
              </a:spcBef>
              <a:buClrTx/>
              <a:buSzTx/>
              <a:buNone/>
              <a:defRPr sz="2100"/>
            </a:pPr>
            <a:r>
              <a:t>Review your work.</a:t>
            </a:r>
          </a:p>
        </p:txBody>
      </p:sp>
      <p:sp>
        <p:nvSpPr>
          <p:cNvPr id="1162" name="Explore Code"/>
          <p:cNvSpPr txBox="1"/>
          <p:nvPr>
            <p:ph type="body" idx="23"/>
          </p:nvPr>
        </p:nvSpPr>
        <p:spPr>
          <a:prstGeom prst="rect">
            <a:avLst/>
          </a:prstGeom>
        </p:spPr>
        <p:txBody>
          <a:bodyPr/>
          <a:lstStyle/>
          <a:p>
            <a:pPr>
              <a:defRPr b="0"/>
            </a:pPr>
            <a:r>
              <a:rPr b="1"/>
              <a:t>Explore Code</a:t>
            </a:r>
          </a:p>
        </p:txBody>
      </p:sp>
      <p:sp>
        <p:nvSpPr>
          <p:cNvPr id="1163" name="Slide Number"/>
          <p:cNvSpPr txBox="1"/>
          <p:nvPr>
            <p:ph type="sldNum" sz="quarter" idx="2"/>
          </p:nvPr>
        </p:nvSpPr>
        <p:spPr>
          <a:xfrm>
            <a:off x="23126700" y="12471399"/>
            <a:ext cx="452146" cy="45290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168" name="Group"/>
          <p:cNvGrpSpPr/>
          <p:nvPr/>
        </p:nvGrpSpPr>
        <p:grpSpPr>
          <a:xfrm>
            <a:off x="-8467" y="-25400"/>
            <a:ext cx="24400935" cy="13766800"/>
            <a:chOff x="0" y="0"/>
            <a:chExt cx="24400933" cy="13766800"/>
          </a:xfrm>
        </p:grpSpPr>
        <p:sp>
          <p:nvSpPr>
            <p:cNvPr id="1164" name="Your completed exercise should now look like this:"/>
            <p:cNvSpPr txBox="1"/>
            <p:nvPr/>
          </p:nvSpPr>
          <p:spPr>
            <a:xfrm>
              <a:off x="8936566" y="1090920"/>
              <a:ext cx="13962786" cy="4916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lvl1pPr algn="l" defTabSz="825500">
                <a:lnSpc>
                  <a:spcPts val="3200"/>
                </a:lnSpc>
                <a:spcBef>
                  <a:spcPts val="1700"/>
                </a:spcBef>
                <a:defRPr sz="2400">
                  <a:solidFill>
                    <a:srgbClr val="000000"/>
                  </a:solidFill>
                </a:defRPr>
              </a:lvl1pPr>
            </a:lstStyle>
            <a:p>
              <a:pPr/>
              <a:r>
                <a:t>Your completed exercise should now look like this:</a:t>
              </a:r>
            </a:p>
          </p:txBody>
        </p:sp>
        <p:sp>
          <p:nvSpPr>
            <p:cNvPr id="1165" name="Challenge: Think about the kinds of data you’ll need in your own app. Create a new structure for each type and use comments to describe their properties."/>
            <p:cNvSpPr txBox="1"/>
            <p:nvPr/>
          </p:nvSpPr>
          <p:spPr>
            <a:xfrm>
              <a:off x="8936566" y="11057708"/>
              <a:ext cx="13091030" cy="9393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lgn="l" defTabSz="825500">
                <a:lnSpc>
                  <a:spcPts val="3200"/>
                </a:lnSpc>
                <a:spcBef>
                  <a:spcPts val="1700"/>
                </a:spcBef>
                <a:defRPr sz="2400">
                  <a:solidFill>
                    <a:srgbClr val="000000"/>
                  </a:solidFill>
                </a:defRPr>
              </a:pPr>
              <a:r>
                <a:rPr b="1"/>
                <a:t>Challenge: </a:t>
              </a:r>
              <a:r>
                <a:t>Think about the kinds of data you’ll need in your own app. Create a new structure for each type and use comments to describe their properties.</a:t>
              </a:r>
            </a:p>
          </p:txBody>
        </p:sp>
        <p:pic>
          <p:nvPicPr>
            <p:cNvPr id="1166" name="Screen Shot 2021-09-24 at 5.16.21 PM.png" descr="Screen Shot 2021-09-24 at 5.16.21 PM.png"/>
            <p:cNvPicPr>
              <a:picLocks noChangeAspect="1"/>
            </p:cNvPicPr>
            <p:nvPr/>
          </p:nvPicPr>
          <p:blipFill>
            <a:blip r:embed="rId2">
              <a:extLst/>
            </a:blip>
            <a:stretch>
              <a:fillRect/>
            </a:stretch>
          </p:blipFill>
          <p:spPr>
            <a:xfrm>
              <a:off x="8360934" y="1605737"/>
              <a:ext cx="12138931" cy="9403397"/>
            </a:xfrm>
            <a:prstGeom prst="rect">
              <a:avLst/>
            </a:prstGeom>
            <a:ln w="12700" cap="flat">
              <a:noFill/>
              <a:miter lim="400000"/>
            </a:ln>
            <a:effectLst/>
          </p:spPr>
        </p:pic>
        <p:sp>
          <p:nvSpPr>
            <p:cNvPr id="1167" name="Rectangle"/>
            <p:cNvSpPr/>
            <p:nvPr/>
          </p:nvSpPr>
          <p:spPr>
            <a:xfrm>
              <a:off x="0" y="0"/>
              <a:ext cx="24400934" cy="13766800"/>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0" name="Group Screens…"/>
          <p:cNvSpPr txBox="1"/>
          <p:nvPr>
            <p:ph type="body" idx="21"/>
          </p:nvPr>
        </p:nvSpPr>
        <p:spPr>
          <a:xfrm>
            <a:off x="1266761" y="970751"/>
            <a:ext cx="5398537" cy="6446379"/>
          </a:xfrm>
          <a:prstGeom prst="rect">
            <a:avLst/>
          </a:prstGeom>
        </p:spPr>
        <p:txBody>
          <a:bodyPr/>
          <a:lstStyle/>
          <a:p>
            <a:pPr marL="0" indent="0" defTabSz="457200">
              <a:lnSpc>
                <a:spcPct val="100000"/>
              </a:lnSpc>
              <a:spcBef>
                <a:spcPts val="1200"/>
              </a:spcBef>
              <a:buClrTx/>
              <a:buSzTx/>
              <a:buNone/>
              <a:defRPr b="1" sz="3200">
                <a:solidFill>
                  <a:srgbClr val="FFFFFF"/>
                </a:solidFill>
              </a:defRPr>
            </a:pPr>
            <a:r>
              <a:t>Group Screens</a:t>
            </a:r>
          </a:p>
          <a:p>
            <a:pPr marL="0" indent="0">
              <a:lnSpc>
                <a:spcPct val="110000"/>
              </a:lnSpc>
              <a:spcBef>
                <a:spcPts val="1200"/>
              </a:spcBef>
              <a:buClrTx/>
              <a:buSzTx/>
              <a:buNone/>
              <a:defRPr sz="2100">
                <a:solidFill>
                  <a:srgbClr val="FFFFFF"/>
                </a:solidFill>
              </a:defRPr>
            </a:pPr>
            <a:r>
              <a:t>Group your screen titles into categories </a:t>
            </a:r>
            <a:br/>
            <a:r>
              <a:t>and name them. Use the SF Symbols </a:t>
            </a:r>
            <a:br/>
            <a:r>
              <a:t>app to choose an icon that best describes each category. Then highlight the default screen for each category.</a:t>
            </a:r>
          </a:p>
          <a:p>
            <a:pPr marL="0" indent="0">
              <a:lnSpc>
                <a:spcPct val="110000"/>
              </a:lnSpc>
              <a:spcBef>
                <a:spcPts val="1200"/>
              </a:spcBef>
              <a:buClrTx/>
              <a:buSzTx/>
              <a:buNone/>
              <a:defRPr sz="2100">
                <a:solidFill>
                  <a:srgbClr val="FFFFFF"/>
                </a:solidFill>
              </a:defRPr>
            </a:pPr>
            <a:r>
              <a:rPr spc="-21"/>
              <a:t>The architecture of an app often breaks </a:t>
            </a:r>
            <a:r>
              <a:t>down into several global categories </a:t>
            </a:r>
            <a:br/>
            <a:r>
              <a:t>of activities that the user can switch between fluidly. These screen groups</a:t>
            </a:r>
            <a:br/>
            <a:r>
              <a:t>will translate into UI elements in the</a:t>
            </a:r>
            <a:br/>
            <a:r>
              <a:t>next stage of prototyping.</a:t>
            </a:r>
          </a:p>
          <a:p>
            <a:pPr marL="0" indent="0">
              <a:lnSpc>
                <a:spcPct val="110000"/>
              </a:lnSpc>
              <a:spcBef>
                <a:spcPts val="1200"/>
              </a:spcBef>
              <a:buClrTx/>
              <a:buSzTx/>
              <a:buNone/>
              <a:defRPr sz="2100">
                <a:solidFill>
                  <a:srgbClr val="FFFFFF"/>
                </a:solidFill>
              </a:defRPr>
            </a:pPr>
            <a:r>
              <a:t>Don’t worry if your screens don’t </a:t>
            </a:r>
            <a:br/>
            <a:r>
              <a:t>fall naturally into multiple categories.</a:t>
            </a:r>
            <a:br/>
            <a:r>
              <a:t>Some apps focus on just one activity.</a:t>
            </a:r>
          </a:p>
        </p:txBody>
      </p:sp>
      <p:sp>
        <p:nvSpPr>
          <p:cNvPr id="1171" name="Prototype | Map"/>
          <p:cNvSpPr txBox="1"/>
          <p:nvPr>
            <p:ph type="body" idx="23"/>
          </p:nvPr>
        </p:nvSpPr>
        <p:spPr>
          <a:xfrm>
            <a:off x="1269305" y="12421154"/>
            <a:ext cx="2061681" cy="465340"/>
          </a:xfrm>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Prototype</a:t>
            </a:r>
            <a:r>
              <a:t> | Map</a:t>
            </a:r>
          </a:p>
        </p:txBody>
      </p:sp>
      <p:sp>
        <p:nvSpPr>
          <p:cNvPr id="117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194" name="Group"/>
          <p:cNvGrpSpPr/>
          <p:nvPr/>
        </p:nvGrpSpPr>
        <p:grpSpPr>
          <a:xfrm>
            <a:off x="-1" y="0"/>
            <a:ext cx="24384001" cy="13716001"/>
            <a:chOff x="0" y="0"/>
            <a:chExt cx="24384000" cy="13716000"/>
          </a:xfrm>
        </p:grpSpPr>
        <p:sp>
          <p:nvSpPr>
            <p:cNvPr id="1173" name="Log"/>
            <p:cNvSpPr/>
            <p:nvPr/>
          </p:nvSpPr>
          <p:spPr>
            <a:xfrm>
              <a:off x="8993849" y="2307043"/>
              <a:ext cx="4083298" cy="1371601"/>
            </a:xfrm>
            <a:prstGeom prst="rect">
              <a:avLst/>
            </a:prstGeom>
            <a:solidFill>
              <a:srgbClr val="FAFAFA"/>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127000" tIns="127000" rIns="127000" bIns="127000" numCol="1" anchor="ctr">
              <a:noAutofit/>
            </a:bodyPr>
            <a:lstStyle>
              <a:lvl1pPr algn="l" defTabSz="457200">
                <a:defRPr b="1" sz="2400">
                  <a:solidFill>
                    <a:srgbClr val="D2262F"/>
                  </a:solidFill>
                </a:defRPr>
              </a:lvl1pPr>
            </a:lstStyle>
            <a:p>
              <a:pPr/>
              <a:r>
                <a:t>Log</a:t>
              </a:r>
            </a:p>
          </p:txBody>
        </p:sp>
        <p:sp>
          <p:nvSpPr>
            <p:cNvPr id="1174" name="Challenges"/>
            <p:cNvSpPr/>
            <p:nvPr/>
          </p:nvSpPr>
          <p:spPr>
            <a:xfrm>
              <a:off x="13636101" y="2312293"/>
              <a:ext cx="4083297" cy="1371601"/>
            </a:xfrm>
            <a:prstGeom prst="rect">
              <a:avLst/>
            </a:prstGeom>
            <a:solidFill>
              <a:srgbClr val="FAFAFA"/>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127000" tIns="127000" rIns="127000" bIns="127000" numCol="1" anchor="ctr">
              <a:noAutofit/>
            </a:bodyPr>
            <a:lstStyle>
              <a:lvl1pPr algn="l" defTabSz="457200">
                <a:defRPr b="1" sz="2400">
                  <a:solidFill>
                    <a:srgbClr val="D2262F"/>
                  </a:solidFill>
                </a:defRPr>
              </a:lvl1pPr>
            </a:lstStyle>
            <a:p>
              <a:pPr/>
              <a:r>
                <a:t>Challenges</a:t>
              </a:r>
            </a:p>
          </p:txBody>
        </p:sp>
        <p:sp>
          <p:nvSpPr>
            <p:cNvPr id="1175" name="Achievements"/>
            <p:cNvSpPr/>
            <p:nvPr/>
          </p:nvSpPr>
          <p:spPr>
            <a:xfrm>
              <a:off x="18246963" y="2312293"/>
              <a:ext cx="4083298" cy="1371601"/>
            </a:xfrm>
            <a:prstGeom prst="rect">
              <a:avLst/>
            </a:prstGeom>
            <a:solidFill>
              <a:srgbClr val="FAFAFA"/>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127000" tIns="127000" rIns="127000" bIns="127000" numCol="1" anchor="ctr">
              <a:noAutofit/>
            </a:bodyPr>
            <a:lstStyle>
              <a:lvl1pPr algn="l" defTabSz="457200">
                <a:defRPr b="1" sz="2400">
                  <a:solidFill>
                    <a:srgbClr val="D2262F"/>
                  </a:solidFill>
                </a:defRPr>
              </a:lvl1pPr>
            </a:lstStyle>
            <a:p>
              <a:pPr/>
              <a:r>
                <a:t>Achievements</a:t>
              </a:r>
            </a:p>
          </p:txBody>
        </p:sp>
        <p:sp>
          <p:nvSpPr>
            <p:cNvPr id="1176" name="Enter Global Code"/>
            <p:cNvSpPr/>
            <p:nvPr/>
          </p:nvSpPr>
          <p:spPr>
            <a:xfrm>
              <a:off x="13829898" y="5393475"/>
              <a:ext cx="3695701" cy="1244601"/>
            </a:xfrm>
            <a:prstGeom prst="rect">
              <a:avLst/>
            </a:prstGeom>
            <a:solidFill>
              <a:srgbClr val="FAFAFA"/>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Autofit/>
            </a:bodyPr>
            <a:lstStyle>
              <a:lvl1pPr defTabSz="457200">
                <a:defRPr b="1" sz="2400">
                  <a:solidFill>
                    <a:srgbClr val="00707D"/>
                  </a:solidFill>
                </a:defRPr>
              </a:lvl1pPr>
            </a:lstStyle>
            <a:p>
              <a:pPr/>
              <a:r>
                <a:t>Enter Global Code</a:t>
              </a:r>
            </a:p>
          </p:txBody>
        </p:sp>
        <p:sp>
          <p:nvSpPr>
            <p:cNvPr id="1177" name="Enter Challenge"/>
            <p:cNvSpPr/>
            <p:nvPr/>
          </p:nvSpPr>
          <p:spPr>
            <a:xfrm>
              <a:off x="13829898" y="3894270"/>
              <a:ext cx="3695701" cy="1244601"/>
            </a:xfrm>
            <a:prstGeom prst="rect">
              <a:avLst/>
            </a:prstGeom>
            <a:solidFill>
              <a:srgbClr val="FAFAFA"/>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Autofit/>
            </a:bodyPr>
            <a:lstStyle>
              <a:lvl1pPr defTabSz="457200">
                <a:defRPr b="1" sz="2400">
                  <a:solidFill>
                    <a:srgbClr val="00707D"/>
                  </a:solidFill>
                </a:defRPr>
              </a:lvl1pPr>
            </a:lstStyle>
            <a:p>
              <a:pPr/>
              <a:r>
                <a:t>Enter Challenge</a:t>
              </a:r>
            </a:p>
          </p:txBody>
        </p:sp>
        <p:sp>
          <p:nvSpPr>
            <p:cNvPr id="1178" name="View Results"/>
            <p:cNvSpPr/>
            <p:nvPr/>
          </p:nvSpPr>
          <p:spPr>
            <a:xfrm>
              <a:off x="13829898" y="6892680"/>
              <a:ext cx="3695701" cy="1244601"/>
            </a:xfrm>
            <a:prstGeom prst="rect">
              <a:avLst/>
            </a:prstGeom>
            <a:solidFill>
              <a:srgbClr val="FAFAFA"/>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Autofit/>
            </a:bodyPr>
            <a:lstStyle>
              <a:lvl1pPr defTabSz="457200">
                <a:defRPr b="1" sz="2400">
                  <a:solidFill>
                    <a:srgbClr val="00707D"/>
                  </a:solidFill>
                </a:defRPr>
              </a:lvl1pPr>
            </a:lstStyle>
            <a:p>
              <a:pPr/>
              <a:r>
                <a:t>View Results</a:t>
              </a:r>
            </a:p>
          </p:txBody>
        </p:sp>
        <p:sp>
          <p:nvSpPr>
            <p:cNvPr id="1179" name="Challenges"/>
            <p:cNvSpPr/>
            <p:nvPr/>
          </p:nvSpPr>
          <p:spPr>
            <a:xfrm>
              <a:off x="13829898" y="8391885"/>
              <a:ext cx="3695701" cy="1244601"/>
            </a:xfrm>
            <a:prstGeom prst="rect">
              <a:avLst/>
            </a:prstGeom>
            <a:solidFill>
              <a:srgbClr val="FAFAFA"/>
            </a:solidFill>
            <a:ln w="50800" cap="flat">
              <a:solidFill>
                <a:srgbClr val="D2262F"/>
              </a:solidFill>
              <a:prstDash val="solid"/>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Autofit/>
            </a:bodyPr>
            <a:lstStyle>
              <a:lvl1pPr defTabSz="457200">
                <a:defRPr b="1" sz="2400">
                  <a:solidFill>
                    <a:srgbClr val="00707D"/>
                  </a:solidFill>
                </a:defRPr>
              </a:lvl1pPr>
            </a:lstStyle>
            <a:p>
              <a:pPr/>
              <a:r>
                <a:t>Challenges</a:t>
              </a:r>
            </a:p>
          </p:txBody>
        </p:sp>
        <p:sp>
          <p:nvSpPr>
            <p:cNvPr id="1180" name="Achievements"/>
            <p:cNvSpPr/>
            <p:nvPr/>
          </p:nvSpPr>
          <p:spPr>
            <a:xfrm>
              <a:off x="18440762" y="3894270"/>
              <a:ext cx="3695701" cy="1244601"/>
            </a:xfrm>
            <a:prstGeom prst="rect">
              <a:avLst/>
            </a:prstGeom>
            <a:solidFill>
              <a:srgbClr val="FAFAFA"/>
            </a:solidFill>
            <a:ln w="50800" cap="flat">
              <a:solidFill>
                <a:srgbClr val="D2262F"/>
              </a:solidFill>
              <a:prstDash val="solid"/>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Autofit/>
            </a:bodyPr>
            <a:lstStyle>
              <a:lvl1pPr defTabSz="457200">
                <a:defRPr b="1" sz="2400">
                  <a:solidFill>
                    <a:srgbClr val="00707D"/>
                  </a:solidFill>
                </a:defRPr>
              </a:lvl1pPr>
            </a:lstStyle>
            <a:p>
              <a:pPr/>
              <a:r>
                <a:t>Achievements</a:t>
              </a:r>
            </a:p>
          </p:txBody>
        </p:sp>
        <p:sp>
          <p:nvSpPr>
            <p:cNvPr id="1181" name="View Achievement"/>
            <p:cNvSpPr/>
            <p:nvPr/>
          </p:nvSpPr>
          <p:spPr>
            <a:xfrm>
              <a:off x="18440762" y="5393475"/>
              <a:ext cx="3695701" cy="1244601"/>
            </a:xfrm>
            <a:prstGeom prst="rect">
              <a:avLst/>
            </a:prstGeom>
            <a:solidFill>
              <a:srgbClr val="FAFAFA"/>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Autofit/>
            </a:bodyPr>
            <a:lstStyle>
              <a:lvl1pPr defTabSz="457200">
                <a:defRPr b="1" sz="2500">
                  <a:solidFill>
                    <a:srgbClr val="00707D"/>
                  </a:solidFill>
                </a:defRPr>
              </a:lvl1pPr>
            </a:lstStyle>
            <a:p>
              <a:pPr/>
              <a:r>
                <a:t>View Achievement</a:t>
              </a:r>
            </a:p>
          </p:txBody>
        </p:sp>
        <p:sp>
          <p:nvSpPr>
            <p:cNvPr id="1182" name="Line"/>
            <p:cNvSpPr/>
            <p:nvPr/>
          </p:nvSpPr>
          <p:spPr>
            <a:xfrm flipV="1">
              <a:off x="13366348" y="2295604"/>
              <a:ext cx="1" cy="9514635"/>
            </a:xfrm>
            <a:prstGeom prst="line">
              <a:avLst/>
            </a:prstGeom>
            <a:noFill/>
            <a:ln w="12700" cap="flat">
              <a:solidFill>
                <a:srgbClr val="87939D"/>
              </a:solidFill>
              <a:prstDash val="solid"/>
              <a:miter lim="400000"/>
            </a:ln>
            <a:effectLst/>
          </p:spPr>
          <p:txBody>
            <a:bodyPr wrap="square" lIns="71437" tIns="71437" rIns="71437" bIns="71437" numCol="1" anchor="ctr">
              <a:noAutofit/>
            </a:bodyPr>
            <a:lstStyle/>
            <a:p>
              <a:pPr/>
            </a:p>
          </p:txBody>
        </p:sp>
        <p:sp>
          <p:nvSpPr>
            <p:cNvPr id="1183" name="Line"/>
            <p:cNvSpPr/>
            <p:nvPr/>
          </p:nvSpPr>
          <p:spPr>
            <a:xfrm flipV="1">
              <a:off x="17989148" y="2295604"/>
              <a:ext cx="1" cy="9514635"/>
            </a:xfrm>
            <a:prstGeom prst="line">
              <a:avLst/>
            </a:prstGeom>
            <a:noFill/>
            <a:ln w="12700" cap="flat">
              <a:solidFill>
                <a:srgbClr val="87939D"/>
              </a:solidFill>
              <a:prstDash val="solid"/>
              <a:miter lim="400000"/>
            </a:ln>
            <a:effectLst/>
          </p:spPr>
          <p:txBody>
            <a:bodyPr wrap="square" lIns="71437" tIns="71437" rIns="71437" bIns="71437" numCol="1" anchor="ctr">
              <a:noAutofit/>
            </a:bodyPr>
            <a:lstStyle/>
            <a:p>
              <a:pPr/>
            </a:p>
          </p:txBody>
        </p:sp>
        <p:pic>
          <p:nvPicPr>
            <p:cNvPr id="1184" name="Image" descr="Image"/>
            <p:cNvPicPr>
              <a:picLocks noChangeAspect="1"/>
            </p:cNvPicPr>
            <p:nvPr/>
          </p:nvPicPr>
          <p:blipFill>
            <a:blip r:embed="rId2">
              <a:alphaModFix amt="51010"/>
              <a:extLst/>
            </a:blip>
            <a:stretch>
              <a:fillRect/>
            </a:stretch>
          </p:blipFill>
          <p:spPr>
            <a:xfrm>
              <a:off x="9754825" y="2680759"/>
              <a:ext cx="452146" cy="573262"/>
            </a:xfrm>
            <a:prstGeom prst="rect">
              <a:avLst/>
            </a:prstGeom>
            <a:ln w="12700" cap="flat">
              <a:noFill/>
              <a:miter lim="400000"/>
            </a:ln>
            <a:effectLst/>
          </p:spPr>
        </p:pic>
        <p:pic>
          <p:nvPicPr>
            <p:cNvPr id="1185" name="Image" descr="Image"/>
            <p:cNvPicPr>
              <a:picLocks noChangeAspect="1"/>
            </p:cNvPicPr>
            <p:nvPr/>
          </p:nvPicPr>
          <p:blipFill>
            <a:blip r:embed="rId3">
              <a:alphaModFix amt="50285"/>
              <a:extLst/>
            </a:blip>
            <a:stretch>
              <a:fillRect/>
            </a:stretch>
          </p:blipFill>
          <p:spPr>
            <a:xfrm>
              <a:off x="14256511" y="2680759"/>
              <a:ext cx="573261" cy="573262"/>
            </a:xfrm>
            <a:prstGeom prst="rect">
              <a:avLst/>
            </a:prstGeom>
            <a:ln w="12700" cap="flat">
              <a:noFill/>
              <a:miter lim="400000"/>
            </a:ln>
            <a:effectLst/>
          </p:spPr>
        </p:pic>
        <p:pic>
          <p:nvPicPr>
            <p:cNvPr id="1186" name="Image" descr="Image"/>
            <p:cNvPicPr>
              <a:picLocks noChangeAspect="1"/>
            </p:cNvPicPr>
            <p:nvPr/>
          </p:nvPicPr>
          <p:blipFill>
            <a:blip r:embed="rId4">
              <a:alphaModFix amt="50000"/>
              <a:extLst/>
            </a:blip>
            <a:stretch>
              <a:fillRect/>
            </a:stretch>
          </p:blipFill>
          <p:spPr>
            <a:xfrm>
              <a:off x="18917411" y="2702599"/>
              <a:ext cx="529883" cy="529581"/>
            </a:xfrm>
            <a:prstGeom prst="rect">
              <a:avLst/>
            </a:prstGeom>
            <a:ln w="12700" cap="flat">
              <a:noFill/>
              <a:miter lim="400000"/>
            </a:ln>
            <a:effectLst/>
          </p:spPr>
        </p:pic>
        <p:sp>
          <p:nvSpPr>
            <p:cNvPr id="1187" name="Add Item"/>
            <p:cNvSpPr/>
            <p:nvPr/>
          </p:nvSpPr>
          <p:spPr>
            <a:xfrm>
              <a:off x="9187647" y="5393475"/>
              <a:ext cx="3695701" cy="1244601"/>
            </a:xfrm>
            <a:prstGeom prst="rect">
              <a:avLst/>
            </a:prstGeom>
            <a:solidFill>
              <a:srgbClr val="FAFAFA"/>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Autofit/>
            </a:bodyPr>
            <a:lstStyle>
              <a:lvl1pPr defTabSz="457200">
                <a:defRPr b="1" sz="2400">
                  <a:solidFill>
                    <a:srgbClr val="00707D"/>
                  </a:solidFill>
                </a:defRPr>
              </a:lvl1pPr>
            </a:lstStyle>
            <a:p>
              <a:pPr/>
              <a:r>
                <a:t>Add Item</a:t>
              </a:r>
            </a:p>
          </p:txBody>
        </p:sp>
        <p:sp>
          <p:nvSpPr>
            <p:cNvPr id="1188" name="Calendar View"/>
            <p:cNvSpPr/>
            <p:nvPr/>
          </p:nvSpPr>
          <p:spPr>
            <a:xfrm>
              <a:off x="9187647" y="3894270"/>
              <a:ext cx="3695701" cy="1244601"/>
            </a:xfrm>
            <a:prstGeom prst="rect">
              <a:avLst/>
            </a:prstGeom>
            <a:solidFill>
              <a:srgbClr val="FAFAFA"/>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Autofit/>
            </a:bodyPr>
            <a:lstStyle>
              <a:lvl1pPr defTabSz="457200">
                <a:defRPr b="1" sz="2400">
                  <a:solidFill>
                    <a:srgbClr val="00707D"/>
                  </a:solidFill>
                </a:defRPr>
              </a:lvl1pPr>
            </a:lstStyle>
            <a:p>
              <a:pPr/>
              <a:r>
                <a:t>Calendar View</a:t>
              </a:r>
            </a:p>
          </p:txBody>
        </p:sp>
        <p:sp>
          <p:nvSpPr>
            <p:cNvPr id="1189" name="Item Detail"/>
            <p:cNvSpPr/>
            <p:nvPr/>
          </p:nvSpPr>
          <p:spPr>
            <a:xfrm>
              <a:off x="9187647" y="8391885"/>
              <a:ext cx="3695701" cy="1244601"/>
            </a:xfrm>
            <a:prstGeom prst="rect">
              <a:avLst/>
            </a:prstGeom>
            <a:solidFill>
              <a:srgbClr val="FAFAFA"/>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Autofit/>
            </a:bodyPr>
            <a:lstStyle>
              <a:lvl1pPr defTabSz="457200">
                <a:defRPr b="1" sz="2400">
                  <a:solidFill>
                    <a:srgbClr val="00707D"/>
                  </a:solidFill>
                </a:defRPr>
              </a:lvl1pPr>
            </a:lstStyle>
            <a:p>
              <a:pPr/>
              <a:r>
                <a:t>Item Detail</a:t>
              </a:r>
            </a:p>
          </p:txBody>
        </p:sp>
        <p:sp>
          <p:nvSpPr>
            <p:cNvPr id="1190" name="Day Summary"/>
            <p:cNvSpPr/>
            <p:nvPr/>
          </p:nvSpPr>
          <p:spPr>
            <a:xfrm>
              <a:off x="9187647" y="6892680"/>
              <a:ext cx="3695701" cy="1244601"/>
            </a:xfrm>
            <a:prstGeom prst="rect">
              <a:avLst/>
            </a:prstGeom>
            <a:solidFill>
              <a:srgbClr val="FAFAFA"/>
            </a:solidFill>
            <a:ln w="50800" cap="flat">
              <a:solidFill>
                <a:srgbClr val="D2262F"/>
              </a:solidFill>
              <a:prstDash val="solid"/>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Autofit/>
            </a:bodyPr>
            <a:lstStyle>
              <a:lvl1pPr defTabSz="457200">
                <a:defRPr b="1" sz="2400">
                  <a:solidFill>
                    <a:srgbClr val="00707D"/>
                  </a:solidFill>
                </a:defRPr>
              </a:lvl1pPr>
            </a:lstStyle>
            <a:p>
              <a:pPr/>
              <a:r>
                <a:t>Day Summary</a:t>
              </a:r>
            </a:p>
          </p:txBody>
        </p:sp>
        <p:sp>
          <p:nvSpPr>
            <p:cNvPr id="1191" name="Recycling"/>
            <p:cNvSpPr/>
            <p:nvPr/>
          </p:nvSpPr>
          <p:spPr>
            <a:xfrm>
              <a:off x="9187647" y="9891090"/>
              <a:ext cx="3695701" cy="1244601"/>
            </a:xfrm>
            <a:prstGeom prst="rect">
              <a:avLst/>
            </a:prstGeom>
            <a:solidFill>
              <a:srgbClr val="FAFAFA"/>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Autofit/>
            </a:bodyPr>
            <a:lstStyle>
              <a:lvl1pPr defTabSz="457200">
                <a:defRPr b="1" sz="2400">
                  <a:solidFill>
                    <a:srgbClr val="00707D"/>
                  </a:solidFill>
                </a:defRPr>
              </a:lvl1pPr>
            </a:lstStyle>
            <a:p>
              <a:pPr/>
              <a:r>
                <a:t>Recycling</a:t>
              </a:r>
            </a:p>
          </p:txBody>
        </p:sp>
        <p:sp>
          <p:nvSpPr>
            <p:cNvPr id="1192" name="Example"/>
            <p:cNvSpPr txBox="1"/>
            <p:nvPr/>
          </p:nvSpPr>
          <p:spPr>
            <a:xfrm>
              <a:off x="20531016" y="513508"/>
              <a:ext cx="1825067" cy="6263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defTabSz="825500">
                <a:defRPr b="1" sz="3200">
                  <a:solidFill>
                    <a:srgbClr val="D2262F"/>
                  </a:solidFill>
                </a:defRPr>
              </a:lvl1pPr>
            </a:lstStyle>
            <a:p>
              <a:pPr/>
              <a:r>
                <a:t>Example</a:t>
              </a:r>
            </a:p>
          </p:txBody>
        </p:sp>
        <p:sp>
          <p:nvSpPr>
            <p:cNvPr id="1193"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6" name="Group Screens…"/>
          <p:cNvSpPr txBox="1"/>
          <p:nvPr>
            <p:ph type="body" idx="21"/>
          </p:nvPr>
        </p:nvSpPr>
        <p:spPr>
          <a:xfrm>
            <a:off x="1266761" y="970751"/>
            <a:ext cx="5149877" cy="4006856"/>
          </a:xfrm>
          <a:prstGeom prst="rect">
            <a:avLst/>
          </a:prstGeom>
        </p:spPr>
        <p:txBody>
          <a:bodyPr/>
          <a:lstStyle/>
          <a:p>
            <a:pPr marL="0" indent="0" defTabSz="457200">
              <a:lnSpc>
                <a:spcPct val="100000"/>
              </a:lnSpc>
              <a:spcBef>
                <a:spcPts val="1200"/>
              </a:spcBef>
              <a:buClrTx/>
              <a:buSzTx/>
              <a:buNone/>
              <a:defRPr b="1" sz="3200">
                <a:solidFill>
                  <a:srgbClr val="FFFFFF"/>
                </a:solidFill>
              </a:defRPr>
            </a:pPr>
            <a:r>
              <a:t>Group Screens</a:t>
            </a:r>
          </a:p>
          <a:p>
            <a:pPr marL="373379" indent="-373379">
              <a:lnSpc>
                <a:spcPct val="110000"/>
              </a:lnSpc>
              <a:spcBef>
                <a:spcPts val="1200"/>
              </a:spcBef>
              <a:buClrTx/>
              <a:buAutoNum type="arabicPeriod" startAt="1"/>
              <a:defRPr sz="2100">
                <a:solidFill>
                  <a:srgbClr val="FFFFFF"/>
                </a:solidFill>
              </a:defRPr>
            </a:pPr>
            <a:r>
              <a:t>Copy the title box for each screen outline here.</a:t>
            </a:r>
          </a:p>
          <a:p>
            <a:pPr marL="373379" indent="-373379">
              <a:lnSpc>
                <a:spcPct val="110000"/>
              </a:lnSpc>
              <a:spcBef>
                <a:spcPts val="1200"/>
              </a:spcBef>
              <a:buClrTx/>
              <a:buAutoNum type="arabicPeriod" startAt="1"/>
              <a:defRPr sz="2100">
                <a:solidFill>
                  <a:srgbClr val="FFFFFF"/>
                </a:solidFill>
              </a:defRPr>
            </a:pPr>
            <a:r>
              <a:t>Group the screen titles into categories.</a:t>
            </a:r>
          </a:p>
          <a:p>
            <a:pPr marL="373379" indent="-373379">
              <a:lnSpc>
                <a:spcPct val="110000"/>
              </a:lnSpc>
              <a:spcBef>
                <a:spcPts val="1200"/>
              </a:spcBef>
              <a:buClrTx/>
              <a:buAutoNum type="arabicPeriod" startAt="1"/>
              <a:defRPr sz="2100">
                <a:solidFill>
                  <a:srgbClr val="FFFFFF"/>
                </a:solidFill>
              </a:defRPr>
            </a:pPr>
            <a:r>
              <a:t>Duplicate the Category box as needed to provide titles and icons for each group of screens.</a:t>
            </a:r>
          </a:p>
          <a:p>
            <a:pPr marL="373379" indent="-373379">
              <a:lnSpc>
                <a:spcPct val="110000"/>
              </a:lnSpc>
              <a:spcBef>
                <a:spcPts val="1200"/>
              </a:spcBef>
              <a:buClrTx/>
              <a:buAutoNum type="arabicPeriod" startAt="1"/>
              <a:defRPr sz="2100">
                <a:solidFill>
                  <a:srgbClr val="FFFFFF"/>
                </a:solidFill>
              </a:defRPr>
            </a:pPr>
            <a:r>
              <a:t>Choose the title of the main screen for each category and highlight that box.</a:t>
            </a:r>
          </a:p>
        </p:txBody>
      </p:sp>
      <p:sp>
        <p:nvSpPr>
          <p:cNvPr id="1197" name="Prototype | Map"/>
          <p:cNvSpPr txBox="1"/>
          <p:nvPr>
            <p:ph type="body" idx="23"/>
          </p:nvPr>
        </p:nvSpPr>
        <p:spPr>
          <a:xfrm>
            <a:off x="1269305" y="12421154"/>
            <a:ext cx="2061681" cy="465340"/>
          </a:xfrm>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Prototype</a:t>
            </a:r>
            <a:r>
              <a:t> | Map</a:t>
            </a:r>
          </a:p>
        </p:txBody>
      </p:sp>
      <p:sp>
        <p:nvSpPr>
          <p:cNvPr id="119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99" name="Category"/>
          <p:cNvSpPr/>
          <p:nvPr/>
        </p:nvSpPr>
        <p:spPr>
          <a:xfrm>
            <a:off x="9006549" y="2294343"/>
            <a:ext cx="4083298" cy="1371601"/>
          </a:xfrm>
          <a:prstGeom prst="rect">
            <a:avLst/>
          </a:prstGeom>
          <a:solidFill>
            <a:srgbClr val="FAFAFA"/>
          </a:solidFill>
          <a:ln w="25400">
            <a:solidFill>
              <a:srgbClr val="87939D"/>
            </a:solidFill>
            <a:miter lim="400000"/>
          </a:ln>
          <a:extLst>
            <a:ext uri="{C572A759-6A51-4108-AA02-DFA0A04FC94B}">
              <ma14:wrappingTextBoxFlag xmlns:ma14="http://schemas.microsoft.com/office/mac/drawingml/2011/main" val="1"/>
            </a:ext>
          </a:extLst>
        </p:spPr>
        <p:txBody>
          <a:bodyPr lIns="127000" tIns="127000" rIns="127000" bIns="127000" anchor="ctr">
            <a:normAutofit fontScale="100000" lnSpcReduction="0"/>
          </a:bodyPr>
          <a:lstStyle>
            <a:lvl1pPr algn="l" defTabSz="457200">
              <a:defRPr b="1" sz="2400">
                <a:solidFill>
                  <a:srgbClr val="D2262F"/>
                </a:solidFill>
              </a:defRPr>
            </a:lvl1pPr>
          </a:lstStyle>
          <a:p>
            <a:pPr/>
            <a:r>
              <a:t>Category</a:t>
            </a:r>
          </a:p>
        </p:txBody>
      </p:sp>
      <p:sp>
        <p:nvSpPr>
          <p:cNvPr id="1200" name="Screen Title"/>
          <p:cNvSpPr/>
          <p:nvPr/>
        </p:nvSpPr>
        <p:spPr>
          <a:xfrm>
            <a:off x="9200347" y="5393475"/>
            <a:ext cx="3695701" cy="1244601"/>
          </a:xfrm>
          <a:prstGeom prst="rect">
            <a:avLst/>
          </a:prstGeom>
          <a:solidFill>
            <a:srgbClr val="FAFAFA"/>
          </a:solidFill>
          <a:ln w="25400">
            <a:solidFill>
              <a:srgbClr val="87939D"/>
            </a:solidFill>
            <a:miter lim="400000"/>
          </a:ln>
          <a:extLst>
            <a:ext uri="{C572A759-6A51-4108-AA02-DFA0A04FC94B}">
              <ma14:wrappingTextBoxFlag xmlns:ma14="http://schemas.microsoft.com/office/mac/drawingml/2011/main" val="1"/>
            </a:ext>
          </a:extLst>
        </p:spPr>
        <p:txBody>
          <a:bodyPr lIns="190500" tIns="190500" rIns="190500" bIns="190500" anchor="ctr">
            <a:normAutofit fontScale="100000" lnSpcReduction="0"/>
          </a:bodyPr>
          <a:lstStyle>
            <a:lvl1pPr defTabSz="457200">
              <a:defRPr b="1" sz="2400">
                <a:solidFill>
                  <a:srgbClr val="00707D"/>
                </a:solidFill>
              </a:defRPr>
            </a:lvl1pPr>
          </a:lstStyle>
          <a:p>
            <a:pPr/>
            <a:r>
              <a:t>Screen Title</a:t>
            </a:r>
          </a:p>
        </p:txBody>
      </p:sp>
      <p:sp>
        <p:nvSpPr>
          <p:cNvPr id="1201" name="Screen Title"/>
          <p:cNvSpPr/>
          <p:nvPr/>
        </p:nvSpPr>
        <p:spPr>
          <a:xfrm>
            <a:off x="9200347" y="3894270"/>
            <a:ext cx="3695701" cy="1244601"/>
          </a:xfrm>
          <a:prstGeom prst="rect">
            <a:avLst/>
          </a:prstGeom>
          <a:solidFill>
            <a:srgbClr val="FAFAFA"/>
          </a:solidFill>
          <a:ln w="25400">
            <a:solidFill>
              <a:srgbClr val="87939D"/>
            </a:solidFill>
            <a:miter lim="400000"/>
          </a:ln>
          <a:extLst>
            <a:ext uri="{C572A759-6A51-4108-AA02-DFA0A04FC94B}">
              <ma14:wrappingTextBoxFlag xmlns:ma14="http://schemas.microsoft.com/office/mac/drawingml/2011/main" val="1"/>
            </a:ext>
          </a:extLst>
        </p:spPr>
        <p:txBody>
          <a:bodyPr lIns="190500" tIns="190500" rIns="190500" bIns="190500" anchor="ctr">
            <a:normAutofit fontScale="100000" lnSpcReduction="0"/>
          </a:bodyPr>
          <a:lstStyle>
            <a:lvl1pPr defTabSz="457200">
              <a:defRPr b="1" sz="2400">
                <a:solidFill>
                  <a:srgbClr val="00707D"/>
                </a:solidFill>
              </a:defRPr>
            </a:lvl1pPr>
          </a:lstStyle>
          <a:p>
            <a:pPr/>
            <a:r>
              <a:t>Screen Title</a:t>
            </a:r>
          </a:p>
        </p:txBody>
      </p:sp>
      <p:sp>
        <p:nvSpPr>
          <p:cNvPr id="1202" name="Screen Title"/>
          <p:cNvSpPr/>
          <p:nvPr/>
        </p:nvSpPr>
        <p:spPr>
          <a:xfrm>
            <a:off x="9200347" y="8391885"/>
            <a:ext cx="3695701" cy="1244601"/>
          </a:xfrm>
          <a:prstGeom prst="rect">
            <a:avLst/>
          </a:prstGeom>
          <a:solidFill>
            <a:srgbClr val="FAFAFA"/>
          </a:solidFill>
          <a:ln w="25400">
            <a:solidFill>
              <a:srgbClr val="87939D"/>
            </a:solidFill>
            <a:miter lim="400000"/>
          </a:ln>
          <a:extLst>
            <a:ext uri="{C572A759-6A51-4108-AA02-DFA0A04FC94B}">
              <ma14:wrappingTextBoxFlag xmlns:ma14="http://schemas.microsoft.com/office/mac/drawingml/2011/main" val="1"/>
            </a:ext>
          </a:extLst>
        </p:spPr>
        <p:txBody>
          <a:bodyPr lIns="190500" tIns="190500" rIns="190500" bIns="190500" anchor="ctr">
            <a:normAutofit fontScale="100000" lnSpcReduction="0"/>
          </a:bodyPr>
          <a:lstStyle>
            <a:lvl1pPr defTabSz="457200">
              <a:defRPr b="1" sz="2400">
                <a:solidFill>
                  <a:srgbClr val="00707D"/>
                </a:solidFill>
              </a:defRPr>
            </a:lvl1pPr>
          </a:lstStyle>
          <a:p>
            <a:pPr/>
            <a:r>
              <a:t>Screen Title</a:t>
            </a:r>
          </a:p>
        </p:txBody>
      </p:sp>
      <p:sp>
        <p:nvSpPr>
          <p:cNvPr id="1203" name="Screen Title"/>
          <p:cNvSpPr/>
          <p:nvPr/>
        </p:nvSpPr>
        <p:spPr>
          <a:xfrm>
            <a:off x="9200347" y="9891090"/>
            <a:ext cx="3695701" cy="1244601"/>
          </a:xfrm>
          <a:prstGeom prst="rect">
            <a:avLst/>
          </a:prstGeom>
          <a:solidFill>
            <a:srgbClr val="FAFAFA"/>
          </a:solidFill>
          <a:ln w="25400">
            <a:solidFill>
              <a:srgbClr val="87939D"/>
            </a:solidFill>
            <a:miter lim="400000"/>
          </a:ln>
          <a:extLst>
            <a:ext uri="{C572A759-6A51-4108-AA02-DFA0A04FC94B}">
              <ma14:wrappingTextBoxFlag xmlns:ma14="http://schemas.microsoft.com/office/mac/drawingml/2011/main" val="1"/>
            </a:ext>
          </a:extLst>
        </p:spPr>
        <p:txBody>
          <a:bodyPr lIns="190500" tIns="190500" rIns="190500" bIns="190500" anchor="ctr">
            <a:normAutofit fontScale="100000" lnSpcReduction="0"/>
          </a:bodyPr>
          <a:lstStyle>
            <a:lvl1pPr defTabSz="457200">
              <a:defRPr b="1" sz="2400">
                <a:solidFill>
                  <a:srgbClr val="00707D"/>
                </a:solidFill>
              </a:defRPr>
            </a:lvl1pPr>
          </a:lstStyle>
          <a:p>
            <a:pPr/>
            <a:r>
              <a:t>Screen Title</a:t>
            </a:r>
          </a:p>
        </p:txBody>
      </p:sp>
      <p:pic>
        <p:nvPicPr>
          <p:cNvPr id="1204" name="Image" descr="Image"/>
          <p:cNvPicPr>
            <a:picLocks noChangeAspect="1"/>
          </p:cNvPicPr>
          <p:nvPr/>
        </p:nvPicPr>
        <p:blipFill>
          <a:blip r:embed="rId2">
            <a:alphaModFix amt="50000"/>
            <a:extLst/>
          </a:blip>
          <a:stretch>
            <a:fillRect/>
          </a:stretch>
        </p:blipFill>
        <p:spPr>
          <a:xfrm>
            <a:off x="9500286" y="2614157"/>
            <a:ext cx="720463" cy="720043"/>
          </a:xfrm>
          <a:prstGeom prst="rect">
            <a:avLst/>
          </a:prstGeom>
          <a:ln w="12700">
            <a:miter lim="400000"/>
          </a:ln>
        </p:spPr>
      </p:pic>
      <p:sp>
        <p:nvSpPr>
          <p:cNvPr id="1205" name="Screen Title"/>
          <p:cNvSpPr/>
          <p:nvPr/>
        </p:nvSpPr>
        <p:spPr>
          <a:xfrm>
            <a:off x="9200347" y="6892680"/>
            <a:ext cx="3695701" cy="1244601"/>
          </a:xfrm>
          <a:prstGeom prst="rect">
            <a:avLst/>
          </a:prstGeom>
          <a:solidFill>
            <a:srgbClr val="FAFAFA"/>
          </a:solidFill>
          <a:ln w="25400">
            <a:solidFill>
              <a:srgbClr val="87939D"/>
            </a:solidFill>
            <a:miter lim="400000"/>
          </a:ln>
          <a:extLst>
            <a:ext uri="{C572A759-6A51-4108-AA02-DFA0A04FC94B}">
              <ma14:wrappingTextBoxFlag xmlns:ma14="http://schemas.microsoft.com/office/mac/drawingml/2011/main" val="1"/>
            </a:ext>
          </a:extLst>
        </p:spPr>
        <p:txBody>
          <a:bodyPr lIns="190500" tIns="190500" rIns="190500" bIns="190500" anchor="ctr">
            <a:normAutofit fontScale="100000" lnSpcReduction="0"/>
          </a:bodyPr>
          <a:lstStyle>
            <a:lvl1pPr defTabSz="457200">
              <a:defRPr b="1" sz="2400">
                <a:solidFill>
                  <a:srgbClr val="00707D"/>
                </a:solidFill>
              </a:defRPr>
            </a:lvl1pPr>
          </a:lstStyle>
          <a:p>
            <a:pPr/>
            <a:r>
              <a:t>Screen Title</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7" name="Order the screen outlines by group.…"/>
          <p:cNvSpPr txBox="1"/>
          <p:nvPr>
            <p:ph type="body" idx="21"/>
          </p:nvPr>
        </p:nvSpPr>
        <p:spPr>
          <a:xfrm>
            <a:off x="8928100" y="1062591"/>
            <a:ext cx="3501569" cy="3145943"/>
          </a:xfrm>
          <a:prstGeom prst="rect">
            <a:avLst/>
          </a:prstGeom>
        </p:spPr>
        <p:txBody>
          <a:bodyPr/>
          <a:lstStyle/>
          <a:p>
            <a:pPr marL="444500" indent="-444500">
              <a:lnSpc>
                <a:spcPts val="3200"/>
              </a:lnSpc>
              <a:spcBef>
                <a:spcPts val="1700"/>
              </a:spcBef>
              <a:buSzPct val="100000"/>
              <a:buAutoNum type="arabicPeriod" startAt="1"/>
              <a:defRPr sz="2400"/>
            </a:pPr>
            <a:r>
              <a:t>Order the screen outlines by group.</a:t>
            </a:r>
          </a:p>
          <a:p>
            <a:pPr marL="444500" indent="-444500">
              <a:lnSpc>
                <a:spcPts val="3200"/>
              </a:lnSpc>
              <a:spcBef>
                <a:spcPts val="1700"/>
              </a:spcBef>
              <a:buSzPct val="100000"/>
              <a:buAutoNum type="arabicPeriod" startAt="1"/>
              <a:defRPr sz="2400"/>
            </a:pPr>
            <a:r>
              <a:t>For each group, use the main screen as the parent and drag the others below it</a:t>
            </a:r>
            <a:br/>
            <a:r>
              <a:t>as children.</a:t>
            </a:r>
          </a:p>
        </p:txBody>
      </p:sp>
      <p:sp>
        <p:nvSpPr>
          <p:cNvPr id="1208" name="Prototype | Map"/>
          <p:cNvSpPr txBox="1"/>
          <p:nvPr>
            <p:ph type="body" idx="22"/>
          </p:nvPr>
        </p:nvSpPr>
        <p:spPr>
          <a:xfrm>
            <a:off x="1269305" y="12421154"/>
            <a:ext cx="2061681" cy="465340"/>
          </a:xfrm>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Prototype</a:t>
            </a:r>
            <a:r>
              <a:t> | Map</a:t>
            </a:r>
          </a:p>
        </p:txBody>
      </p:sp>
      <p:sp>
        <p:nvSpPr>
          <p:cNvPr id="1209" name="Use the slide navigator to group screen outlines by category."/>
          <p:cNvSpPr txBox="1"/>
          <p:nvPr>
            <p:ph type="body" idx="23"/>
          </p:nvPr>
        </p:nvSpPr>
        <p:spPr>
          <a:xfrm>
            <a:off x="1266761" y="4364835"/>
            <a:ext cx="5398537" cy="810937"/>
          </a:xfrm>
          <a:prstGeom prst="rect">
            <a:avLst/>
          </a:prstGeom>
        </p:spPr>
        <p:txBody>
          <a:bodyPr/>
          <a:lstStyle/>
          <a:p>
            <a:pPr/>
            <a:r>
              <a:t>Use the slide navigator to group screen outlines by category.</a:t>
            </a:r>
          </a:p>
        </p:txBody>
      </p:sp>
      <p:sp>
        <p:nvSpPr>
          <p:cNvPr id="121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213" name="Group"/>
          <p:cNvGrpSpPr/>
          <p:nvPr/>
        </p:nvGrpSpPr>
        <p:grpSpPr>
          <a:xfrm>
            <a:off x="-8467" y="-8467"/>
            <a:ext cx="24400935" cy="13732935"/>
            <a:chOff x="0" y="0"/>
            <a:chExt cx="24400933" cy="13732933"/>
          </a:xfrm>
        </p:grpSpPr>
        <p:pic>
          <p:nvPicPr>
            <p:cNvPr id="1211" name="3 - Outlines Grouped.png" descr="3 - Outlines Grouped.png"/>
            <p:cNvPicPr>
              <a:picLocks noChangeAspect="1"/>
            </p:cNvPicPr>
            <p:nvPr/>
          </p:nvPicPr>
          <p:blipFill>
            <a:blip r:embed="rId2">
              <a:extLst/>
            </a:blip>
            <a:stretch>
              <a:fillRect/>
            </a:stretch>
          </p:blipFill>
          <p:spPr>
            <a:xfrm>
              <a:off x="13041774" y="798790"/>
              <a:ext cx="10134601" cy="9496631"/>
            </a:xfrm>
            <a:prstGeom prst="rect">
              <a:avLst/>
            </a:prstGeom>
            <a:ln w="12700" cap="flat">
              <a:noFill/>
              <a:miter lim="400000"/>
            </a:ln>
            <a:effectLst/>
          </p:spPr>
        </p:pic>
        <p:sp>
          <p:nvSpPr>
            <p:cNvPr id="1212" name="Rectangle"/>
            <p:cNvSpPr/>
            <p:nvPr/>
          </p:nvSpPr>
          <p:spPr>
            <a:xfrm>
              <a:off x="0" y="0"/>
              <a:ext cx="24400934" cy="13732934"/>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5" name="In this exercise, you’ll:…"/>
          <p:cNvSpPr txBox="1"/>
          <p:nvPr>
            <p:ph type="body" idx="21"/>
          </p:nvPr>
        </p:nvSpPr>
        <p:spPr>
          <a:xfrm>
            <a:off x="1297872" y="7448178"/>
            <a:ext cx="5145727" cy="1932647"/>
          </a:xfrm>
          <a:prstGeom prst="rect">
            <a:avLst/>
          </a:prstGeom>
        </p:spPr>
        <p:txBody>
          <a:bodyPr/>
          <a:lstStyle/>
          <a:p>
            <a:pPr marL="0" indent="0">
              <a:lnSpc>
                <a:spcPct val="110000"/>
              </a:lnSpc>
              <a:spcBef>
                <a:spcPts val="600"/>
              </a:spcBef>
              <a:buClrTx/>
              <a:buSzTx/>
              <a:buNone/>
              <a:defRPr sz="2100"/>
            </a:pPr>
            <a:r>
              <a:t>In this exercise, you’ll:</a:t>
            </a:r>
          </a:p>
          <a:p>
            <a:pPr marL="279400" indent="-279400">
              <a:lnSpc>
                <a:spcPct val="110000"/>
              </a:lnSpc>
              <a:spcBef>
                <a:spcPts val="600"/>
              </a:spcBef>
              <a:defRPr sz="2100"/>
            </a:pPr>
            <a:r>
              <a:t>Define properties for a structure.</a:t>
            </a:r>
          </a:p>
          <a:p>
            <a:pPr marL="279400" indent="-279400">
              <a:lnSpc>
                <a:spcPct val="110000"/>
              </a:lnSpc>
              <a:spcBef>
                <a:spcPts val="600"/>
              </a:spcBef>
              <a:defRPr sz="2100"/>
            </a:pPr>
            <a:r>
              <a:t>Use different data types.</a:t>
            </a:r>
          </a:p>
          <a:p>
            <a:pPr marL="279400" indent="-279400">
              <a:lnSpc>
                <a:spcPct val="110000"/>
              </a:lnSpc>
              <a:spcBef>
                <a:spcPts val="600"/>
              </a:spcBef>
              <a:defRPr sz="2100"/>
            </a:pPr>
            <a:r>
              <a:t>Supply values for an instance of </a:t>
            </a:r>
            <a:br/>
            <a:r>
              <a:t>a structure.</a:t>
            </a:r>
          </a:p>
        </p:txBody>
      </p:sp>
      <p:sp>
        <p:nvSpPr>
          <p:cNvPr id="1216" name="Types and Properties…"/>
          <p:cNvSpPr txBox="1"/>
          <p:nvPr>
            <p:ph type="body" idx="22"/>
          </p:nvPr>
        </p:nvSpPr>
        <p:spPr>
          <a:xfrm>
            <a:off x="8928100" y="4085857"/>
            <a:ext cx="12859881" cy="3711071"/>
          </a:xfrm>
          <a:prstGeom prst="rect">
            <a:avLst/>
          </a:prstGeom>
        </p:spPr>
        <p:txBody>
          <a:bodyPr/>
          <a:lstStyle/>
          <a:p>
            <a:pPr marL="0" indent="0" defTabSz="2438339">
              <a:lnSpc>
                <a:spcPct val="120000"/>
              </a:lnSpc>
              <a:spcBef>
                <a:spcPts val="0"/>
              </a:spcBef>
              <a:buClrTx/>
              <a:buSzTx/>
              <a:buNone/>
              <a:defRPr b="1" spc="-104" sz="5200"/>
            </a:pPr>
            <a:r>
              <a:t>Types and Properties</a:t>
            </a:r>
          </a:p>
          <a:p>
            <a:pPr marL="0" indent="0">
              <a:buClrTx/>
              <a:buSzTx/>
              <a:buNone/>
            </a:pPr>
            <a:r>
              <a:t>The structures you create are determined by the data in your app. You organize each thing your app represents by grouping related data together and giving it a name. In Swift, you define a structure and declare its properties. In this exercise you’ll learn how to create properties for a structure to further your understanding of Swift types.</a:t>
            </a:r>
          </a:p>
          <a:p>
            <a:pPr marL="0" indent="0">
              <a:buClrTx/>
              <a:buSzTx/>
              <a:buNone/>
            </a:pPr>
            <a:r>
              <a:t>To start, be sure “My Playground” is open in the Swift Playgrounds app. Then open the page named “Data and Naming.”</a:t>
            </a:r>
          </a:p>
        </p:txBody>
      </p:sp>
      <p:sp>
        <p:nvSpPr>
          <p:cNvPr id="121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9" name="Types and Properties…"/>
          <p:cNvSpPr txBox="1"/>
          <p:nvPr>
            <p:ph type="body" idx="21"/>
          </p:nvPr>
        </p:nvSpPr>
        <p:spPr>
          <a:xfrm>
            <a:off x="1266761" y="970751"/>
            <a:ext cx="5398537" cy="1110133"/>
          </a:xfrm>
          <a:prstGeom prst="rect">
            <a:avLst/>
          </a:prstGeom>
        </p:spPr>
        <p:txBody>
          <a:bodyPr/>
          <a:lstStyle/>
          <a:p>
            <a:pPr marL="0" indent="0" defTabSz="457200">
              <a:lnSpc>
                <a:spcPct val="100000"/>
              </a:lnSpc>
              <a:spcBef>
                <a:spcPts val="1200"/>
              </a:spcBef>
              <a:buClrTx/>
              <a:buSzTx/>
              <a:buNone/>
              <a:defRPr b="1" sz="3200"/>
            </a:pPr>
            <a:r>
              <a:t>Types and Properties</a:t>
            </a:r>
          </a:p>
          <a:p>
            <a:pPr marL="0" indent="0">
              <a:lnSpc>
                <a:spcPct val="110000"/>
              </a:lnSpc>
              <a:spcBef>
                <a:spcPts val="1200"/>
              </a:spcBef>
              <a:buClrTx/>
              <a:buSzTx/>
              <a:buNone/>
              <a:defRPr sz="2100"/>
            </a:pPr>
            <a:r>
              <a:t>Create structure properties.</a:t>
            </a:r>
          </a:p>
        </p:txBody>
      </p:sp>
      <p:sp>
        <p:nvSpPr>
          <p:cNvPr id="1220" name="Explore Code"/>
          <p:cNvSpPr txBox="1"/>
          <p:nvPr>
            <p:ph type="body" idx="23"/>
          </p:nvPr>
        </p:nvSpPr>
        <p:spPr>
          <a:prstGeom prst="rect">
            <a:avLst/>
          </a:prstGeom>
        </p:spPr>
        <p:txBody>
          <a:bodyPr/>
          <a:lstStyle/>
          <a:p>
            <a:pPr>
              <a:defRPr b="0"/>
            </a:pPr>
            <a:r>
              <a:rPr b="1"/>
              <a:t>Explore Code</a:t>
            </a:r>
          </a:p>
        </p:txBody>
      </p:sp>
      <p:sp>
        <p:nvSpPr>
          <p:cNvPr id="122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233" name="Group"/>
          <p:cNvGrpSpPr/>
          <p:nvPr/>
        </p:nvGrpSpPr>
        <p:grpSpPr>
          <a:xfrm>
            <a:off x="-8467" y="-8467"/>
            <a:ext cx="24400935" cy="13732935"/>
            <a:chOff x="0" y="0"/>
            <a:chExt cx="24400933" cy="13732933"/>
          </a:xfrm>
        </p:grpSpPr>
        <p:sp>
          <p:nvSpPr>
            <p:cNvPr id="1222" name="Start by deleting everything but the first few lines where you created the Challenge structure. Update the first two lines inside the structure by creating two variables:…"/>
            <p:cNvSpPr txBox="1"/>
            <p:nvPr/>
          </p:nvSpPr>
          <p:spPr>
            <a:xfrm>
              <a:off x="8936566" y="1071058"/>
              <a:ext cx="12859882" cy="111185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p>
              <a:pPr algn="l" defTabSz="825500">
                <a:lnSpc>
                  <a:spcPts val="3200"/>
                </a:lnSpc>
                <a:spcBef>
                  <a:spcPts val="1700"/>
                </a:spcBef>
                <a:defRPr sz="2400">
                  <a:solidFill>
                    <a:srgbClr val="000000"/>
                  </a:solidFill>
                </a:defRPr>
              </a:pPr>
              <a:r>
                <a:t>Start by deleting everything but the first few lines where you created the </a:t>
              </a:r>
              <a:r>
                <a:rPr>
                  <a:latin typeface="Menlo Regular"/>
                  <a:ea typeface="Menlo Regular"/>
                  <a:cs typeface="Menlo Regular"/>
                  <a:sym typeface="Menlo Regular"/>
                </a:rPr>
                <a:t>Challenge</a:t>
              </a:r>
              <a:r>
                <a:t> structure. Update the first two lines inside the structure by creating two variables:</a:t>
              </a:r>
            </a:p>
            <a:p>
              <a:pPr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struct </a:t>
              </a:r>
              <a:r>
                <a:t>Challenge {</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rPr>
                  <a:solidFill>
                    <a:srgbClr val="9B2393"/>
                  </a:solidFill>
                </a:rPr>
                <a:t>var</a:t>
              </a:r>
              <a:r>
                <a:t> title: </a:t>
              </a:r>
              <a:r>
                <a:rPr>
                  <a:solidFill>
                    <a:srgbClr val="4B098F"/>
                  </a:solidFill>
                </a:rPr>
                <a:t>String </a:t>
              </a:r>
              <a:r>
                <a:rPr>
                  <a:solidFill>
                    <a:srgbClr val="666666"/>
                  </a:solidFill>
                </a:rPr>
                <a:t>// the name</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rPr>
                  <a:solidFill>
                    <a:srgbClr val="9B2393"/>
                  </a:solidFill>
                </a:rPr>
                <a:t>var</a:t>
              </a:r>
              <a:r>
                <a:t> </a:t>
              </a:r>
              <a:r>
                <a:t>points</a:t>
              </a:r>
              <a:r>
                <a:t>: </a:t>
              </a:r>
              <a:r>
                <a:rPr>
                  <a:solidFill>
                    <a:srgbClr val="4B098F"/>
                  </a:solidFill>
                </a:rPr>
                <a:t>Int </a:t>
              </a:r>
              <a:r>
                <a:rPr>
                  <a:solidFill>
                    <a:srgbClr val="666666"/>
                  </a:solidFill>
                </a:rPr>
                <a:t>// scored upon successful completion</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666666"/>
                  </a:solidFill>
                  <a:latin typeface="Menlo Regular"/>
                  <a:ea typeface="Menlo Regular"/>
                  <a:cs typeface="Menlo Regular"/>
                  <a:sym typeface="Menlo Regular"/>
                </a:defRPr>
              </a:pPr>
              <a:r>
                <a:t>// is team - true of a team effort, false if solo</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666666"/>
                  </a:solidFill>
                  <a:latin typeface="Menlo Regular"/>
                  <a:ea typeface="Menlo Regular"/>
                  <a:cs typeface="Menlo Regular"/>
                  <a:sym typeface="Menlo Regular"/>
                </a:defRPr>
              </a:pPr>
              <a:r>
                <a:t>// end date - when it will no longer be offered</a:t>
              </a:r>
              <a:endParaRPr>
                <a:solidFill>
                  <a:srgbClr val="000000"/>
                </a:solidFill>
              </a:endParaRPr>
            </a:p>
            <a:p>
              <a:pPr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a:t>
              </a:r>
            </a:p>
            <a:p>
              <a:pPr algn="l" defTabSz="376554">
                <a:tabLst>
                  <a:tab pos="368300" algn="l"/>
                </a:tabLst>
                <a:defRPr sz="2500">
                  <a:solidFill>
                    <a:srgbClr val="9B2393"/>
                  </a:solidFill>
                  <a:latin typeface="Menlo Regular"/>
                  <a:ea typeface="Menlo Regular"/>
                  <a:cs typeface="Menlo Regular"/>
                  <a:sym typeface="Menlo Regular"/>
                </a:defRPr>
              </a:pPr>
            </a:p>
            <a:p>
              <a:pPr algn="l" defTabSz="825500">
                <a:lnSpc>
                  <a:spcPts val="3200"/>
                </a:lnSpc>
                <a:spcBef>
                  <a:spcPts val="1700"/>
                </a:spcBef>
                <a:defRPr sz="2400">
                  <a:solidFill>
                    <a:srgbClr val="000000"/>
                  </a:solidFill>
                </a:defRPr>
              </a:pPr>
              <a:r>
                <a:t>A variable inside a structure has special meaning and is called a property of the structure. You created two properties, </a:t>
              </a:r>
              <a:r>
                <a:rPr>
                  <a:latin typeface="Menlo Regular"/>
                  <a:ea typeface="Menlo Regular"/>
                  <a:cs typeface="Menlo Regular"/>
                  <a:sym typeface="Menlo Regular"/>
                </a:rPr>
                <a:t>title</a:t>
              </a:r>
              <a:r>
                <a:t> and </a:t>
              </a:r>
              <a:r>
                <a:rPr>
                  <a:latin typeface="Menlo Regular"/>
                  <a:ea typeface="Menlo Regular"/>
                  <a:cs typeface="Menlo Regular"/>
                  <a:sym typeface="Menlo Regular"/>
                </a:rPr>
                <a:t>points</a:t>
              </a:r>
              <a:r>
                <a:t>. Each one has a type. Here’s how that works:</a:t>
              </a:r>
            </a:p>
            <a:p>
              <a:pPr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rPr>
                  <a:solidFill>
                    <a:srgbClr val="9B2393"/>
                  </a:solidFill>
                </a:rPr>
                <a:t>var</a:t>
              </a:r>
              <a:r>
                <a:t> title : </a:t>
              </a:r>
              <a:r>
                <a:rPr>
                  <a:solidFill>
                    <a:srgbClr val="4B098F"/>
                  </a:solidFill>
                </a:rPr>
                <a:t>String</a:t>
              </a:r>
              <a:endParaRPr>
                <a:solidFill>
                  <a:srgbClr val="4B098F"/>
                </a:solidFill>
              </a:endParaRPr>
            </a:p>
            <a:p>
              <a:pPr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endParaRPr>
                <a:solidFill>
                  <a:srgbClr val="4B098F"/>
                </a:solidFill>
              </a:endParaRPr>
            </a:p>
            <a:p>
              <a:pPr/>
            </a:p>
            <a:p>
              <a:pPr algn="l" defTabSz="825500">
                <a:lnSpc>
                  <a:spcPct val="110000"/>
                </a:lnSpc>
                <a:spcBef>
                  <a:spcPts val="1500"/>
                </a:spcBef>
                <a:defRPr sz="2100">
                  <a:solidFill>
                    <a:srgbClr val="000000"/>
                  </a:solidFill>
                </a:defRPr>
              </a:pPr>
            </a:p>
            <a:p>
              <a:pPr algn="l" defTabSz="825500">
                <a:lnSpc>
                  <a:spcPct val="110000"/>
                </a:lnSpc>
                <a:spcBef>
                  <a:spcPts val="1500"/>
                </a:spcBef>
                <a:defRPr sz="2100">
                  <a:solidFill>
                    <a:srgbClr val="000000"/>
                  </a:solidFill>
                </a:defRPr>
              </a:pPr>
            </a:p>
            <a:p>
              <a:pPr algn="l" defTabSz="825500">
                <a:lnSpc>
                  <a:spcPct val="110000"/>
                </a:lnSpc>
                <a:spcBef>
                  <a:spcPts val="1500"/>
                </a:spcBef>
                <a:defRPr sz="2100">
                  <a:solidFill>
                    <a:srgbClr val="000000"/>
                  </a:solidFill>
                </a:defRPr>
              </a:pPr>
            </a:p>
            <a:p>
              <a:pPr algn="l" defTabSz="825500">
                <a:lnSpc>
                  <a:spcPct val="110000"/>
                </a:lnSpc>
                <a:spcBef>
                  <a:spcPts val="1500"/>
                </a:spcBef>
                <a:defRPr sz="2100">
                  <a:solidFill>
                    <a:srgbClr val="000000"/>
                  </a:solidFill>
                </a:defRPr>
              </a:pPr>
            </a:p>
            <a:p>
              <a:pPr algn="l" defTabSz="825500">
                <a:lnSpc>
                  <a:spcPts val="3200"/>
                </a:lnSpc>
                <a:spcBef>
                  <a:spcPts val="1700"/>
                </a:spcBef>
                <a:defRPr sz="2400">
                  <a:solidFill>
                    <a:srgbClr val="000000"/>
                  </a:solidFill>
                </a:defRPr>
              </a:pPr>
              <a:r>
                <a:t>Unlike the variables you’ve made previously, you didn’t assign values to </a:t>
              </a:r>
              <a:r>
                <a:rPr>
                  <a:latin typeface="Menlo Regular"/>
                  <a:ea typeface="Menlo Regular"/>
                  <a:cs typeface="Menlo Regular"/>
                  <a:sym typeface="Menlo Regular"/>
                </a:rPr>
                <a:t>title</a:t>
              </a:r>
              <a:r>
                <a:t> or </a:t>
              </a:r>
              <a:r>
                <a:rPr>
                  <a:latin typeface="Menlo Regular"/>
                  <a:ea typeface="Menlo Regular"/>
                  <a:cs typeface="Menlo Regular"/>
                  <a:sym typeface="Menlo Regular"/>
                </a:rPr>
                <a:t>points</a:t>
              </a:r>
              <a:r>
                <a:t>. You’ll assign the values to all of a structure’s properties each time you create one.</a:t>
              </a:r>
            </a:p>
            <a:p>
              <a:pPr algn="l" defTabSz="825500">
                <a:lnSpc>
                  <a:spcPts val="3200"/>
                </a:lnSpc>
                <a:spcBef>
                  <a:spcPts val="1700"/>
                </a:spcBef>
                <a:defRPr sz="2400">
                  <a:solidFill>
                    <a:srgbClr val="000000"/>
                  </a:solidFill>
                </a:defRPr>
              </a:pPr>
              <a:r>
                <a:t>Note the names of the two types you used. You’ve already learned about strings; the official Swift type goes by the same name, and uses the capital letter naming convention. </a:t>
              </a:r>
              <a:r>
                <a:rPr>
                  <a:latin typeface="Menlo Regular"/>
                  <a:ea typeface="Menlo Regular"/>
                  <a:cs typeface="Menlo Regular"/>
                  <a:sym typeface="Menlo Regular"/>
                </a:rPr>
                <a:t>Int</a:t>
              </a:r>
              <a:r>
                <a:t> (short for integer) is a type that represents whole numbers, such as 0, 42, and -8.</a:t>
              </a:r>
            </a:p>
          </p:txBody>
        </p:sp>
        <p:sp>
          <p:nvSpPr>
            <p:cNvPr id="1223" name="Line"/>
            <p:cNvSpPr/>
            <p:nvPr/>
          </p:nvSpPr>
          <p:spPr>
            <a:xfrm>
              <a:off x="13645176" y="6879983"/>
              <a:ext cx="1697865" cy="1"/>
            </a:xfrm>
            <a:prstGeom prst="line">
              <a:avLst/>
            </a:prstGeom>
            <a:noFill/>
            <a:ln w="25400" cap="flat">
              <a:solidFill>
                <a:srgbClr val="D2262F"/>
              </a:solidFill>
              <a:prstDash val="solid"/>
              <a:miter lim="400000"/>
            </a:ln>
            <a:effectLst/>
          </p:spPr>
          <p:txBody>
            <a:bodyPr wrap="square" lIns="50800" tIns="50800" rIns="50800" bIns="50800" numCol="1" anchor="ctr">
              <a:noAutofit/>
            </a:bodyPr>
            <a:lstStyle/>
            <a:p>
              <a:pPr defTabSz="825500">
                <a:defRPr sz="2400">
                  <a:solidFill>
                    <a:srgbClr val="000000"/>
                  </a:solidFill>
                </a:defRPr>
              </a:pPr>
            </a:p>
          </p:txBody>
        </p:sp>
        <p:sp>
          <p:nvSpPr>
            <p:cNvPr id="1224" name="Rectangle"/>
            <p:cNvSpPr/>
            <p:nvPr/>
          </p:nvSpPr>
          <p:spPr>
            <a:xfrm>
              <a:off x="15496737" y="6428852"/>
              <a:ext cx="283864" cy="454153"/>
            </a:xfrm>
            <a:prstGeom prst="rect">
              <a:avLst/>
            </a:prstGeom>
            <a:noFill/>
            <a:ln w="25400" cap="flat">
              <a:solidFill>
                <a:srgbClr val="D2262F"/>
              </a:solidFill>
              <a:prstDash val="solid"/>
              <a:miter lim="400000"/>
            </a:ln>
            <a:effectLst/>
          </p:spPr>
          <p:txBody>
            <a:bodyPr wrap="square" lIns="50800" tIns="50800" rIns="50800" bIns="50800" numCol="1" anchor="ctr">
              <a:noAutofit/>
            </a:bodyPr>
            <a:lstStyle/>
            <a:p>
              <a:pPr defTabSz="821531">
                <a:defRPr sz="3000">
                  <a:solidFill>
                    <a:srgbClr val="FE7D00"/>
                  </a:solidFill>
                  <a:latin typeface="Helvetica Neue Medium"/>
                  <a:ea typeface="Helvetica Neue Medium"/>
                  <a:cs typeface="Helvetica Neue Medium"/>
                  <a:sym typeface="Helvetica Neue Medium"/>
                </a:defRPr>
              </a:pPr>
            </a:p>
          </p:txBody>
        </p:sp>
        <p:sp>
          <p:nvSpPr>
            <p:cNvPr id="1225" name="Line"/>
            <p:cNvSpPr/>
            <p:nvPr/>
          </p:nvSpPr>
          <p:spPr>
            <a:xfrm>
              <a:off x="15934300" y="6877522"/>
              <a:ext cx="1095941" cy="1"/>
            </a:xfrm>
            <a:prstGeom prst="line">
              <a:avLst/>
            </a:prstGeom>
            <a:noFill/>
            <a:ln w="25400" cap="flat">
              <a:solidFill>
                <a:srgbClr val="D2262F"/>
              </a:solidFill>
              <a:prstDash val="solid"/>
              <a:miter lim="400000"/>
            </a:ln>
            <a:effectLst/>
          </p:spPr>
          <p:txBody>
            <a:bodyPr wrap="square" lIns="50800" tIns="50800" rIns="50800" bIns="50800" numCol="1" anchor="ctr">
              <a:noAutofit/>
            </a:bodyPr>
            <a:lstStyle/>
            <a:p>
              <a:pPr defTabSz="825500">
                <a:defRPr sz="2400">
                  <a:solidFill>
                    <a:srgbClr val="000000"/>
                  </a:solidFill>
                </a:defRPr>
              </a:pPr>
            </a:p>
          </p:txBody>
        </p:sp>
        <p:sp>
          <p:nvSpPr>
            <p:cNvPr id="1234" name="Connection Line"/>
            <p:cNvSpPr/>
            <p:nvPr/>
          </p:nvSpPr>
          <p:spPr>
            <a:xfrm>
              <a:off x="11349990" y="6879590"/>
              <a:ext cx="3077210" cy="9804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6351"/>
                  </a:lnTo>
                  <a:lnTo>
                    <a:pt x="21600" y="6351"/>
                  </a:lnTo>
                  <a:lnTo>
                    <a:pt x="21600" y="0"/>
                  </a:lnTo>
                </a:path>
              </a:pathLst>
            </a:custGeom>
            <a:noFill/>
            <a:ln w="25400" cap="flat">
              <a:solidFill>
                <a:srgbClr val="D2262F"/>
              </a:solidFill>
              <a:prstDash val="solid"/>
              <a:miter lim="400000"/>
              <a:headEnd type="arrow" w="med" len="med"/>
            </a:ln>
            <a:effectLst/>
          </p:spPr>
          <p:txBody>
            <a:bodyPr/>
            <a:lstStyle/>
            <a:p>
              <a:pPr/>
            </a:p>
          </p:txBody>
        </p:sp>
        <p:sp>
          <p:nvSpPr>
            <p:cNvPr id="1235" name="Connection Line"/>
            <p:cNvSpPr/>
            <p:nvPr/>
          </p:nvSpPr>
          <p:spPr>
            <a:xfrm>
              <a:off x="15637510" y="6894830"/>
              <a:ext cx="1" cy="1757681"/>
            </a:xfrm>
            <a:custGeom>
              <a:avLst/>
              <a:gdLst/>
              <a:ahLst/>
              <a:cxnLst>
                <a:cxn ang="0">
                  <a:pos x="wd2" y="hd2"/>
                </a:cxn>
                <a:cxn ang="5400000">
                  <a:pos x="wd2" y="hd2"/>
                </a:cxn>
                <a:cxn ang="10800000">
                  <a:pos x="wd2" y="hd2"/>
                </a:cxn>
                <a:cxn ang="16200000">
                  <a:pos x="wd2" y="hd2"/>
                </a:cxn>
              </a:cxnLst>
              <a:rect l="0" t="0" r="r" b="b"/>
              <a:pathLst>
                <a:path w="0" h="21600" fill="norm" stroke="1" extrusionOk="0">
                  <a:moveTo>
                    <a:pt x="0" y="21600"/>
                  </a:moveTo>
                  <a:lnTo>
                    <a:pt x="0" y="0"/>
                  </a:lnTo>
                </a:path>
              </a:pathLst>
            </a:custGeom>
            <a:noFill/>
            <a:ln w="25400" cap="flat">
              <a:solidFill>
                <a:srgbClr val="D2262F"/>
              </a:solidFill>
              <a:prstDash val="solid"/>
              <a:miter lim="400000"/>
              <a:headEnd type="arrow" w="med" len="med"/>
            </a:ln>
            <a:effectLst/>
          </p:spPr>
          <p:txBody>
            <a:bodyPr/>
            <a:lstStyle/>
            <a:p>
              <a:pPr/>
            </a:p>
          </p:txBody>
        </p:sp>
        <p:sp>
          <p:nvSpPr>
            <p:cNvPr id="1236" name="Connection Line"/>
            <p:cNvSpPr/>
            <p:nvPr/>
          </p:nvSpPr>
          <p:spPr>
            <a:xfrm>
              <a:off x="16485870" y="6879590"/>
              <a:ext cx="2910841" cy="9804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path>
              </a:pathLst>
            </a:custGeom>
            <a:noFill/>
            <a:ln w="25400" cap="flat">
              <a:solidFill>
                <a:srgbClr val="D2262F"/>
              </a:solidFill>
              <a:prstDash val="solid"/>
              <a:miter lim="400000"/>
              <a:headEnd type="arrow" w="med" len="med"/>
            </a:ln>
            <a:effectLst/>
          </p:spPr>
          <p:txBody>
            <a:bodyPr/>
            <a:lstStyle/>
            <a:p>
              <a:pPr/>
            </a:p>
          </p:txBody>
        </p:sp>
        <p:sp>
          <p:nvSpPr>
            <p:cNvPr id="1229" name="Defines the property name"/>
            <p:cNvSpPr txBox="1"/>
            <p:nvPr/>
          </p:nvSpPr>
          <p:spPr>
            <a:xfrm>
              <a:off x="9698583" y="7876324"/>
              <a:ext cx="3462834" cy="4779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r>
                <a:t>Defines the property name</a:t>
              </a:r>
            </a:p>
          </p:txBody>
        </p:sp>
        <p:sp>
          <p:nvSpPr>
            <p:cNvPr id="1230" name="Special delimiting character"/>
            <p:cNvSpPr txBox="1"/>
            <p:nvPr/>
          </p:nvSpPr>
          <p:spPr>
            <a:xfrm>
              <a:off x="13855398" y="8678133"/>
              <a:ext cx="3617342" cy="4779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r>
                <a:t>Special delimiting character</a:t>
              </a:r>
            </a:p>
          </p:txBody>
        </p:sp>
        <p:sp>
          <p:nvSpPr>
            <p:cNvPr id="1231" name="The name of the type"/>
            <p:cNvSpPr txBox="1"/>
            <p:nvPr/>
          </p:nvSpPr>
          <p:spPr>
            <a:xfrm>
              <a:off x="19586024" y="7571524"/>
              <a:ext cx="2805685" cy="4779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r>
                <a:t>The name of the type</a:t>
              </a:r>
            </a:p>
          </p:txBody>
        </p:sp>
        <p:sp>
          <p:nvSpPr>
            <p:cNvPr id="1232" name="Rectangle"/>
            <p:cNvSpPr/>
            <p:nvPr/>
          </p:nvSpPr>
          <p:spPr>
            <a:xfrm>
              <a:off x="0" y="0"/>
              <a:ext cx="24400934" cy="13732934"/>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26" name="Group"/>
          <p:cNvGrpSpPr/>
          <p:nvPr/>
        </p:nvGrpSpPr>
        <p:grpSpPr>
          <a:xfrm>
            <a:off x="-1" y="-1"/>
            <a:ext cx="24384001" cy="13716001"/>
            <a:chOff x="0" y="0"/>
            <a:chExt cx="24384000" cy="13716000"/>
          </a:xfrm>
        </p:grpSpPr>
        <p:grpSp>
          <p:nvGrpSpPr>
            <p:cNvPr id="417" name="Group"/>
            <p:cNvGrpSpPr/>
            <p:nvPr/>
          </p:nvGrpSpPr>
          <p:grpSpPr>
            <a:xfrm>
              <a:off x="1412213" y="2738422"/>
              <a:ext cx="21559574" cy="9411559"/>
              <a:chOff x="0" y="0"/>
              <a:chExt cx="21559573" cy="9411558"/>
            </a:xfrm>
          </p:grpSpPr>
          <p:sp>
            <p:nvSpPr>
              <p:cNvPr id="412" name="Rectangle"/>
              <p:cNvSpPr/>
              <p:nvPr/>
            </p:nvSpPr>
            <p:spPr>
              <a:xfrm>
                <a:off x="0" y="0"/>
                <a:ext cx="4282893" cy="9411559"/>
              </a:xfrm>
              <a:prstGeom prst="rect">
                <a:avLst/>
              </a:prstGeom>
              <a:solidFill>
                <a:srgbClr val="FE7D00"/>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13" name="Rectangle"/>
              <p:cNvSpPr/>
              <p:nvPr/>
            </p:nvSpPr>
            <p:spPr>
              <a:xfrm>
                <a:off x="4323435" y="0"/>
                <a:ext cx="4282893" cy="9411559"/>
              </a:xfrm>
              <a:prstGeom prst="rect">
                <a:avLst/>
              </a:prstGeom>
              <a:solidFill>
                <a:srgbClr val="D2262F"/>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14" name="Rectangle"/>
              <p:cNvSpPr/>
              <p:nvPr/>
            </p:nvSpPr>
            <p:spPr>
              <a:xfrm>
                <a:off x="8641184" y="0"/>
                <a:ext cx="4282894" cy="9411559"/>
              </a:xfrm>
              <a:prstGeom prst="rect">
                <a:avLst/>
              </a:prstGeom>
              <a:solidFill>
                <a:srgbClr val="153969"/>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15" name="Rectangle"/>
              <p:cNvSpPr/>
              <p:nvPr/>
            </p:nvSpPr>
            <p:spPr>
              <a:xfrm>
                <a:off x="12958933" y="0"/>
                <a:ext cx="4282893" cy="9411559"/>
              </a:xfrm>
              <a:prstGeom prst="rect">
                <a:avLst/>
              </a:prstGeom>
              <a:solidFill>
                <a:srgbClr val="00707D"/>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16" name="Rectangle"/>
              <p:cNvSpPr/>
              <p:nvPr/>
            </p:nvSpPr>
            <p:spPr>
              <a:xfrm>
                <a:off x="17276681" y="0"/>
                <a:ext cx="4282893" cy="9411559"/>
              </a:xfrm>
              <a:prstGeom prst="rect">
                <a:avLst/>
              </a:prstGeom>
              <a:solidFill>
                <a:srgbClr val="666666"/>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pic>
          <p:nvPicPr>
            <p:cNvPr id="418" name="Image" descr="Image"/>
            <p:cNvPicPr>
              <a:picLocks noChangeAspect="1"/>
            </p:cNvPicPr>
            <p:nvPr/>
          </p:nvPicPr>
          <p:blipFill>
            <a:blip r:embed="rId2">
              <a:extLst/>
            </a:blip>
            <a:stretch>
              <a:fillRect/>
            </a:stretch>
          </p:blipFill>
          <p:spPr>
            <a:xfrm>
              <a:off x="1769524" y="3119936"/>
              <a:ext cx="1051244" cy="1402576"/>
            </a:xfrm>
            <a:prstGeom prst="rect">
              <a:avLst/>
            </a:prstGeom>
            <a:ln w="12700" cap="flat">
              <a:noFill/>
              <a:miter lim="400000"/>
            </a:ln>
            <a:effectLst/>
          </p:spPr>
        </p:pic>
        <p:pic>
          <p:nvPicPr>
            <p:cNvPr id="419" name="Image" descr="Image"/>
            <p:cNvPicPr>
              <a:picLocks noChangeAspect="1"/>
            </p:cNvPicPr>
            <p:nvPr/>
          </p:nvPicPr>
          <p:blipFill>
            <a:blip r:embed="rId3">
              <a:extLst/>
            </a:blip>
            <a:stretch>
              <a:fillRect/>
            </a:stretch>
          </p:blipFill>
          <p:spPr>
            <a:xfrm>
              <a:off x="6225171" y="3113248"/>
              <a:ext cx="1239090" cy="1330360"/>
            </a:xfrm>
            <a:prstGeom prst="rect">
              <a:avLst/>
            </a:prstGeom>
            <a:ln w="12700" cap="flat">
              <a:noFill/>
              <a:miter lim="400000"/>
            </a:ln>
            <a:effectLst/>
          </p:spPr>
        </p:pic>
        <p:pic>
          <p:nvPicPr>
            <p:cNvPr id="420" name="Image" descr="Image"/>
            <p:cNvPicPr>
              <a:picLocks noChangeAspect="1"/>
            </p:cNvPicPr>
            <p:nvPr/>
          </p:nvPicPr>
          <p:blipFill>
            <a:blip r:embed="rId4">
              <a:extLst/>
            </a:blip>
            <a:stretch>
              <a:fillRect/>
            </a:stretch>
          </p:blipFill>
          <p:spPr>
            <a:xfrm>
              <a:off x="10442547" y="3159616"/>
              <a:ext cx="1239090" cy="1470207"/>
            </a:xfrm>
            <a:prstGeom prst="rect">
              <a:avLst/>
            </a:prstGeom>
            <a:ln w="12700" cap="flat">
              <a:noFill/>
              <a:miter lim="400000"/>
            </a:ln>
            <a:effectLst/>
          </p:spPr>
        </p:pic>
        <p:pic>
          <p:nvPicPr>
            <p:cNvPr id="421" name="Image" descr="Image"/>
            <p:cNvPicPr>
              <a:picLocks noChangeAspect="1"/>
            </p:cNvPicPr>
            <p:nvPr/>
          </p:nvPicPr>
          <p:blipFill>
            <a:blip r:embed="rId5">
              <a:extLst/>
            </a:blip>
            <a:stretch>
              <a:fillRect/>
            </a:stretch>
          </p:blipFill>
          <p:spPr>
            <a:xfrm>
              <a:off x="14820515" y="3143492"/>
              <a:ext cx="1194450" cy="1431665"/>
            </a:xfrm>
            <a:prstGeom prst="rect">
              <a:avLst/>
            </a:prstGeom>
            <a:ln w="12700" cap="flat">
              <a:noFill/>
              <a:miter lim="400000"/>
            </a:ln>
            <a:effectLst/>
          </p:spPr>
        </p:pic>
        <p:pic>
          <p:nvPicPr>
            <p:cNvPr id="422" name="Image" descr="Image"/>
            <p:cNvPicPr>
              <a:picLocks noChangeAspect="1"/>
            </p:cNvPicPr>
            <p:nvPr/>
          </p:nvPicPr>
          <p:blipFill>
            <a:blip r:embed="rId6">
              <a:extLst/>
            </a:blip>
            <a:stretch>
              <a:fillRect/>
            </a:stretch>
          </p:blipFill>
          <p:spPr>
            <a:xfrm>
              <a:off x="19153843" y="3085238"/>
              <a:ext cx="1294297" cy="1471973"/>
            </a:xfrm>
            <a:prstGeom prst="rect">
              <a:avLst/>
            </a:prstGeom>
            <a:ln w="12700" cap="flat">
              <a:noFill/>
              <a:miter lim="400000"/>
            </a:ln>
            <a:effectLst/>
          </p:spPr>
        </p:pic>
        <p:grpSp>
          <p:nvGrpSpPr>
            <p:cNvPr id="425" name="Group"/>
            <p:cNvGrpSpPr/>
            <p:nvPr/>
          </p:nvGrpSpPr>
          <p:grpSpPr>
            <a:xfrm>
              <a:off x="-1" y="-1"/>
              <a:ext cx="24384001" cy="13716001"/>
              <a:chOff x="0" y="0"/>
              <a:chExt cx="24384000" cy="13716000"/>
            </a:xfrm>
          </p:grpSpPr>
          <p:sp>
            <p:nvSpPr>
              <p:cNvPr id="423" name="App Design Cycle"/>
              <p:cNvSpPr txBox="1"/>
              <p:nvPr/>
            </p:nvSpPr>
            <p:spPr>
              <a:xfrm>
                <a:off x="1270000" y="1271310"/>
                <a:ext cx="11010829" cy="15044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t">
                <a:spAutoFit/>
              </a:bodyPr>
              <a:lstStyle>
                <a:lvl1pPr algn="l">
                  <a:lnSpc>
                    <a:spcPct val="120000"/>
                  </a:lnSpc>
                  <a:defRPr b="1" spc="-104" sz="5200">
                    <a:solidFill>
                      <a:srgbClr val="000000"/>
                    </a:solidFill>
                  </a:defRPr>
                </a:lvl1pPr>
              </a:lstStyle>
              <a:p>
                <a:pPr/>
                <a:r>
                  <a:t>App Design Cycle </a:t>
                </a:r>
              </a:p>
            </p:txBody>
          </p:sp>
          <p:sp>
            <p:nvSpPr>
              <p:cNvPr id="424" name="Rectangle"/>
              <p:cNvSpPr/>
              <p:nvPr/>
            </p:nvSpPr>
            <p:spPr>
              <a:xfrm>
                <a:off x="-1" y="-1"/>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grpSp>
      <p:sp>
        <p:nvSpPr>
          <p:cNvPr id="427" name="Slide Number"/>
          <p:cNvSpPr txBox="1"/>
          <p:nvPr>
            <p:ph type="sldNum" sz="quarter" idx="2"/>
          </p:nvPr>
        </p:nvSpPr>
        <p:spPr>
          <a:xfrm>
            <a:off x="23200842" y="12445999"/>
            <a:ext cx="303862" cy="45290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28" name="Discover…"/>
          <p:cNvSpPr txBox="1"/>
          <p:nvPr/>
        </p:nvSpPr>
        <p:spPr>
          <a:xfrm>
            <a:off x="1872652" y="5278852"/>
            <a:ext cx="3280573" cy="6558542"/>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lstStyle/>
          <a:p>
            <a:pPr algn="l">
              <a:lnSpc>
                <a:spcPct val="110000"/>
              </a:lnSpc>
              <a:defRPr b="1" spc="42" sz="2100">
                <a:solidFill>
                  <a:srgbClr val="FFFFFF"/>
                </a:solidFill>
              </a:defRPr>
            </a:pPr>
            <a:r>
              <a:rPr>
                <a:hlinkClick r:id="rId7" invalidUrl="" action="ppaction://hlinksldjump" tgtFrame="" tooltip="" history="1" highlightClick="0" endSnd="0"/>
              </a:rPr>
              <a:t>Discover</a:t>
            </a:r>
          </a:p>
          <a:p>
            <a:pPr marL="163285" indent="-163285" algn="l" defTabSz="825500">
              <a:lnSpc>
                <a:spcPct val="110000"/>
              </a:lnSpc>
              <a:buClr>
                <a:srgbClr val="FFFFFF"/>
              </a:buClr>
              <a:buSzPct val="80000"/>
              <a:buChar char="•"/>
              <a:defRPr spc="36" sz="1800">
                <a:solidFill>
                  <a:srgbClr val="FFFFFF"/>
                </a:solidFill>
                <a:latin typeface="Helvetica Neue Light"/>
                <a:ea typeface="Helvetica Neue Light"/>
                <a:cs typeface="Helvetica Neue Light"/>
                <a:sym typeface="Helvetica Neue Light"/>
              </a:defRPr>
            </a:pPr>
            <a:r>
              <a:rPr>
                <a:hlinkClick r:id="rId8" invalidUrl="" action="ppaction://hlinksldjump" tgtFrame="" tooltip="" history="1" highlightClick="0" endSnd="0"/>
              </a:rPr>
              <a:t>Observe</a:t>
            </a:r>
          </a:p>
          <a:p>
            <a:pPr marL="163285" indent="-163285" algn="l" defTabSz="825500">
              <a:lnSpc>
                <a:spcPct val="110000"/>
              </a:lnSpc>
              <a:buClr>
                <a:srgbClr val="FFFFFF"/>
              </a:buClr>
              <a:buSzPct val="80000"/>
              <a:buChar char="•"/>
              <a:defRPr spc="36" sz="1800">
                <a:solidFill>
                  <a:srgbClr val="FFFFFF"/>
                </a:solidFill>
                <a:latin typeface="Helvetica Neue Light"/>
                <a:ea typeface="Helvetica Neue Light"/>
                <a:cs typeface="Helvetica Neue Light"/>
                <a:sym typeface="Helvetica Neue Light"/>
              </a:defRPr>
            </a:pPr>
            <a:r>
              <a:rPr>
                <a:hlinkClick r:id="rId9" invalidUrl="" action="ppaction://hlinksldjump" tgtFrame="" tooltip="" history="1" highlightClick="0" endSnd="0"/>
              </a:rPr>
              <a:t>Explore Your Users</a:t>
            </a:r>
          </a:p>
          <a:p>
            <a:pPr marL="163285" indent="-163285" algn="l" defTabSz="825500">
              <a:lnSpc>
                <a:spcPct val="110000"/>
              </a:lnSpc>
              <a:buClr>
                <a:srgbClr val="FFFFFF"/>
              </a:buClr>
              <a:buSzPct val="80000"/>
              <a:buChar char="•"/>
              <a:defRPr spc="36" sz="1800">
                <a:solidFill>
                  <a:srgbClr val="FFFFFF"/>
                </a:solidFill>
                <a:latin typeface="Helvetica Neue Light"/>
                <a:ea typeface="Helvetica Neue Light"/>
                <a:cs typeface="Helvetica Neue Light"/>
                <a:sym typeface="Helvetica Neue Light"/>
              </a:defRPr>
            </a:pPr>
            <a:r>
              <a:rPr>
                <a:hlinkClick r:id="rId10" invalidUrl="" action="ppaction://hlinksldjump" tgtFrame="" tooltip="" history="1" highlightClick="0" endSnd="0"/>
              </a:rPr>
              <a:t>Consider Diversity</a:t>
            </a:r>
          </a:p>
          <a:p>
            <a:pPr marL="163285" indent="-163285" algn="l" defTabSz="825500">
              <a:lnSpc>
                <a:spcPct val="110000"/>
              </a:lnSpc>
              <a:buClr>
                <a:srgbClr val="FFFFFF"/>
              </a:buClr>
              <a:buSzPct val="80000"/>
              <a:buChar char="•"/>
              <a:defRPr spc="36" sz="1800">
                <a:solidFill>
                  <a:srgbClr val="FFFFFF"/>
                </a:solidFill>
                <a:latin typeface="Helvetica Neue Light"/>
                <a:ea typeface="Helvetica Neue Light"/>
                <a:cs typeface="Helvetica Neue Light"/>
                <a:sym typeface="Helvetica Neue Light"/>
              </a:defRPr>
            </a:pPr>
            <a:r>
              <a:rPr>
                <a:hlinkClick r:id="rId11" invalidUrl="" action="ppaction://hlinksldjump" tgtFrame="" tooltip="" history="1" highlightClick="0" endSnd="0"/>
              </a:rPr>
              <a:t>Summarize Your Audience</a:t>
            </a:r>
          </a:p>
          <a:p>
            <a:pPr algn="l" defTabSz="825500">
              <a:lnSpc>
                <a:spcPct val="60000"/>
              </a:lnSpc>
              <a:defRPr spc="42" sz="2100">
                <a:solidFill>
                  <a:srgbClr val="FFFFFF"/>
                </a:solidFill>
                <a:latin typeface="Helvetica Neue Medium"/>
                <a:ea typeface="Helvetica Neue Medium"/>
                <a:cs typeface="Helvetica Neue Medium"/>
                <a:sym typeface="Helvetica Neue Medium"/>
              </a:defRPr>
            </a:pPr>
          </a:p>
          <a:p>
            <a:pPr algn="l" defTabSz="825500">
              <a:lnSpc>
                <a:spcPct val="110000"/>
              </a:lnSpc>
              <a:defRPr spc="42" sz="2100">
                <a:solidFill>
                  <a:srgbClr val="FFFFFF"/>
                </a:solidFill>
                <a:latin typeface="Helvetica Neue Light"/>
                <a:ea typeface="Helvetica Neue Light"/>
                <a:cs typeface="Helvetica Neue Light"/>
                <a:sym typeface="Helvetica Neue Light"/>
              </a:defRPr>
            </a:pPr>
            <a:r>
              <a:rPr b="1">
                <a:latin typeface="+mn-lt"/>
                <a:ea typeface="+mn-ea"/>
                <a:cs typeface="+mn-cs"/>
                <a:sym typeface="Helvetica Neue"/>
                <a:hlinkClick r:id="rId12" invalidUrl="" action="ppaction://hlinksldjump" tgtFrame="" tooltip="" history="1" highlightClick="0" endSnd="0"/>
              </a:rPr>
              <a:t>Analyze</a:t>
            </a:r>
            <a:r>
              <a:t> </a:t>
            </a:r>
          </a:p>
          <a:p>
            <a:pPr marL="163285" indent="-163285" algn="l" defTabSz="825500">
              <a:lnSpc>
                <a:spcPct val="110000"/>
              </a:lnSpc>
              <a:buClr>
                <a:srgbClr val="FFFFFF"/>
              </a:buClr>
              <a:buSzPct val="80000"/>
              <a:buChar char="•"/>
              <a:defRPr spc="36" sz="1800">
                <a:solidFill>
                  <a:srgbClr val="FFFFFF"/>
                </a:solidFill>
                <a:latin typeface="Helvetica Neue Light"/>
                <a:ea typeface="Helvetica Neue Light"/>
                <a:cs typeface="Helvetica Neue Light"/>
                <a:sym typeface="Helvetica Neue Light"/>
              </a:defRPr>
            </a:pPr>
            <a:r>
              <a:rPr>
                <a:hlinkClick r:id="rId13" invalidUrl="" action="ppaction://hlinksldjump" tgtFrame="" tooltip="" history="1" highlightClick="0" endSnd="0"/>
              </a:rPr>
              <a:t>Analyze Causes</a:t>
            </a:r>
          </a:p>
          <a:p>
            <a:pPr marL="163285" indent="-163285" algn="l" defTabSz="825500">
              <a:lnSpc>
                <a:spcPct val="110000"/>
              </a:lnSpc>
              <a:buClr>
                <a:srgbClr val="FFFFFF"/>
              </a:buClr>
              <a:buSzPct val="80000"/>
              <a:buChar char="•"/>
              <a:defRPr spc="36" sz="1800">
                <a:solidFill>
                  <a:srgbClr val="FFFFFF"/>
                </a:solidFill>
                <a:latin typeface="Helvetica Neue Light"/>
                <a:ea typeface="Helvetica Neue Light"/>
                <a:cs typeface="Helvetica Neue Light"/>
                <a:sym typeface="Helvetica Neue Light"/>
              </a:defRPr>
            </a:pPr>
            <a:r>
              <a:rPr>
                <a:hlinkClick r:id="rId14" invalidUrl="" action="ppaction://hlinksldjump" tgtFrame="" tooltip="" history="1" highlightClick="0" endSnd="0"/>
              </a:rPr>
              <a:t>Research Competitors</a:t>
            </a:r>
          </a:p>
          <a:p>
            <a:pPr marL="163285" indent="-163285" algn="l" defTabSz="825500">
              <a:lnSpc>
                <a:spcPct val="110000"/>
              </a:lnSpc>
              <a:buClr>
                <a:srgbClr val="FFFFFF"/>
              </a:buClr>
              <a:buSzPct val="80000"/>
              <a:buChar char="•"/>
              <a:defRPr spc="36" sz="1800">
                <a:solidFill>
                  <a:srgbClr val="FFFFFF"/>
                </a:solidFill>
                <a:latin typeface="Helvetica Neue Light"/>
                <a:ea typeface="Helvetica Neue Light"/>
                <a:cs typeface="Helvetica Neue Light"/>
                <a:sym typeface="Helvetica Neue Light"/>
              </a:defRPr>
            </a:pPr>
            <a:r>
              <a:rPr>
                <a:hlinkClick r:id="rId15" invalidUrl="" action="ppaction://hlinksldjump" tgtFrame="" tooltip="" history="1" highlightClick="0" endSnd="0"/>
              </a:rPr>
              <a:t>Leverage Capabilities</a:t>
            </a:r>
          </a:p>
          <a:p>
            <a:pPr marL="190500" indent="-190500" algn="l" defTabSz="825500">
              <a:lnSpc>
                <a:spcPct val="60000"/>
              </a:lnSpc>
              <a:buClr>
                <a:srgbClr val="FFFFFF"/>
              </a:buClr>
              <a:buSzPct val="80000"/>
              <a:buChar char="•"/>
              <a:defRPr spc="42" sz="2100">
                <a:solidFill>
                  <a:srgbClr val="FFFFFF"/>
                </a:solidFill>
                <a:latin typeface="Helvetica Neue Light"/>
                <a:ea typeface="Helvetica Neue Light"/>
                <a:cs typeface="Helvetica Neue Light"/>
                <a:sym typeface="Helvetica Neue Light"/>
              </a:defRPr>
            </a:pPr>
          </a:p>
          <a:p>
            <a:pPr algn="l" defTabSz="825500">
              <a:lnSpc>
                <a:spcPct val="110000"/>
              </a:lnSpc>
              <a:defRPr b="1" spc="42" sz="2100">
                <a:solidFill>
                  <a:srgbClr val="FFFFFF"/>
                </a:solidFill>
              </a:defRPr>
            </a:pPr>
            <a:r>
              <a:rPr>
                <a:hlinkClick r:id="rId16" invalidUrl="" action="ppaction://hlinksldjump" tgtFrame="" tooltip="" history="1" highlightClick="0" endSnd="0"/>
              </a:rPr>
              <a:t>Plan</a:t>
            </a:r>
          </a:p>
          <a:p>
            <a:pPr marL="163285" indent="-163285" algn="l" defTabSz="825500">
              <a:lnSpc>
                <a:spcPct val="110000"/>
              </a:lnSpc>
              <a:buClr>
                <a:srgbClr val="FFFFFF"/>
              </a:buClr>
              <a:buSzPct val="80000"/>
              <a:buChar char="•"/>
              <a:defRPr spc="36" sz="1800">
                <a:solidFill>
                  <a:srgbClr val="FFFFFF"/>
                </a:solidFill>
                <a:latin typeface="Helvetica Neue Light"/>
                <a:ea typeface="Helvetica Neue Light"/>
                <a:cs typeface="Helvetica Neue Light"/>
                <a:sym typeface="Helvetica Neue Light"/>
              </a:defRPr>
            </a:pPr>
            <a:r>
              <a:rPr>
                <a:hlinkClick r:id="rId17" invalidUrl="" action="ppaction://hlinksldjump" tgtFrame="" tooltip="" history="1" highlightClick="0" endSnd="0"/>
              </a:rPr>
              <a:t>Find Differentiators</a:t>
            </a:r>
          </a:p>
          <a:p>
            <a:pPr marL="163285" indent="-163285" algn="l" defTabSz="825500">
              <a:lnSpc>
                <a:spcPct val="110000"/>
              </a:lnSpc>
              <a:buClr>
                <a:srgbClr val="FFFFFF"/>
              </a:buClr>
              <a:buSzPct val="80000"/>
              <a:buChar char="•"/>
              <a:defRPr spc="36" sz="1800">
                <a:solidFill>
                  <a:srgbClr val="FFFFFF"/>
                </a:solidFill>
                <a:latin typeface="Helvetica Neue Light"/>
                <a:ea typeface="Helvetica Neue Light"/>
                <a:cs typeface="Helvetica Neue Light"/>
                <a:sym typeface="Helvetica Neue Light"/>
              </a:defRPr>
            </a:pPr>
            <a:r>
              <a:rPr>
                <a:hlinkClick r:id="rId18" invalidUrl="" action="ppaction://hlinksldjump" tgtFrame="" tooltip="" history="1" highlightClick="0" endSnd="0"/>
              </a:rPr>
              <a:t>Define Features</a:t>
            </a:r>
          </a:p>
          <a:p>
            <a:pPr marL="163285" indent="-163285" algn="l" defTabSz="825500">
              <a:lnSpc>
                <a:spcPct val="110000"/>
              </a:lnSpc>
              <a:buClr>
                <a:srgbClr val="FFFFFF"/>
              </a:buClr>
              <a:buSzPct val="80000"/>
              <a:buChar char="•"/>
              <a:defRPr spc="36" sz="1800">
                <a:solidFill>
                  <a:srgbClr val="FFFFFF"/>
                </a:solidFill>
                <a:latin typeface="Helvetica Neue Light"/>
                <a:ea typeface="Helvetica Neue Light"/>
                <a:cs typeface="Helvetica Neue Light"/>
                <a:sym typeface="Helvetica Neue Light"/>
              </a:defRPr>
            </a:pPr>
            <a:r>
              <a:rPr>
                <a:hlinkClick r:id="rId19" invalidUrl="" action="ppaction://hlinksldjump" tgtFrame="" tooltip="" history="1" highlightClick="0" endSnd="0"/>
              </a:rPr>
              <a:t>Prioritize Features</a:t>
            </a:r>
          </a:p>
          <a:p>
            <a:pPr marL="163285" indent="-163285" algn="l" defTabSz="825500">
              <a:lnSpc>
                <a:spcPct val="110000"/>
              </a:lnSpc>
              <a:buClr>
                <a:srgbClr val="FFFFFF"/>
              </a:buClr>
              <a:buSzPct val="80000"/>
              <a:buChar char="•"/>
              <a:defRPr spc="36" sz="1800">
                <a:solidFill>
                  <a:srgbClr val="FFFFFF"/>
                </a:solidFill>
                <a:latin typeface="Helvetica Neue Light"/>
                <a:ea typeface="Helvetica Neue Light"/>
                <a:cs typeface="Helvetica Neue Light"/>
                <a:sym typeface="Helvetica Neue Light"/>
              </a:defRPr>
            </a:pPr>
            <a:r>
              <a:rPr>
                <a:hlinkClick r:id="rId20" invalidUrl="" action="ppaction://hlinksldjump" tgtFrame="" tooltip="" history="1" highlightClick="0" endSnd="0"/>
              </a:rPr>
              <a:t>Describe Key Functions</a:t>
            </a:r>
          </a:p>
          <a:p>
            <a:pPr marL="163285" indent="-163285" algn="l" defTabSz="825500">
              <a:lnSpc>
                <a:spcPct val="110000"/>
              </a:lnSpc>
              <a:buClr>
                <a:srgbClr val="FFFFFF"/>
              </a:buClr>
              <a:buSzPct val="80000"/>
              <a:buChar char="•"/>
              <a:defRPr spc="36" sz="1800">
                <a:solidFill>
                  <a:srgbClr val="FFFFFF"/>
                </a:solidFill>
                <a:latin typeface="Helvetica Neue Light"/>
                <a:ea typeface="Helvetica Neue Light"/>
                <a:cs typeface="Helvetica Neue Light"/>
                <a:sym typeface="Helvetica Neue Light"/>
              </a:defRPr>
            </a:pPr>
            <a:r>
              <a:rPr>
                <a:hlinkClick r:id="rId21" invalidUrl="" action="ppaction://hlinksldjump" tgtFrame="" tooltip="" history="1" highlightClick="0" endSnd="0"/>
              </a:rPr>
              <a:t>Define an MVP</a:t>
            </a:r>
          </a:p>
        </p:txBody>
      </p:sp>
      <p:sp>
        <p:nvSpPr>
          <p:cNvPr id="429" name="Map…"/>
          <p:cNvSpPr txBox="1"/>
          <p:nvPr/>
        </p:nvSpPr>
        <p:spPr>
          <a:xfrm>
            <a:off x="6241198" y="5278852"/>
            <a:ext cx="3212844" cy="6558542"/>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lstStyle/>
          <a:p>
            <a:pPr algn="l">
              <a:lnSpc>
                <a:spcPct val="110000"/>
              </a:lnSpc>
              <a:defRPr b="1" spc="42" sz="2100">
                <a:solidFill>
                  <a:srgbClr val="FFFFFF"/>
                </a:solidFill>
              </a:defRPr>
            </a:pPr>
            <a:r>
              <a:rPr>
                <a:hlinkClick r:id="rId22" invalidUrl="" action="ppaction://hlinksldjump" tgtFrame="" tooltip="" history="1" highlightClick="0" endSnd="0"/>
              </a:rPr>
              <a:t>Map</a:t>
            </a:r>
          </a:p>
          <a:p>
            <a:pPr marL="163285" indent="-163285" algn="l" defTabSz="825500">
              <a:lnSpc>
                <a:spcPct val="110000"/>
              </a:lnSpc>
              <a:buClr>
                <a:srgbClr val="FFFFFF"/>
              </a:buClr>
              <a:buSzPct val="80000"/>
              <a:buChar char="•"/>
              <a:defRPr spc="36" sz="1800">
                <a:solidFill>
                  <a:srgbClr val="FFFFFF"/>
                </a:solidFill>
                <a:latin typeface="Helvetica Neue Light"/>
                <a:ea typeface="Helvetica Neue Light"/>
                <a:cs typeface="Helvetica Neue Light"/>
                <a:sym typeface="Helvetica Neue Light"/>
              </a:defRPr>
            </a:pPr>
            <a:r>
              <a:rPr>
                <a:hlinkClick r:id="rId23" invalidUrl="" action="ppaction://hlinksldjump" tgtFrame="" tooltip="" history="1" highlightClick="0" endSnd="0"/>
              </a:rPr>
              <a:t>Outline Screens</a:t>
            </a:r>
          </a:p>
          <a:p>
            <a:pPr marL="163285" indent="-163285" algn="l" defTabSz="825500">
              <a:lnSpc>
                <a:spcPct val="110000"/>
              </a:lnSpc>
              <a:buClr>
                <a:srgbClr val="FFFFFF"/>
              </a:buClr>
              <a:buSzPct val="80000"/>
              <a:buChar char="•"/>
              <a:defRPr spc="36" sz="1800">
                <a:solidFill>
                  <a:srgbClr val="FFFFFF"/>
                </a:solidFill>
                <a:latin typeface="Helvetica Neue Light"/>
                <a:ea typeface="Helvetica Neue Light"/>
                <a:cs typeface="Helvetica Neue Light"/>
                <a:sym typeface="Helvetica Neue Light"/>
              </a:defRPr>
            </a:pPr>
            <a:r>
              <a:rPr>
                <a:hlinkClick r:id="rId24" invalidUrl="" action="ppaction://hlinksldjump" tgtFrame="" tooltip="" history="1" highlightClick="0" endSnd="0"/>
              </a:rPr>
              <a:t>Group Screens</a:t>
            </a:r>
          </a:p>
          <a:p>
            <a:pPr marL="163285" indent="-163285" algn="l" defTabSz="825500">
              <a:lnSpc>
                <a:spcPct val="110000"/>
              </a:lnSpc>
              <a:buClr>
                <a:srgbClr val="FFFFFF"/>
              </a:buClr>
              <a:buSzPct val="80000"/>
              <a:buChar char="•"/>
              <a:defRPr spc="36" sz="1800">
                <a:solidFill>
                  <a:srgbClr val="FFFFFF"/>
                </a:solidFill>
                <a:latin typeface="Helvetica Neue Light"/>
                <a:ea typeface="Helvetica Neue Light"/>
                <a:cs typeface="Helvetica Neue Light"/>
                <a:sym typeface="Helvetica Neue Light"/>
              </a:defRPr>
            </a:pPr>
            <a:r>
              <a:rPr>
                <a:hlinkClick r:id="rId25" invalidUrl="" action="ppaction://hlinksldjump" tgtFrame="" tooltip="" history="1" highlightClick="0" endSnd="0"/>
              </a:rPr>
              <a:t>Link Screens</a:t>
            </a:r>
          </a:p>
          <a:p>
            <a:pPr marL="163285" indent="-163285" algn="l" defTabSz="825500">
              <a:lnSpc>
                <a:spcPct val="60000"/>
              </a:lnSpc>
              <a:buClr>
                <a:srgbClr val="FFFFFF"/>
              </a:buClr>
              <a:buSzPct val="80000"/>
              <a:buChar char="•"/>
              <a:defRPr spc="36" sz="1800">
                <a:solidFill>
                  <a:srgbClr val="FFFFFF"/>
                </a:solidFill>
                <a:latin typeface="Helvetica Neue Light"/>
                <a:ea typeface="Helvetica Neue Light"/>
                <a:cs typeface="Helvetica Neue Light"/>
                <a:sym typeface="Helvetica Neue Light"/>
              </a:defRPr>
            </a:pPr>
          </a:p>
          <a:p>
            <a:pPr algn="l" defTabSz="825500">
              <a:lnSpc>
                <a:spcPct val="110000"/>
              </a:lnSpc>
              <a:defRPr spc="42" sz="2100">
                <a:solidFill>
                  <a:srgbClr val="FFFFFF"/>
                </a:solidFill>
                <a:latin typeface="Helvetica Neue Light"/>
                <a:ea typeface="Helvetica Neue Light"/>
                <a:cs typeface="Helvetica Neue Light"/>
                <a:sym typeface="Helvetica Neue Light"/>
              </a:defRPr>
            </a:pPr>
            <a:r>
              <a:rPr b="1">
                <a:latin typeface="+mn-lt"/>
                <a:ea typeface="+mn-ea"/>
                <a:cs typeface="+mn-cs"/>
                <a:sym typeface="Helvetica Neue"/>
                <a:hlinkClick r:id="rId26" invalidUrl="" action="ppaction://hlinksldjump" tgtFrame="" tooltip="" history="1" highlightClick="0" endSnd="0"/>
              </a:rPr>
              <a:t>Wireframe</a:t>
            </a:r>
            <a:r>
              <a:t> </a:t>
            </a:r>
          </a:p>
          <a:p>
            <a:pPr marL="163285" indent="-163285" algn="l" defTabSz="825500">
              <a:lnSpc>
                <a:spcPct val="110000"/>
              </a:lnSpc>
              <a:buClr>
                <a:srgbClr val="FFFFFF"/>
              </a:buClr>
              <a:buSzPct val="80000"/>
              <a:buChar char="•"/>
              <a:defRPr spc="36" sz="1800">
                <a:solidFill>
                  <a:srgbClr val="FFFFFF"/>
                </a:solidFill>
                <a:latin typeface="Helvetica Neue Light"/>
                <a:ea typeface="Helvetica Neue Light"/>
                <a:cs typeface="Helvetica Neue Light"/>
                <a:sym typeface="Helvetica Neue Light"/>
              </a:defRPr>
            </a:pPr>
            <a:r>
              <a:rPr>
                <a:hlinkClick r:id="rId27" invalidUrl="" action="ppaction://hlinksldjump" tgtFrame="" tooltip="" history="1" highlightClick="0" endSnd="0"/>
              </a:rPr>
              <a:t>Create Tabs</a:t>
            </a:r>
          </a:p>
          <a:p>
            <a:pPr marL="163285" indent="-163285" algn="l" defTabSz="825500">
              <a:lnSpc>
                <a:spcPct val="110000"/>
              </a:lnSpc>
              <a:buClr>
                <a:srgbClr val="FFFFFF"/>
              </a:buClr>
              <a:buSzPct val="80000"/>
              <a:buChar char="•"/>
              <a:defRPr spc="36" sz="1800">
                <a:solidFill>
                  <a:srgbClr val="FFFFFF"/>
                </a:solidFill>
                <a:latin typeface="Helvetica Neue Light"/>
                <a:ea typeface="Helvetica Neue Light"/>
                <a:cs typeface="Helvetica Neue Light"/>
                <a:sym typeface="Helvetica Neue Light"/>
              </a:defRPr>
            </a:pPr>
            <a:r>
              <a:rPr>
                <a:hlinkClick r:id="rId28" invalidUrl="" action="ppaction://hlinksldjump" tgtFrame="" tooltip="" history="1" highlightClick="0" endSnd="0"/>
              </a:rPr>
              <a:t>Add Navigation</a:t>
            </a:r>
          </a:p>
          <a:p>
            <a:pPr marL="163285" indent="-163285" algn="l" defTabSz="825500">
              <a:lnSpc>
                <a:spcPct val="110000"/>
              </a:lnSpc>
              <a:buClr>
                <a:srgbClr val="FFFFFF"/>
              </a:buClr>
              <a:buSzPct val="80000"/>
              <a:buChar char="•"/>
              <a:defRPr spc="36" sz="1800">
                <a:solidFill>
                  <a:srgbClr val="FFFFFF"/>
                </a:solidFill>
                <a:latin typeface="Helvetica Neue Light"/>
                <a:ea typeface="Helvetica Neue Light"/>
                <a:cs typeface="Helvetica Neue Light"/>
                <a:sym typeface="Helvetica Neue Light"/>
              </a:defRPr>
            </a:pPr>
            <a:r>
              <a:rPr>
                <a:hlinkClick r:id="rId29" invalidUrl="" action="ppaction://hlinksldjump" tgtFrame="" tooltip="" history="1" highlightClick="0" endSnd="0"/>
              </a:rPr>
              <a:t>Create Modals</a:t>
            </a:r>
          </a:p>
          <a:p>
            <a:pPr marL="163285" indent="-163285" algn="l" defTabSz="825500">
              <a:lnSpc>
                <a:spcPct val="110000"/>
              </a:lnSpc>
              <a:buClr>
                <a:srgbClr val="FFFFFF"/>
              </a:buClr>
              <a:buSzPct val="80000"/>
              <a:buChar char="•"/>
              <a:defRPr spc="36" sz="1800">
                <a:solidFill>
                  <a:srgbClr val="FFFFFF"/>
                </a:solidFill>
                <a:latin typeface="Helvetica Neue Light"/>
                <a:ea typeface="Helvetica Neue Light"/>
                <a:cs typeface="Helvetica Neue Light"/>
                <a:sym typeface="Helvetica Neue Light"/>
              </a:defRPr>
            </a:pPr>
            <a:r>
              <a:rPr>
                <a:hlinkClick r:id="rId30" invalidUrl="" action="ppaction://hlinksldjump" tgtFrame="" tooltip="" history="1" highlightClick="0" endSnd="0"/>
              </a:rPr>
              <a:t>Add Interface Elements</a:t>
            </a:r>
          </a:p>
          <a:p>
            <a:pPr algn="l" defTabSz="825500">
              <a:lnSpc>
                <a:spcPct val="60000"/>
              </a:lnSpc>
              <a:defRPr spc="42" sz="2100">
                <a:solidFill>
                  <a:srgbClr val="FFFFFF"/>
                </a:solidFill>
                <a:latin typeface="Helvetica Neue Light"/>
                <a:ea typeface="Helvetica Neue Light"/>
                <a:cs typeface="Helvetica Neue Light"/>
                <a:sym typeface="Helvetica Neue Light"/>
              </a:defRPr>
            </a:pPr>
          </a:p>
          <a:p>
            <a:pPr algn="l" defTabSz="825500">
              <a:lnSpc>
                <a:spcPct val="110000"/>
              </a:lnSpc>
              <a:defRPr b="1" spc="42" sz="2100">
                <a:solidFill>
                  <a:srgbClr val="FFFFFF"/>
                </a:solidFill>
              </a:defRPr>
            </a:pPr>
            <a:r>
              <a:rPr>
                <a:hlinkClick r:id="rId31" invalidUrl="" action="ppaction://hlinksldjump" tgtFrame="" tooltip="" history="1" highlightClick="0" endSnd="0"/>
              </a:rPr>
              <a:t>Refine</a:t>
            </a:r>
          </a:p>
          <a:p>
            <a:pPr marL="163285" indent="-163285" algn="l" defTabSz="825500">
              <a:lnSpc>
                <a:spcPct val="110000"/>
              </a:lnSpc>
              <a:buClr>
                <a:srgbClr val="FFFFFF"/>
              </a:buClr>
              <a:buSzPct val="80000"/>
              <a:buChar char="•"/>
              <a:defRPr spc="36" sz="1800">
                <a:solidFill>
                  <a:srgbClr val="FFFFFF"/>
                </a:solidFill>
                <a:latin typeface="Helvetica Neue Light"/>
                <a:ea typeface="Helvetica Neue Light"/>
                <a:cs typeface="Helvetica Neue Light"/>
                <a:sym typeface="Helvetica Neue Light"/>
              </a:defRPr>
            </a:pPr>
            <a:r>
              <a:rPr>
                <a:hlinkClick r:id="rId32" invalidUrl="" action="ppaction://hlinksldjump" tgtFrame="" tooltip="" history="1" highlightClick="0" endSnd="0"/>
              </a:rPr>
              <a:t>Size Tap Targets</a:t>
            </a:r>
          </a:p>
          <a:p>
            <a:pPr marL="163285" indent="-163285" algn="l" defTabSz="825500">
              <a:lnSpc>
                <a:spcPct val="110000"/>
              </a:lnSpc>
              <a:buClr>
                <a:srgbClr val="FFFFFF"/>
              </a:buClr>
              <a:buSzPct val="80000"/>
              <a:buChar char="•"/>
              <a:defRPr spc="36" sz="1800">
                <a:solidFill>
                  <a:srgbClr val="FFFFFF"/>
                </a:solidFill>
                <a:latin typeface="Helvetica Neue Light"/>
                <a:ea typeface="Helvetica Neue Light"/>
                <a:cs typeface="Helvetica Neue Light"/>
                <a:sym typeface="Helvetica Neue Light"/>
              </a:defRPr>
            </a:pPr>
            <a:r>
              <a:rPr>
                <a:hlinkClick r:id="rId33" invalidUrl="" action="ppaction://hlinksldjump" tgtFrame="" tooltip="" history="1" highlightClick="0" endSnd="0"/>
              </a:rPr>
              <a:t>Inset Content</a:t>
            </a:r>
          </a:p>
          <a:p>
            <a:pPr marL="163285" indent="-163285" algn="l" defTabSz="825500">
              <a:lnSpc>
                <a:spcPct val="110000"/>
              </a:lnSpc>
              <a:buClr>
                <a:srgbClr val="FFFFFF"/>
              </a:buClr>
              <a:buSzPct val="80000"/>
              <a:buChar char="•"/>
              <a:defRPr spc="36" sz="1800">
                <a:solidFill>
                  <a:srgbClr val="FFFFFF"/>
                </a:solidFill>
                <a:latin typeface="Helvetica Neue Light"/>
                <a:ea typeface="Helvetica Neue Light"/>
                <a:cs typeface="Helvetica Neue Light"/>
                <a:sym typeface="Helvetica Neue Light"/>
              </a:defRPr>
            </a:pPr>
            <a:r>
              <a:rPr>
                <a:hlinkClick r:id="rId34" invalidUrl="" action="ppaction://hlinksldjump" tgtFrame="" tooltip="" history="1" highlightClick="0" endSnd="0"/>
              </a:rPr>
              <a:t>Judge Weight and Balance</a:t>
            </a:r>
          </a:p>
          <a:p>
            <a:pPr marL="163285" indent="-163285" algn="l" defTabSz="825500">
              <a:lnSpc>
                <a:spcPct val="110000"/>
              </a:lnSpc>
              <a:buClr>
                <a:srgbClr val="FFFFFF"/>
              </a:buClr>
              <a:buSzPct val="80000"/>
              <a:buChar char="•"/>
              <a:defRPr spc="36" sz="1800">
                <a:solidFill>
                  <a:srgbClr val="FFFFFF"/>
                </a:solidFill>
                <a:latin typeface="Helvetica Neue Light"/>
                <a:ea typeface="Helvetica Neue Light"/>
                <a:cs typeface="Helvetica Neue Light"/>
                <a:sym typeface="Helvetica Neue Light"/>
              </a:defRPr>
            </a:pPr>
            <a:r>
              <a:rPr>
                <a:hlinkClick r:id="rId35" invalidUrl="" action="ppaction://hlinksldjump" tgtFrame="" tooltip="" history="1" highlightClick="0" endSnd="0"/>
              </a:rPr>
              <a:t>Check Alignment</a:t>
            </a:r>
          </a:p>
          <a:p>
            <a:pPr algn="l" defTabSz="825500">
              <a:lnSpc>
                <a:spcPct val="60000"/>
              </a:lnSpc>
              <a:defRPr spc="36" sz="1800">
                <a:solidFill>
                  <a:srgbClr val="FFFFFF"/>
                </a:solidFill>
                <a:latin typeface="Helvetica Neue Light"/>
                <a:ea typeface="Helvetica Neue Light"/>
                <a:cs typeface="Helvetica Neue Light"/>
                <a:sym typeface="Helvetica Neue Light"/>
              </a:defRPr>
            </a:pPr>
          </a:p>
          <a:p>
            <a:pPr algn="l" defTabSz="825500">
              <a:lnSpc>
                <a:spcPct val="110000"/>
              </a:lnSpc>
              <a:defRPr b="1" spc="42" sz="2100">
                <a:solidFill>
                  <a:srgbClr val="FFFFFF"/>
                </a:solidFill>
              </a:defRPr>
            </a:pPr>
            <a:r>
              <a:rPr>
                <a:hlinkClick r:id="rId36" invalidUrl="" action="ppaction://hlinksldjump" tgtFrame="" tooltip="" history="1" highlightClick="0" endSnd="0"/>
              </a:rPr>
              <a:t>Style</a:t>
            </a:r>
          </a:p>
          <a:p>
            <a:pPr marL="163285" indent="-163285" algn="l" defTabSz="825500">
              <a:lnSpc>
                <a:spcPct val="110000"/>
              </a:lnSpc>
              <a:buClr>
                <a:srgbClr val="FFFFFF"/>
              </a:buClr>
              <a:buSzPct val="80000"/>
              <a:buChar char="•"/>
              <a:defRPr spc="36" sz="1800">
                <a:solidFill>
                  <a:srgbClr val="FFFFFF"/>
                </a:solidFill>
                <a:latin typeface="Helvetica Neue Light"/>
                <a:ea typeface="Helvetica Neue Light"/>
                <a:cs typeface="Helvetica Neue Light"/>
                <a:sym typeface="Helvetica Neue Light"/>
              </a:defRPr>
            </a:pPr>
            <a:r>
              <a:rPr>
                <a:hlinkClick r:id="rId37" invalidUrl="" action="ppaction://hlinksldjump" tgtFrame="" tooltip="" history="1" highlightClick="0" endSnd="0"/>
              </a:rPr>
              <a:t>Define Personality</a:t>
            </a:r>
          </a:p>
          <a:p>
            <a:pPr marL="163285" indent="-163285" algn="l" defTabSz="825500">
              <a:lnSpc>
                <a:spcPct val="110000"/>
              </a:lnSpc>
              <a:buClr>
                <a:srgbClr val="FFFFFF"/>
              </a:buClr>
              <a:buSzPct val="80000"/>
              <a:buChar char="•"/>
              <a:defRPr spc="36" sz="1800">
                <a:solidFill>
                  <a:srgbClr val="FFFFFF"/>
                </a:solidFill>
                <a:latin typeface="Helvetica Neue Light"/>
                <a:ea typeface="Helvetica Neue Light"/>
                <a:cs typeface="Helvetica Neue Light"/>
                <a:sym typeface="Helvetica Neue Light"/>
              </a:defRPr>
            </a:pPr>
            <a:r>
              <a:rPr>
                <a:hlinkClick r:id="rId38" invalidUrl="" action="ppaction://hlinksldjump" tgtFrame="" tooltip="" history="1" highlightClick="0" endSnd="0"/>
              </a:rPr>
              <a:t>Design Icon</a:t>
            </a:r>
          </a:p>
        </p:txBody>
      </p:sp>
      <p:sp>
        <p:nvSpPr>
          <p:cNvPr id="430" name="Prototype"/>
          <p:cNvSpPr txBox="1"/>
          <p:nvPr/>
        </p:nvSpPr>
        <p:spPr>
          <a:xfrm>
            <a:off x="6234459" y="4518582"/>
            <a:ext cx="3277626" cy="80600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lstStyle>
            <a:lvl1pPr algn="l">
              <a:lnSpc>
                <a:spcPct val="120000"/>
              </a:lnSpc>
              <a:defRPr b="1" spc="-59" sz="3000">
                <a:solidFill>
                  <a:srgbClr val="FFFFFF"/>
                </a:solidFill>
                <a:hlinkClick r:id="rId39" invalidUrl="" action="ppaction://hlinksldjump" tgtFrame="" tooltip="" history="1" highlightClick="0" endSnd="0"/>
              </a:defRPr>
            </a:lvl1pPr>
          </a:lstStyle>
          <a:p>
            <a:pPr/>
            <a:r>
              <a:rPr>
                <a:hlinkClick r:id="rId39" invalidUrl="" action="ppaction://hlinksldjump" tgtFrame="" tooltip="" history="1" highlightClick="0" endSnd="0"/>
              </a:rPr>
              <a:t>Prototype</a:t>
            </a:r>
          </a:p>
        </p:txBody>
      </p:sp>
      <p:sp>
        <p:nvSpPr>
          <p:cNvPr id="431" name="Architect…"/>
          <p:cNvSpPr txBox="1"/>
          <p:nvPr/>
        </p:nvSpPr>
        <p:spPr>
          <a:xfrm>
            <a:off x="10542016" y="5278852"/>
            <a:ext cx="3246707" cy="6443066"/>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lstStyle/>
          <a:p>
            <a:pPr algn="l">
              <a:lnSpc>
                <a:spcPct val="110000"/>
              </a:lnSpc>
              <a:defRPr b="1" spc="42" sz="2100">
                <a:solidFill>
                  <a:srgbClr val="FFFFFF"/>
                </a:solidFill>
              </a:defRPr>
            </a:pPr>
            <a:r>
              <a:rPr>
                <a:hlinkClick r:id="rId40" invalidUrl="" action="ppaction://hlinksldjump" tgtFrame="" tooltip="" history="1" highlightClick="0" endSnd="0"/>
              </a:rPr>
              <a:t>Architect</a:t>
            </a:r>
          </a:p>
          <a:p>
            <a:pPr marL="163285" indent="-163285" algn="l" defTabSz="825500">
              <a:lnSpc>
                <a:spcPct val="110000"/>
              </a:lnSpc>
              <a:buClr>
                <a:srgbClr val="FFFFFF"/>
              </a:buClr>
              <a:buSzPct val="80000"/>
              <a:buChar char="•"/>
              <a:defRPr spc="36" sz="1800">
                <a:solidFill>
                  <a:srgbClr val="FFFFFF"/>
                </a:solidFill>
                <a:latin typeface="Helvetica Neue Light"/>
                <a:ea typeface="Helvetica Neue Light"/>
                <a:cs typeface="Helvetica Neue Light"/>
                <a:sym typeface="Helvetica Neue Light"/>
              </a:defRPr>
            </a:pPr>
            <a:r>
              <a:rPr>
                <a:hlinkClick r:id="rId41" invalidUrl="" action="ppaction://hlinksldjump" tgtFrame="" tooltip="" history="1" highlightClick="0" endSnd="0"/>
              </a:rPr>
              <a:t>Define Tests</a:t>
            </a:r>
          </a:p>
          <a:p>
            <a:pPr marL="163285" indent="-163285" algn="l" defTabSz="825500">
              <a:lnSpc>
                <a:spcPct val="110000"/>
              </a:lnSpc>
              <a:buClr>
                <a:srgbClr val="FFFFFF"/>
              </a:buClr>
              <a:buSzPct val="80000"/>
              <a:buChar char="•"/>
              <a:defRPr spc="36" sz="1800">
                <a:solidFill>
                  <a:srgbClr val="FFFFFF"/>
                </a:solidFill>
                <a:latin typeface="Helvetica Neue Light"/>
                <a:ea typeface="Helvetica Neue Light"/>
                <a:cs typeface="Helvetica Neue Light"/>
                <a:sym typeface="Helvetica Neue Light"/>
              </a:defRPr>
            </a:pPr>
            <a:r>
              <a:rPr>
                <a:hlinkClick r:id="rId42" invalidUrl="" action="ppaction://hlinksldjump" tgtFrame="" tooltip="" history="1" highlightClick="0" endSnd="0"/>
              </a:rPr>
              <a:t>Create User Journeys</a:t>
            </a:r>
          </a:p>
          <a:p>
            <a:pPr marL="163285" indent="-163285" algn="l" defTabSz="825500">
              <a:lnSpc>
                <a:spcPct val="110000"/>
              </a:lnSpc>
              <a:buClr>
                <a:srgbClr val="FFFFFF"/>
              </a:buClr>
              <a:buSzPct val="80000"/>
              <a:buChar char="•"/>
              <a:defRPr spc="36" sz="1800">
                <a:solidFill>
                  <a:srgbClr val="FFFFFF"/>
                </a:solidFill>
                <a:latin typeface="Helvetica Neue Light"/>
                <a:ea typeface="Helvetica Neue Light"/>
                <a:cs typeface="Helvetica Neue Light"/>
                <a:sym typeface="Helvetica Neue Light"/>
              </a:defRPr>
            </a:pPr>
            <a:r>
              <a:rPr>
                <a:hlinkClick r:id="rId43" invalidUrl="" action="ppaction://hlinksldjump" tgtFrame="" tooltip="" history="1" highlightClick="0" endSnd="0"/>
              </a:rPr>
              <a:t>Define a Process</a:t>
            </a:r>
          </a:p>
          <a:p>
            <a:pPr marL="163285" indent="-163285" algn="l" defTabSz="825500">
              <a:lnSpc>
                <a:spcPct val="110000"/>
              </a:lnSpc>
              <a:buClr>
                <a:srgbClr val="FFFFFF"/>
              </a:buClr>
              <a:buSzPct val="80000"/>
              <a:buChar char="•"/>
              <a:defRPr spc="36" sz="1800">
                <a:solidFill>
                  <a:srgbClr val="FFFFFF"/>
                </a:solidFill>
                <a:latin typeface="Helvetica Neue Light"/>
                <a:ea typeface="Helvetica Neue Light"/>
                <a:cs typeface="Helvetica Neue Light"/>
                <a:sym typeface="Helvetica Neue Light"/>
              </a:defRPr>
            </a:pPr>
            <a:r>
              <a:rPr>
                <a:hlinkClick r:id="rId40" invalidUrl="" action="ppaction://hlinksldjump" tgtFrame="" tooltip="" history="1" highlightClick="0" endSnd="0"/>
              </a:rPr>
              <a:t>Plan an Introduction</a:t>
            </a:r>
          </a:p>
          <a:p>
            <a:pPr marL="163285" indent="-163285" algn="l" defTabSz="825500">
              <a:lnSpc>
                <a:spcPct val="60000"/>
              </a:lnSpc>
              <a:buClr>
                <a:srgbClr val="FFFFFF"/>
              </a:buClr>
              <a:buSzPct val="80000"/>
              <a:buChar char="•"/>
              <a:defRPr spc="36" sz="1800">
                <a:solidFill>
                  <a:srgbClr val="FFFFFF"/>
                </a:solidFill>
                <a:latin typeface="Helvetica Neue Light"/>
                <a:ea typeface="Helvetica Neue Light"/>
                <a:cs typeface="Helvetica Neue Light"/>
                <a:sym typeface="Helvetica Neue Light"/>
              </a:defRPr>
            </a:pPr>
          </a:p>
          <a:p>
            <a:pPr algn="l" defTabSz="825500">
              <a:lnSpc>
                <a:spcPct val="110000"/>
              </a:lnSpc>
              <a:defRPr spc="42" sz="2100">
                <a:solidFill>
                  <a:srgbClr val="FFFFFF"/>
                </a:solidFill>
                <a:latin typeface="Helvetica Neue Light"/>
                <a:ea typeface="Helvetica Neue Light"/>
                <a:cs typeface="Helvetica Neue Light"/>
                <a:sym typeface="Helvetica Neue Light"/>
              </a:defRPr>
            </a:pPr>
            <a:r>
              <a:rPr b="1">
                <a:latin typeface="+mn-lt"/>
                <a:ea typeface="+mn-ea"/>
                <a:cs typeface="+mn-cs"/>
                <a:sym typeface="Helvetica Neue"/>
                <a:hlinkClick r:id="rId44" invalidUrl="" action="ppaction://hlinksldjump" tgtFrame="" tooltip="" history="1" highlightClick="0" endSnd="0"/>
              </a:rPr>
              <a:t>Script</a:t>
            </a:r>
            <a:r>
              <a:t> </a:t>
            </a:r>
          </a:p>
          <a:p>
            <a:pPr marL="163285" indent="-163285" algn="l" defTabSz="825500">
              <a:lnSpc>
                <a:spcPct val="110000"/>
              </a:lnSpc>
              <a:buClr>
                <a:srgbClr val="FFFFFF"/>
              </a:buClr>
              <a:buSzPct val="80000"/>
              <a:buChar char="•"/>
              <a:defRPr spc="36" sz="1800">
                <a:solidFill>
                  <a:srgbClr val="FFFFFF"/>
                </a:solidFill>
                <a:latin typeface="Helvetica Neue Light"/>
                <a:ea typeface="Helvetica Neue Light"/>
                <a:cs typeface="Helvetica Neue Light"/>
                <a:sym typeface="Helvetica Neue Light"/>
              </a:defRPr>
            </a:pPr>
            <a:r>
              <a:rPr>
                <a:hlinkClick r:id="rId45" invalidUrl="" action="ppaction://hlinksldjump" tgtFrame="" tooltip="" history="1" highlightClick="0" endSnd="0"/>
              </a:rPr>
              <a:t>Outline Scripts</a:t>
            </a:r>
          </a:p>
          <a:p>
            <a:pPr marL="163285" indent="-163285" algn="l" defTabSz="825500">
              <a:lnSpc>
                <a:spcPct val="110000"/>
              </a:lnSpc>
              <a:buClr>
                <a:srgbClr val="FFFFFF"/>
              </a:buClr>
              <a:buSzPct val="80000"/>
              <a:buChar char="•"/>
              <a:defRPr spc="36" sz="1800">
                <a:solidFill>
                  <a:srgbClr val="FFFFFF"/>
                </a:solidFill>
                <a:latin typeface="Helvetica Neue Light"/>
                <a:ea typeface="Helvetica Neue Light"/>
                <a:cs typeface="Helvetica Neue Light"/>
                <a:sym typeface="Helvetica Neue Light"/>
              </a:defRPr>
            </a:pPr>
            <a:r>
              <a:rPr>
                <a:hlinkClick r:id="rId46" invalidUrl="" action="ppaction://hlinksldjump" tgtFrame="" tooltip="" history="1" highlightClick="0" endSnd="0"/>
              </a:rPr>
              <a:t>Write Scripts</a:t>
            </a:r>
          </a:p>
          <a:p>
            <a:pPr marL="163285" indent="-163285" algn="l" defTabSz="825500">
              <a:lnSpc>
                <a:spcPct val="110000"/>
              </a:lnSpc>
              <a:buClr>
                <a:srgbClr val="FFFFFF"/>
              </a:buClr>
              <a:buSzPct val="80000"/>
              <a:buChar char="•"/>
              <a:defRPr spc="36" sz="1800">
                <a:solidFill>
                  <a:srgbClr val="FFFFFF"/>
                </a:solidFill>
                <a:latin typeface="Helvetica Neue Light"/>
                <a:ea typeface="Helvetica Neue Light"/>
                <a:cs typeface="Helvetica Neue Light"/>
                <a:sym typeface="Helvetica Neue Light"/>
              </a:defRPr>
            </a:pPr>
            <a:r>
              <a:rPr>
                <a:hlinkClick r:id="rId47" invalidUrl="" action="ppaction://hlinksldjump" tgtFrame="" tooltip="" history="1" highlightClick="0" endSnd="0"/>
              </a:rPr>
              <a:t>Anticipate Errors</a:t>
            </a:r>
          </a:p>
          <a:p>
            <a:pPr marL="190500" indent="-190500" algn="l" defTabSz="825500">
              <a:lnSpc>
                <a:spcPct val="60000"/>
              </a:lnSpc>
              <a:buClr>
                <a:srgbClr val="FFFFFF"/>
              </a:buClr>
              <a:buSzPct val="80000"/>
              <a:buChar char="•"/>
              <a:defRPr spc="42" sz="2100">
                <a:solidFill>
                  <a:srgbClr val="FFFFFF"/>
                </a:solidFill>
                <a:latin typeface="Helvetica Neue Light"/>
                <a:ea typeface="Helvetica Neue Light"/>
                <a:cs typeface="Helvetica Neue Light"/>
                <a:sym typeface="Helvetica Neue Light"/>
              </a:defRPr>
            </a:pPr>
          </a:p>
          <a:p>
            <a:pPr algn="l" defTabSz="825500">
              <a:lnSpc>
                <a:spcPct val="110000"/>
              </a:lnSpc>
              <a:defRPr b="1" spc="42" sz="2100">
                <a:solidFill>
                  <a:srgbClr val="FFFFFF"/>
                </a:solidFill>
              </a:defRPr>
            </a:pPr>
            <a:r>
              <a:rPr>
                <a:hlinkClick r:id="rId48" invalidUrl="" action="ppaction://hlinksldjump" tgtFrame="" tooltip="" history="1" highlightClick="0" endSnd="0"/>
              </a:rPr>
              <a:t>Prepare</a:t>
            </a:r>
          </a:p>
          <a:p>
            <a:pPr marL="163285" indent="-163285" algn="l" defTabSz="825500">
              <a:lnSpc>
                <a:spcPct val="110000"/>
              </a:lnSpc>
              <a:buClr>
                <a:srgbClr val="FFFFFF"/>
              </a:buClr>
              <a:buSzPct val="80000"/>
              <a:buChar char="•"/>
              <a:defRPr spc="36" sz="1800">
                <a:solidFill>
                  <a:srgbClr val="FFFFFF"/>
                </a:solidFill>
                <a:latin typeface="Helvetica Neue Light"/>
                <a:ea typeface="Helvetica Neue Light"/>
                <a:cs typeface="Helvetica Neue Light"/>
                <a:sym typeface="Helvetica Neue Light"/>
              </a:defRPr>
            </a:pPr>
            <a:r>
              <a:rPr>
                <a:hlinkClick r:id="rId49" invalidUrl="" action="ppaction://hlinksldjump" tgtFrame="" tooltip="" history="1" highlightClick="0" endSnd="0"/>
              </a:rPr>
              <a:t>Gather Users</a:t>
            </a:r>
          </a:p>
          <a:p>
            <a:pPr marL="163285" indent="-163285" algn="l" defTabSz="825500">
              <a:lnSpc>
                <a:spcPct val="110000"/>
              </a:lnSpc>
              <a:buClr>
                <a:srgbClr val="FFFFFF"/>
              </a:buClr>
              <a:buSzPct val="80000"/>
              <a:buChar char="•"/>
              <a:defRPr spc="36" sz="1800">
                <a:solidFill>
                  <a:srgbClr val="FFFFFF"/>
                </a:solidFill>
                <a:latin typeface="Helvetica Neue Light"/>
                <a:ea typeface="Helvetica Neue Light"/>
                <a:cs typeface="Helvetica Neue Light"/>
                <a:sym typeface="Helvetica Neue Light"/>
              </a:defRPr>
            </a:pPr>
            <a:r>
              <a:rPr>
                <a:hlinkClick r:id="rId50" invalidUrl="" action="ppaction://hlinksldjump" tgtFrame="" tooltip="" history="1" highlightClick="0" endSnd="0"/>
              </a:rPr>
              <a:t>Perform Last Check</a:t>
            </a:r>
          </a:p>
        </p:txBody>
      </p:sp>
      <p:sp>
        <p:nvSpPr>
          <p:cNvPr id="432" name="Test"/>
          <p:cNvSpPr txBox="1"/>
          <p:nvPr/>
        </p:nvSpPr>
        <p:spPr>
          <a:xfrm>
            <a:off x="10535276" y="4518582"/>
            <a:ext cx="3277626" cy="80600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lstStyle>
            <a:lvl1pPr algn="l">
              <a:lnSpc>
                <a:spcPct val="120000"/>
              </a:lnSpc>
              <a:defRPr b="1" spc="-59" sz="3000">
                <a:solidFill>
                  <a:srgbClr val="FFFFFF"/>
                </a:solidFill>
                <a:hlinkClick r:id="rId51" invalidUrl="" action="ppaction://hlinksldjump" tgtFrame="" tooltip="" history="1" highlightClick="0" endSnd="0"/>
              </a:defRPr>
            </a:lvl1pPr>
          </a:lstStyle>
          <a:p>
            <a:pPr/>
            <a:r>
              <a:rPr>
                <a:hlinkClick r:id="rId51" invalidUrl="" action="ppaction://hlinksldjump" tgtFrame="" tooltip="" history="1" highlightClick="0" endSnd="0"/>
              </a:rPr>
              <a:t>Test</a:t>
            </a:r>
          </a:p>
        </p:txBody>
      </p:sp>
      <p:sp>
        <p:nvSpPr>
          <p:cNvPr id="433" name="Validate…"/>
          <p:cNvSpPr txBox="1"/>
          <p:nvPr/>
        </p:nvSpPr>
        <p:spPr>
          <a:xfrm>
            <a:off x="14876696" y="5278852"/>
            <a:ext cx="3264148" cy="6443066"/>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lstStyle/>
          <a:p>
            <a:pPr algn="l">
              <a:lnSpc>
                <a:spcPct val="110000"/>
              </a:lnSpc>
              <a:defRPr b="1" spc="42" sz="2100">
                <a:solidFill>
                  <a:srgbClr val="FFFFFF"/>
                </a:solidFill>
              </a:defRPr>
            </a:pPr>
            <a:r>
              <a:rPr>
                <a:hlinkClick r:id="rId52" invalidUrl="" action="ppaction://hlinksldjump" tgtFrame="" tooltip="" history="1" highlightClick="0" endSnd="0"/>
              </a:rPr>
              <a:t>Validate</a:t>
            </a:r>
          </a:p>
          <a:p>
            <a:pPr marL="163285" indent="-163285" algn="l" defTabSz="825500">
              <a:lnSpc>
                <a:spcPct val="110000"/>
              </a:lnSpc>
              <a:buClr>
                <a:srgbClr val="FFFFFF"/>
              </a:buClr>
              <a:buSzPct val="80000"/>
              <a:buChar char="•"/>
              <a:defRPr spc="36" sz="1800">
                <a:solidFill>
                  <a:srgbClr val="FFFFFF"/>
                </a:solidFill>
                <a:latin typeface="Helvetica Neue Light"/>
                <a:ea typeface="Helvetica Neue Light"/>
                <a:cs typeface="Helvetica Neue Light"/>
                <a:sym typeface="Helvetica Neue Light"/>
              </a:defRPr>
            </a:pPr>
            <a:r>
              <a:rPr>
                <a:hlinkClick r:id="rId53" invalidUrl="" action="ppaction://hlinksldjump" tgtFrame="" tooltip="" history="1" highlightClick="0" endSnd="0"/>
              </a:rPr>
              <a:t>Gather Notes</a:t>
            </a:r>
          </a:p>
          <a:p>
            <a:pPr marL="163285" indent="-163285" algn="l" defTabSz="825500">
              <a:lnSpc>
                <a:spcPct val="110000"/>
              </a:lnSpc>
              <a:buClr>
                <a:srgbClr val="FFFFFF"/>
              </a:buClr>
              <a:buSzPct val="80000"/>
              <a:buChar char="•"/>
              <a:defRPr spc="36" sz="1800">
                <a:solidFill>
                  <a:srgbClr val="FFFFFF"/>
                </a:solidFill>
                <a:latin typeface="Helvetica Neue Light"/>
                <a:ea typeface="Helvetica Neue Light"/>
                <a:cs typeface="Helvetica Neue Light"/>
                <a:sym typeface="Helvetica Neue Light"/>
              </a:defRPr>
            </a:pPr>
            <a:r>
              <a:rPr>
                <a:hlinkClick r:id="rId54" invalidUrl="" action="ppaction://hlinksldjump" tgtFrame="" tooltip="" history="1" highlightClick="0" endSnd="0"/>
              </a:rPr>
              <a:t>Form Key Insights</a:t>
            </a:r>
          </a:p>
          <a:p>
            <a:pPr marL="163285" indent="-163285" algn="l" defTabSz="825500">
              <a:lnSpc>
                <a:spcPct val="110000"/>
              </a:lnSpc>
              <a:buClr>
                <a:srgbClr val="FFFFFF"/>
              </a:buClr>
              <a:buSzPct val="80000"/>
              <a:buChar char="•"/>
              <a:defRPr spc="36" sz="1800">
                <a:solidFill>
                  <a:srgbClr val="FFFFFF"/>
                </a:solidFill>
                <a:latin typeface="Helvetica Neue Light"/>
                <a:ea typeface="Helvetica Neue Light"/>
                <a:cs typeface="Helvetica Neue Light"/>
                <a:sym typeface="Helvetica Neue Light"/>
              </a:defRPr>
            </a:pPr>
            <a:r>
              <a:rPr>
                <a:hlinkClick r:id="rId55" invalidUrl="" action="ppaction://hlinksldjump" tgtFrame="" tooltip="" history="1" highlightClick="0" endSnd="0"/>
              </a:rPr>
              <a:t>Draw Conclusions</a:t>
            </a:r>
          </a:p>
          <a:p>
            <a:pPr marL="190500" indent="-190500" algn="l" defTabSz="825500">
              <a:lnSpc>
                <a:spcPct val="110000"/>
              </a:lnSpc>
              <a:buClr>
                <a:srgbClr val="FFFFFF"/>
              </a:buClr>
              <a:buSzPct val="80000"/>
              <a:buChar char="•"/>
              <a:defRPr spc="42" sz="2100">
                <a:solidFill>
                  <a:srgbClr val="FFFFFF"/>
                </a:solidFill>
                <a:latin typeface="Helvetica Neue Medium"/>
                <a:ea typeface="Helvetica Neue Medium"/>
                <a:cs typeface="Helvetica Neue Medium"/>
                <a:sym typeface="Helvetica Neue Medium"/>
              </a:defRPr>
            </a:pPr>
          </a:p>
        </p:txBody>
      </p:sp>
      <p:sp>
        <p:nvSpPr>
          <p:cNvPr id="434" name="Validate"/>
          <p:cNvSpPr txBox="1"/>
          <p:nvPr/>
        </p:nvSpPr>
        <p:spPr>
          <a:xfrm>
            <a:off x="14869957" y="4518582"/>
            <a:ext cx="3277626" cy="80600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lstStyle>
            <a:lvl1pPr algn="l">
              <a:lnSpc>
                <a:spcPct val="120000"/>
              </a:lnSpc>
              <a:defRPr b="1" spc="-59" sz="3000">
                <a:solidFill>
                  <a:srgbClr val="FFFFFF"/>
                </a:solidFill>
                <a:hlinkClick r:id="rId52" invalidUrl="" action="ppaction://hlinksldjump" tgtFrame="" tooltip="" history="1" highlightClick="0" endSnd="0"/>
              </a:defRPr>
            </a:lvl1pPr>
          </a:lstStyle>
          <a:p>
            <a:pPr/>
            <a:r>
              <a:rPr>
                <a:hlinkClick r:id="rId52" invalidUrl="" action="ppaction://hlinksldjump" tgtFrame="" tooltip="" history="1" highlightClick="0" endSnd="0"/>
              </a:rPr>
              <a:t>Validate</a:t>
            </a:r>
          </a:p>
        </p:txBody>
      </p:sp>
      <p:sp>
        <p:nvSpPr>
          <p:cNvPr id="435" name="Iterate…"/>
          <p:cNvSpPr txBox="1"/>
          <p:nvPr/>
        </p:nvSpPr>
        <p:spPr>
          <a:xfrm>
            <a:off x="19160580" y="5278852"/>
            <a:ext cx="3264151" cy="6443066"/>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lstStyle/>
          <a:p>
            <a:pPr algn="l">
              <a:lnSpc>
                <a:spcPct val="110000"/>
              </a:lnSpc>
              <a:defRPr b="1" spc="42" sz="2100">
                <a:solidFill>
                  <a:srgbClr val="FFFFFF"/>
                </a:solidFill>
              </a:defRPr>
            </a:pPr>
            <a:r>
              <a:rPr>
                <a:hlinkClick r:id="rId56" invalidUrl="" action="ppaction://hlinksldjump" tgtFrame="" tooltip="" history="1" highlightClick="0" endSnd="0"/>
              </a:rPr>
              <a:t>Iterate</a:t>
            </a:r>
          </a:p>
          <a:p>
            <a:pPr marL="163285" indent="-163285" algn="l" defTabSz="825500">
              <a:lnSpc>
                <a:spcPct val="110000"/>
              </a:lnSpc>
              <a:buClr>
                <a:srgbClr val="FFFFFF"/>
              </a:buClr>
              <a:buSzPct val="80000"/>
              <a:buChar char="•"/>
              <a:defRPr spc="36" sz="1800">
                <a:solidFill>
                  <a:srgbClr val="FFFFFF"/>
                </a:solidFill>
                <a:latin typeface="Helvetica Neue Light"/>
                <a:ea typeface="Helvetica Neue Light"/>
                <a:cs typeface="Helvetica Neue Light"/>
                <a:sym typeface="Helvetica Neue Light"/>
              </a:defRPr>
            </a:pPr>
            <a:r>
              <a:rPr>
                <a:hlinkClick r:id="rId57" invalidUrl="" action="ppaction://hlinksldjump" tgtFrame="" tooltip="" history="1" highlightClick="0" endSnd="0"/>
              </a:rPr>
              <a:t>Organize Your Conclusions</a:t>
            </a:r>
          </a:p>
          <a:p>
            <a:pPr marL="163285" indent="-163285" algn="l" defTabSz="825500">
              <a:lnSpc>
                <a:spcPct val="110000"/>
              </a:lnSpc>
              <a:buClr>
                <a:srgbClr val="FFFFFF"/>
              </a:buClr>
              <a:buSzPct val="80000"/>
              <a:buChar char="•"/>
              <a:defRPr spc="36" sz="1800">
                <a:solidFill>
                  <a:srgbClr val="FFFFFF"/>
                </a:solidFill>
                <a:latin typeface="Helvetica Neue Light"/>
                <a:ea typeface="Helvetica Neue Light"/>
                <a:cs typeface="Helvetica Neue Light"/>
                <a:sym typeface="Helvetica Neue Light"/>
              </a:defRPr>
            </a:pPr>
            <a:r>
              <a:rPr>
                <a:hlinkClick r:id="rId58" invalidUrl="" action="ppaction://hlinksldjump" tgtFrame="" tooltip="" history="1" highlightClick="0" endSnd="0"/>
              </a:rPr>
              <a:t>Go Back: Define</a:t>
            </a:r>
          </a:p>
          <a:p>
            <a:pPr marL="163285" indent="-163285" algn="l" defTabSz="825500">
              <a:lnSpc>
                <a:spcPct val="110000"/>
              </a:lnSpc>
              <a:buClr>
                <a:srgbClr val="FFFFFF"/>
              </a:buClr>
              <a:buSzPct val="80000"/>
              <a:buChar char="•"/>
              <a:defRPr spc="36" sz="1800">
                <a:solidFill>
                  <a:srgbClr val="FFFFFF"/>
                </a:solidFill>
                <a:latin typeface="Helvetica Neue Light"/>
                <a:ea typeface="Helvetica Neue Light"/>
                <a:cs typeface="Helvetica Neue Light"/>
                <a:sym typeface="Helvetica Neue Light"/>
              </a:defRPr>
            </a:pPr>
            <a:r>
              <a:rPr>
                <a:hlinkClick r:id="rId59" invalidUrl="" action="ppaction://hlinksldjump" tgtFrame="" tooltip="" history="1" highlightClick="0" endSnd="0"/>
              </a:rPr>
              <a:t>Go Back: Prototype</a:t>
            </a:r>
          </a:p>
          <a:p>
            <a:pPr marL="163285" indent="-163285" algn="l" defTabSz="825500">
              <a:lnSpc>
                <a:spcPct val="110000"/>
              </a:lnSpc>
              <a:buClr>
                <a:srgbClr val="FFFFFF"/>
              </a:buClr>
              <a:buSzPct val="80000"/>
              <a:buChar char="•"/>
              <a:defRPr spc="36" sz="1800">
                <a:solidFill>
                  <a:srgbClr val="FFFFFF"/>
                </a:solidFill>
                <a:latin typeface="Helvetica Neue Light"/>
                <a:ea typeface="Helvetica Neue Light"/>
                <a:cs typeface="Helvetica Neue Light"/>
                <a:sym typeface="Helvetica Neue Light"/>
              </a:defRPr>
            </a:pPr>
            <a:r>
              <a:rPr>
                <a:hlinkClick r:id="rId60" invalidUrl="" action="ppaction://hlinksldjump" tgtFrame="" tooltip="" history="1" highlightClick="0" endSnd="0"/>
              </a:rPr>
              <a:t>Go Back: Test</a:t>
            </a:r>
          </a:p>
        </p:txBody>
      </p:sp>
      <p:sp>
        <p:nvSpPr>
          <p:cNvPr id="436" name="Iterate"/>
          <p:cNvSpPr txBox="1"/>
          <p:nvPr/>
        </p:nvSpPr>
        <p:spPr>
          <a:xfrm>
            <a:off x="19153843" y="4518582"/>
            <a:ext cx="3277626" cy="80600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lstStyle>
            <a:lvl1pPr algn="l">
              <a:lnSpc>
                <a:spcPct val="120000"/>
              </a:lnSpc>
              <a:defRPr b="1" spc="-72" sz="3600">
                <a:solidFill>
                  <a:srgbClr val="FFFFFF"/>
                </a:solidFill>
                <a:hlinkClick r:id="rId56" invalidUrl="" action="ppaction://hlinksldjump" tgtFrame="" tooltip="" history="1" highlightClick="0" endSnd="0"/>
              </a:defRPr>
            </a:lvl1pPr>
          </a:lstStyle>
          <a:p>
            <a:pPr/>
            <a:r>
              <a:rPr>
                <a:hlinkClick r:id="rId56" invalidUrl="" action="ppaction://hlinksldjump" tgtFrame="" tooltip="" history="1" highlightClick="0" endSnd="0"/>
              </a:rPr>
              <a:t>Iterate</a:t>
            </a:r>
          </a:p>
        </p:txBody>
      </p:sp>
      <p:sp>
        <p:nvSpPr>
          <p:cNvPr id="437" name="Define"/>
          <p:cNvSpPr txBox="1"/>
          <p:nvPr/>
        </p:nvSpPr>
        <p:spPr>
          <a:xfrm>
            <a:off x="1874126" y="4518582"/>
            <a:ext cx="3277626" cy="80600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lstStyle>
            <a:lvl1pPr algn="l">
              <a:lnSpc>
                <a:spcPct val="120000"/>
              </a:lnSpc>
              <a:defRPr b="1" spc="-59" sz="3000">
                <a:solidFill>
                  <a:srgbClr val="FFFFFF"/>
                </a:solidFill>
                <a:hlinkClick r:id="rId61" invalidUrl="" action="ppaction://hlinksldjump" tgtFrame="" tooltip="" history="1" highlightClick="0" endSnd="0"/>
              </a:defRPr>
            </a:lvl1pPr>
          </a:lstStyle>
          <a:p>
            <a:pPr/>
            <a:r>
              <a:rPr>
                <a:hlinkClick r:id="rId61" invalidUrl="" action="ppaction://hlinksldjump" tgtFrame="" tooltip="" history="1" highlightClick="0" endSnd="0"/>
              </a:rPr>
              <a:t>Define</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8" name="Types and Properties…"/>
          <p:cNvSpPr txBox="1"/>
          <p:nvPr>
            <p:ph type="body" idx="21"/>
          </p:nvPr>
        </p:nvSpPr>
        <p:spPr>
          <a:xfrm>
            <a:off x="1266761" y="970751"/>
            <a:ext cx="5398537" cy="1458636"/>
          </a:xfrm>
          <a:prstGeom prst="rect">
            <a:avLst/>
          </a:prstGeom>
        </p:spPr>
        <p:txBody>
          <a:bodyPr/>
          <a:lstStyle/>
          <a:p>
            <a:pPr marL="0" indent="0" defTabSz="457200">
              <a:lnSpc>
                <a:spcPct val="100000"/>
              </a:lnSpc>
              <a:spcBef>
                <a:spcPts val="1200"/>
              </a:spcBef>
              <a:buClrTx/>
              <a:buSzTx/>
              <a:buNone/>
              <a:defRPr b="1" sz="3200"/>
            </a:pPr>
            <a:r>
              <a:t>Types and Properties</a:t>
            </a:r>
          </a:p>
          <a:p>
            <a:pPr marL="0" indent="0">
              <a:lnSpc>
                <a:spcPct val="110000"/>
              </a:lnSpc>
              <a:spcBef>
                <a:spcPts val="1200"/>
              </a:spcBef>
              <a:buClrTx/>
              <a:buSzTx/>
              <a:buNone/>
              <a:defRPr sz="2100"/>
            </a:pPr>
            <a:r>
              <a:t>Make an instance of a struct by supplying values for its properties.</a:t>
            </a:r>
          </a:p>
        </p:txBody>
      </p:sp>
      <p:sp>
        <p:nvSpPr>
          <p:cNvPr id="1239" name="Explore Code"/>
          <p:cNvSpPr txBox="1"/>
          <p:nvPr>
            <p:ph type="body" idx="23"/>
          </p:nvPr>
        </p:nvSpPr>
        <p:spPr>
          <a:prstGeom prst="rect">
            <a:avLst/>
          </a:prstGeom>
        </p:spPr>
        <p:txBody>
          <a:bodyPr/>
          <a:lstStyle/>
          <a:p>
            <a:pPr>
              <a:defRPr b="0"/>
            </a:pPr>
            <a:r>
              <a:rPr b="1"/>
              <a:t>Explore Code</a:t>
            </a:r>
          </a:p>
        </p:txBody>
      </p:sp>
      <p:sp>
        <p:nvSpPr>
          <p:cNvPr id="124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248" name="Group"/>
          <p:cNvGrpSpPr/>
          <p:nvPr/>
        </p:nvGrpSpPr>
        <p:grpSpPr>
          <a:xfrm>
            <a:off x="-8467" y="-8467"/>
            <a:ext cx="24400935" cy="13732935"/>
            <a:chOff x="0" y="0"/>
            <a:chExt cx="24400933" cy="13732933"/>
          </a:xfrm>
        </p:grpSpPr>
        <p:sp>
          <p:nvSpPr>
            <p:cNvPr id="1241" name="Enter the following to start creating an instance of your challenge struct, stopping with the open parenthesis (:…"/>
            <p:cNvSpPr txBox="1"/>
            <p:nvPr/>
          </p:nvSpPr>
          <p:spPr>
            <a:xfrm>
              <a:off x="8930216" y="1079546"/>
              <a:ext cx="12859882" cy="107049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p>
              <a:pPr algn="l" defTabSz="825500">
                <a:lnSpc>
                  <a:spcPts val="3200"/>
                </a:lnSpc>
                <a:spcBef>
                  <a:spcPts val="1700"/>
                </a:spcBef>
                <a:defRPr sz="2400">
                  <a:solidFill>
                    <a:srgbClr val="000000"/>
                  </a:solidFill>
                </a:defRPr>
              </a:pPr>
              <a:r>
                <a:t>Enter the following to start creating an instance of your challenge struct, stopping with the open parenthesis (:</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rPr>
                  <a:solidFill>
                    <a:srgbClr val="9B2393"/>
                  </a:solidFill>
                </a:rPr>
                <a:t>var</a:t>
              </a:r>
              <a:r>
                <a:t> </a:t>
              </a:r>
              <a:r>
                <a:t>noStrawsChallenge = Challenge(</a:t>
              </a:r>
            </a:p>
            <a:p>
              <a:pPr algn="l" defTabSz="376554">
                <a:tabLst>
                  <a:tab pos="368300" algn="l"/>
                </a:tabLst>
                <a:defRPr sz="2500">
                  <a:solidFill>
                    <a:srgbClr val="9B2393"/>
                  </a:solidFill>
                  <a:latin typeface="Menlo Regular"/>
                  <a:ea typeface="Menlo Regular"/>
                  <a:cs typeface="Menlo Regular"/>
                  <a:sym typeface="Menlo Regular"/>
                </a:defRPr>
              </a:pPr>
            </a:p>
            <a:p>
              <a:pPr algn="l" defTabSz="825500">
                <a:lnSpc>
                  <a:spcPts val="3200"/>
                </a:lnSpc>
                <a:spcBef>
                  <a:spcPts val="1700"/>
                </a:spcBef>
                <a:defRPr sz="2400">
                  <a:solidFill>
                    <a:srgbClr val="000000"/>
                  </a:solidFill>
                </a:defRPr>
              </a:pPr>
              <a:r>
                <a:t>Look at the bottom of the playground. This time, there’s a code completion highlighted in </a:t>
              </a:r>
              <a:br/>
              <a:r>
                <a:t>blue that you can use as a shortcut.</a:t>
              </a:r>
            </a:p>
            <a:p>
              <a:pPr lvl="1" algn="l" defTabSz="825500">
                <a:lnSpc>
                  <a:spcPct val="110000"/>
                </a:lnSpc>
                <a:spcBef>
                  <a:spcPts val="1500"/>
                </a:spcBef>
                <a:defRPr sz="2100">
                  <a:solidFill>
                    <a:srgbClr val="000000"/>
                  </a:solidFill>
                </a:defRPr>
              </a:pPr>
            </a:p>
            <a:p>
              <a:pPr algn="l" defTabSz="825500">
                <a:lnSpc>
                  <a:spcPct val="110000"/>
                </a:lnSpc>
                <a:spcBef>
                  <a:spcPts val="1500"/>
                </a:spcBef>
                <a:defRPr sz="2100">
                  <a:solidFill>
                    <a:srgbClr val="000000"/>
                  </a:solidFill>
                </a:defRPr>
              </a:pPr>
            </a:p>
            <a:p>
              <a:pPr algn="l" defTabSz="825500">
                <a:lnSpc>
                  <a:spcPts val="3200"/>
                </a:lnSpc>
                <a:spcBef>
                  <a:spcPts val="1700"/>
                </a:spcBef>
                <a:defRPr sz="2400">
                  <a:solidFill>
                    <a:srgbClr val="000000"/>
                  </a:solidFill>
                </a:defRPr>
              </a:pPr>
              <a:r>
                <a:t>Press Return to insert it into your code:</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Challenge(title:         , points:      )</a:t>
              </a:r>
            </a:p>
            <a:p>
              <a:pPr algn="l" defTabSz="376554">
                <a:tabLst>
                  <a:tab pos="368300" algn="l"/>
                </a:tabLst>
                <a:defRPr sz="2500">
                  <a:solidFill>
                    <a:srgbClr val="9B2393"/>
                  </a:solidFill>
                  <a:latin typeface="Menlo Regular"/>
                  <a:ea typeface="Menlo Regular"/>
                  <a:cs typeface="Menlo Regular"/>
                  <a:sym typeface="Menlo Regular"/>
                </a:defRPr>
              </a:pPr>
            </a:p>
            <a:p>
              <a:pPr algn="l" defTabSz="825500">
                <a:lnSpc>
                  <a:spcPct val="110000"/>
                </a:lnSpc>
                <a:spcBef>
                  <a:spcPts val="1500"/>
                </a:spcBef>
                <a:defRPr sz="2100">
                  <a:solidFill>
                    <a:srgbClr val="000000"/>
                  </a:solidFill>
                </a:defRPr>
              </a:pPr>
            </a:p>
            <a:p>
              <a:pPr algn="l" defTabSz="825500">
                <a:lnSpc>
                  <a:spcPts val="3200"/>
                </a:lnSpc>
                <a:spcBef>
                  <a:spcPts val="1700"/>
                </a:spcBef>
                <a:defRPr sz="2400">
                  <a:solidFill>
                    <a:srgbClr val="000000"/>
                  </a:solidFill>
                </a:defRPr>
              </a:pPr>
              <a:r>
                <a:t>Now that your structure has properties, you’ll need to provide values for each instance. </a:t>
              </a:r>
              <a:br/>
              <a:r>
                <a:t>Each placeholder indicates the type of the property, which you replace with a specific value. Replace the first placeholder with</a:t>
              </a:r>
              <a:r>
                <a:rPr>
                  <a:solidFill>
                    <a:srgbClr val="C41A16"/>
                  </a:solidFill>
                  <a:latin typeface="Menlo Regular"/>
                  <a:ea typeface="Menlo Regular"/>
                  <a:cs typeface="Menlo Regular"/>
                  <a:sym typeface="Menlo Regular"/>
                </a:rPr>
                <a:t> "No Straws Challenge"</a:t>
              </a:r>
              <a:r>
                <a:t> and the second placeholder with </a:t>
              </a:r>
              <a:r>
                <a:rPr>
                  <a:solidFill>
                    <a:srgbClr val="0400C3"/>
                  </a:solidFill>
                </a:rPr>
                <a:t>5</a:t>
              </a:r>
              <a:r>
                <a:t> to make a specific unique </a:t>
              </a:r>
              <a:r>
                <a:rPr>
                  <a:latin typeface="Menlo Regular"/>
                  <a:ea typeface="Menlo Regular"/>
                  <a:cs typeface="Menlo Regular"/>
                  <a:sym typeface="Menlo Regular"/>
                </a:rPr>
                <a:t>Challenge</a:t>
              </a:r>
              <a:r>
                <a:t> instance. Then print it to the console:</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rPr>
                  <a:solidFill>
                    <a:srgbClr val="9B2393"/>
                  </a:solidFill>
                </a:rPr>
                <a:t>var</a:t>
              </a:r>
              <a:r>
                <a:t> </a:t>
              </a:r>
              <a:r>
                <a:t>noStrawsChallenge = Challenge(title: </a:t>
              </a:r>
              <a:r>
                <a:rPr>
                  <a:solidFill>
                    <a:srgbClr val="C41A15"/>
                  </a:solidFill>
                </a:rPr>
                <a:t>"No Straws Challenge"</a:t>
              </a:r>
              <a:r>
                <a:t>, points: </a:t>
              </a:r>
              <a:r>
                <a:rPr>
                  <a:solidFill>
                    <a:srgbClr val="0400C3"/>
                  </a:solidFill>
                </a:rPr>
                <a:t>5</a:t>
              </a:r>
              <a:r>
                <a:t>)</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print(noStrawsChallenge)</a:t>
              </a:r>
            </a:p>
            <a:p>
              <a:pPr algn="l" defTabSz="376554">
                <a:tabLst>
                  <a:tab pos="368300" algn="l"/>
                </a:tabLst>
                <a:defRPr sz="2500">
                  <a:solidFill>
                    <a:srgbClr val="9B2393"/>
                  </a:solidFill>
                  <a:latin typeface="Menlo Regular"/>
                  <a:ea typeface="Menlo Regular"/>
                  <a:cs typeface="Menlo Regular"/>
                  <a:sym typeface="Menlo Regular"/>
                </a:defRPr>
              </a:pPr>
            </a:p>
            <a:p>
              <a:pPr algn="l" defTabSz="825500">
                <a:lnSpc>
                  <a:spcPts val="3200"/>
                </a:lnSpc>
                <a:spcBef>
                  <a:spcPts val="1700"/>
                </a:spcBef>
                <a:defRPr sz="2400">
                  <a:solidFill>
                    <a:srgbClr val="000000"/>
                  </a:solidFill>
                </a:defRPr>
              </a:pPr>
              <a:r>
                <a:t>You can also review the values directly without printing by clicking the result icons ( </a:t>
              </a:r>
              <a:r>
                <a:t> ) </a:t>
              </a:r>
              <a:br/>
              <a:r>
                <a:t>and ( </a:t>
              </a:r>
              <a:r>
                <a:t> ) in the right margin of the code editor.</a:t>
              </a:r>
            </a:p>
          </p:txBody>
        </p:sp>
        <p:sp>
          <p:nvSpPr>
            <p:cNvPr id="1242" name="(title: String, points: Int)"/>
            <p:cNvSpPr/>
            <p:nvPr/>
          </p:nvSpPr>
          <p:spPr>
            <a:xfrm>
              <a:off x="8930216" y="1079546"/>
              <a:ext cx="3487360" cy="530970"/>
            </a:xfrm>
            <a:prstGeom prst="roundRect">
              <a:avLst>
                <a:gd name="adj" fmla="val 7295"/>
              </a:avLst>
            </a:prstGeom>
            <a:solidFill>
              <a:srgbClr val="2860D9"/>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lvl="1" indent="0" algn="l" defTabSz="825500">
                <a:spcBef>
                  <a:spcPts val="1500"/>
                </a:spcBef>
                <a:defRPr sz="2400">
                  <a:solidFill>
                    <a:srgbClr val="FFFFFF"/>
                  </a:solidFill>
                </a:defRPr>
              </a:pPr>
              <a:r>
                <a:t>  (title: String, points: Int)</a:t>
              </a:r>
            </a:p>
          </p:txBody>
        </p:sp>
        <p:pic>
          <p:nvPicPr>
            <p:cNvPr id="1243" name="Image" descr="Image"/>
            <p:cNvPicPr>
              <a:picLocks noChangeAspect="1"/>
            </p:cNvPicPr>
            <p:nvPr/>
          </p:nvPicPr>
          <p:blipFill>
            <a:blip r:embed="rId2">
              <a:extLst/>
            </a:blip>
            <a:stretch>
              <a:fillRect/>
            </a:stretch>
          </p:blipFill>
          <p:spPr>
            <a:xfrm>
              <a:off x="8930216" y="1079546"/>
              <a:ext cx="266701" cy="285227"/>
            </a:xfrm>
            <a:prstGeom prst="rect">
              <a:avLst/>
            </a:prstGeom>
            <a:ln w="12700" cap="flat">
              <a:noFill/>
              <a:miter lim="400000"/>
            </a:ln>
            <a:effectLst/>
          </p:spPr>
        </p:pic>
        <p:pic>
          <p:nvPicPr>
            <p:cNvPr id="1244" name="Image" descr="Image"/>
            <p:cNvPicPr>
              <a:picLocks noChangeAspect="1"/>
            </p:cNvPicPr>
            <p:nvPr/>
          </p:nvPicPr>
          <p:blipFill>
            <a:blip r:embed="rId3">
              <a:extLst/>
            </a:blip>
            <a:stretch>
              <a:fillRect/>
            </a:stretch>
          </p:blipFill>
          <p:spPr>
            <a:xfrm>
              <a:off x="8930216" y="1079546"/>
              <a:ext cx="568114" cy="266701"/>
            </a:xfrm>
            <a:prstGeom prst="rect">
              <a:avLst/>
            </a:prstGeom>
            <a:ln w="12700" cap="flat">
              <a:noFill/>
              <a:miter lim="400000"/>
            </a:ln>
            <a:effectLst/>
          </p:spPr>
        </p:pic>
        <p:sp>
          <p:nvSpPr>
            <p:cNvPr id="1245" name="String"/>
            <p:cNvSpPr/>
            <p:nvPr/>
          </p:nvSpPr>
          <p:spPr>
            <a:xfrm>
              <a:off x="12479908" y="5920473"/>
              <a:ext cx="1441368" cy="530970"/>
            </a:xfrm>
            <a:prstGeom prst="roundRect">
              <a:avLst>
                <a:gd name="adj" fmla="val 7295"/>
              </a:avLst>
            </a:prstGeom>
            <a:solidFill>
              <a:srgbClr val="2860D9"/>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lvl="1" indent="0"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FFFFFF"/>
                  </a:solidFill>
                  <a:latin typeface="Menlo Regular"/>
                  <a:ea typeface="Menlo Regular"/>
                  <a:cs typeface="Menlo Regular"/>
                  <a:sym typeface="Menlo Regular"/>
                </a:defRPr>
              </a:pPr>
              <a:r>
                <a:t> String</a:t>
              </a:r>
            </a:p>
          </p:txBody>
        </p:sp>
        <p:sp>
          <p:nvSpPr>
            <p:cNvPr id="1246" name="Int"/>
            <p:cNvSpPr/>
            <p:nvPr/>
          </p:nvSpPr>
          <p:spPr>
            <a:xfrm>
              <a:off x="15737458" y="5920473"/>
              <a:ext cx="910522" cy="530970"/>
            </a:xfrm>
            <a:prstGeom prst="roundRect">
              <a:avLst>
                <a:gd name="adj" fmla="val 7295"/>
              </a:avLst>
            </a:prstGeom>
            <a:solidFill>
              <a:srgbClr val="ECECEC"/>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lvl="1" indent="0"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FFFFFF"/>
                  </a:solidFill>
                  <a:latin typeface="Menlo Regular"/>
                  <a:ea typeface="Menlo Regular"/>
                  <a:cs typeface="Menlo Regular"/>
                  <a:sym typeface="Menlo Regular"/>
                </a:defRPr>
              </a:pPr>
              <a:r>
                <a:t> </a:t>
              </a:r>
              <a:r>
                <a:rPr>
                  <a:solidFill>
                    <a:srgbClr val="454D53"/>
                  </a:solidFill>
                </a:rPr>
                <a:t>Int</a:t>
              </a:r>
            </a:p>
          </p:txBody>
        </p:sp>
        <p:sp>
          <p:nvSpPr>
            <p:cNvPr id="1247" name="Rectangle"/>
            <p:cNvSpPr/>
            <p:nvPr/>
          </p:nvSpPr>
          <p:spPr>
            <a:xfrm>
              <a:off x="0" y="0"/>
              <a:ext cx="24400934" cy="13732934"/>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0" name="Types and Properties…"/>
          <p:cNvSpPr txBox="1"/>
          <p:nvPr>
            <p:ph type="body" idx="21"/>
          </p:nvPr>
        </p:nvSpPr>
        <p:spPr>
          <a:xfrm>
            <a:off x="1266761" y="970751"/>
            <a:ext cx="5398537" cy="1458636"/>
          </a:xfrm>
          <a:prstGeom prst="rect">
            <a:avLst/>
          </a:prstGeom>
        </p:spPr>
        <p:txBody>
          <a:bodyPr/>
          <a:lstStyle/>
          <a:p>
            <a:pPr marL="0" indent="0" defTabSz="457200">
              <a:lnSpc>
                <a:spcPct val="100000"/>
              </a:lnSpc>
              <a:spcBef>
                <a:spcPts val="1200"/>
              </a:spcBef>
              <a:buClrTx/>
              <a:buSzTx/>
              <a:buNone/>
              <a:defRPr b="1" sz="3200"/>
            </a:pPr>
            <a:r>
              <a:t>Types and Properties</a:t>
            </a:r>
          </a:p>
          <a:p>
            <a:pPr marL="0" indent="0">
              <a:lnSpc>
                <a:spcPct val="110000"/>
              </a:lnSpc>
              <a:spcBef>
                <a:spcPts val="1200"/>
              </a:spcBef>
              <a:buClrTx/>
              <a:buSzTx/>
              <a:buNone/>
              <a:defRPr sz="2100"/>
            </a:pPr>
            <a:r>
              <a:t>Access individual properties of a structure instance.</a:t>
            </a:r>
          </a:p>
        </p:txBody>
      </p:sp>
      <p:sp>
        <p:nvSpPr>
          <p:cNvPr id="1251" name="Explore Code"/>
          <p:cNvSpPr txBox="1"/>
          <p:nvPr>
            <p:ph type="body" idx="23"/>
          </p:nvPr>
        </p:nvSpPr>
        <p:spPr>
          <a:prstGeom prst="rect">
            <a:avLst/>
          </a:prstGeom>
        </p:spPr>
        <p:txBody>
          <a:bodyPr/>
          <a:lstStyle/>
          <a:p>
            <a:pPr>
              <a:defRPr b="0"/>
            </a:pPr>
            <a:r>
              <a:rPr b="1"/>
              <a:t>Explore Code</a:t>
            </a:r>
          </a:p>
        </p:txBody>
      </p:sp>
      <p:sp>
        <p:nvSpPr>
          <p:cNvPr id="125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265" name="Group"/>
          <p:cNvGrpSpPr/>
          <p:nvPr/>
        </p:nvGrpSpPr>
        <p:grpSpPr>
          <a:xfrm>
            <a:off x="-8467" y="-8467"/>
            <a:ext cx="24400935" cy="13732935"/>
            <a:chOff x="0" y="0"/>
            <a:chExt cx="24400933" cy="13732933"/>
          </a:xfrm>
        </p:grpSpPr>
        <p:sp>
          <p:nvSpPr>
            <p:cNvPr id="1253" name="You can access the values of these properties individually using dot notation. Try printing the values of each property using the following code:…"/>
            <p:cNvSpPr txBox="1"/>
            <p:nvPr/>
          </p:nvSpPr>
          <p:spPr>
            <a:xfrm>
              <a:off x="8936566" y="1071058"/>
              <a:ext cx="13308054" cy="99064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p>
              <a:pPr algn="l" defTabSz="825500">
                <a:lnSpc>
                  <a:spcPts val="3200"/>
                </a:lnSpc>
                <a:spcBef>
                  <a:spcPts val="1700"/>
                </a:spcBef>
                <a:defRPr sz="2400">
                  <a:solidFill>
                    <a:srgbClr val="000000"/>
                  </a:solidFill>
                </a:defRPr>
              </a:pPr>
              <a:r>
                <a:t>You can access the values of these properties individually using dot notation. Try printing the values of each property using the following code:</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print(noStrawsChallenge.title)</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print(noStrawsChallenge.points)</a:t>
              </a:r>
            </a:p>
            <a:p>
              <a:pPr algn="l" defTabSz="376554">
                <a:tabLst>
                  <a:tab pos="368300" algn="l"/>
                </a:tabLst>
                <a:defRPr sz="2500">
                  <a:solidFill>
                    <a:srgbClr val="9B2393"/>
                  </a:solidFill>
                  <a:latin typeface="Menlo Regular"/>
                  <a:ea typeface="Menlo Regular"/>
                  <a:cs typeface="Menlo Regular"/>
                  <a:sym typeface="Menlo Regular"/>
                </a:defRPr>
              </a:pPr>
            </a:p>
            <a:p>
              <a:pPr algn="l" defTabSz="825500">
                <a:lnSpc>
                  <a:spcPct val="110000"/>
                </a:lnSpc>
                <a:spcBef>
                  <a:spcPts val="1500"/>
                </a:spcBef>
                <a:defRPr sz="2100">
                  <a:solidFill>
                    <a:srgbClr val="000000"/>
                  </a:solidFill>
                </a:defRPr>
              </a:pPr>
            </a:p>
            <a:p>
              <a:pPr algn="l" defTabSz="825500">
                <a:lnSpc>
                  <a:spcPct val="110000"/>
                </a:lnSpc>
                <a:spcBef>
                  <a:spcPts val="1500"/>
                </a:spcBef>
                <a:defRPr sz="2100">
                  <a:solidFill>
                    <a:srgbClr val="000000"/>
                  </a:solidFill>
                </a:defRPr>
              </a:pPr>
            </a:p>
            <a:p>
              <a:pPr algn="l" defTabSz="825500">
                <a:lnSpc>
                  <a:spcPct val="110000"/>
                </a:lnSpc>
                <a:spcBef>
                  <a:spcPts val="1500"/>
                </a:spcBef>
                <a:defRPr sz="2100">
                  <a:solidFill>
                    <a:srgbClr val="000000"/>
                  </a:solidFill>
                </a:defRPr>
              </a:pPr>
            </a:p>
            <a:p>
              <a:pPr algn="l" defTabSz="825500">
                <a:lnSpc>
                  <a:spcPct val="110000"/>
                </a:lnSpc>
                <a:spcBef>
                  <a:spcPts val="1500"/>
                </a:spcBef>
                <a:defRPr sz="2100">
                  <a:solidFill>
                    <a:srgbClr val="000000"/>
                  </a:solidFill>
                </a:defRPr>
              </a:pPr>
            </a:p>
            <a:p>
              <a:pPr lvl="8" algn="l" defTabSz="825500">
                <a:lnSpc>
                  <a:spcPct val="110000"/>
                </a:lnSpc>
                <a:spcBef>
                  <a:spcPts val="1500"/>
                </a:spcBef>
                <a:defRPr sz="2400">
                  <a:solidFill>
                    <a:srgbClr val="000000"/>
                  </a:solidFill>
                </a:defRPr>
              </a:pPr>
              <a:r>
                <a:t>Run your code and review the console output.</a:t>
              </a:r>
            </a:p>
            <a:p>
              <a:pPr algn="l" defTabSz="825500">
                <a:lnSpc>
                  <a:spcPct val="110000"/>
                </a:lnSpc>
                <a:spcBef>
                  <a:spcPts val="1500"/>
                </a:spcBef>
                <a:defRPr sz="2100">
                  <a:solidFill>
                    <a:srgbClr val="000000"/>
                  </a:solidFill>
                </a:defRPr>
              </a:pPr>
            </a:p>
            <a:p>
              <a:pPr algn="l" defTabSz="825500">
                <a:lnSpc>
                  <a:spcPts val="3200"/>
                </a:lnSpc>
                <a:spcBef>
                  <a:spcPts val="1700"/>
                </a:spcBef>
                <a:defRPr sz="2400">
                  <a:solidFill>
                    <a:srgbClr val="000000"/>
                  </a:solidFill>
                </a:defRPr>
              </a:pPr>
              <a:r>
                <a:t>You can also use dot notation to modify an existing structure instance. Use the equal sign to assign a new value of the correct type to the desired property. For example, add the following line to the end of your page: </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noStrawsChallenge.points =</a:t>
              </a:r>
              <a:r>
                <a:t> </a:t>
              </a:r>
              <a:r>
                <a:rPr>
                  <a:solidFill>
                    <a:srgbClr val="1C00CF"/>
                  </a:solidFill>
                </a:rPr>
                <a:t>8</a:t>
              </a:r>
              <a:endParaRPr>
                <a:solidFill>
                  <a:srgbClr val="1C00CF"/>
                </a:solidFill>
              </a:endParaRPr>
            </a:p>
            <a:p>
              <a:pPr algn="l" defTabSz="376554">
                <a:tabLst>
                  <a:tab pos="368300" algn="l"/>
                </a:tabLst>
                <a:defRPr sz="2500">
                  <a:solidFill>
                    <a:srgbClr val="9B2393"/>
                  </a:solidFill>
                  <a:latin typeface="Menlo Regular"/>
                  <a:ea typeface="Menlo Regular"/>
                  <a:cs typeface="Menlo Regular"/>
                  <a:sym typeface="Menlo Regular"/>
                </a:defRPr>
              </a:pPr>
            </a:p>
            <a:p>
              <a:pPr algn="l" defTabSz="825500">
                <a:lnSpc>
                  <a:spcPts val="3200"/>
                </a:lnSpc>
                <a:spcBef>
                  <a:spcPts val="1700"/>
                </a:spcBef>
                <a:defRPr sz="2400">
                  <a:solidFill>
                    <a:srgbClr val="000000"/>
                  </a:solidFill>
                </a:defRPr>
              </a:pPr>
              <a:r>
                <a:t>Add another print line at the end to show the new modified state of the challenge using string interpolation:</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print(</a:t>
              </a:r>
              <a:r>
                <a:rPr>
                  <a:solidFill>
                    <a:srgbClr val="C41A16"/>
                  </a:solidFill>
                </a:rPr>
                <a:t>"The </a:t>
              </a:r>
              <a:r>
                <a:t>\(noStrawsChallenge.title)</a:t>
              </a:r>
              <a:r>
                <a:rPr>
                  <a:solidFill>
                    <a:srgbClr val="C41A16"/>
                  </a:solidFill>
                </a:rPr>
                <a:t> could score you</a:t>
              </a:r>
              <a:endParaRPr>
                <a:solidFill>
                  <a:srgbClr val="C41A16"/>
                </a:solidFill>
              </a:endParaRP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rPr>
                  <a:solidFill>
                    <a:srgbClr val="C41A16"/>
                  </a:solidFill>
                </a:rPr>
                <a:t> </a:t>
              </a:r>
              <a:r>
                <a:t>\(noStrawsChallenge.points)</a:t>
              </a:r>
              <a:r>
                <a:rPr>
                  <a:solidFill>
                    <a:srgbClr val="C41A16"/>
                  </a:solidFill>
                </a:rPr>
                <a:t> points!”</a:t>
              </a:r>
              <a:r>
                <a:t>)</a:t>
              </a:r>
            </a:p>
          </p:txBody>
        </p:sp>
        <p:sp>
          <p:nvSpPr>
            <p:cNvPr id="1254" name="Line"/>
            <p:cNvSpPr/>
            <p:nvPr/>
          </p:nvSpPr>
          <p:spPr>
            <a:xfrm>
              <a:off x="10486560" y="3006483"/>
              <a:ext cx="3091181" cy="1"/>
            </a:xfrm>
            <a:prstGeom prst="line">
              <a:avLst/>
            </a:prstGeom>
            <a:noFill/>
            <a:ln w="25400" cap="flat">
              <a:solidFill>
                <a:srgbClr val="D2262F"/>
              </a:solidFill>
              <a:prstDash val="solid"/>
              <a:miter lim="400000"/>
            </a:ln>
            <a:effectLst/>
          </p:spPr>
          <p:txBody>
            <a:bodyPr wrap="square" lIns="50800" tIns="50800" rIns="50800" bIns="50800" numCol="1" anchor="ctr">
              <a:noAutofit/>
            </a:bodyPr>
            <a:lstStyle/>
            <a:p>
              <a:pPr defTabSz="825500">
                <a:defRPr sz="2400">
                  <a:solidFill>
                    <a:srgbClr val="000000"/>
                  </a:solidFill>
                </a:defRPr>
              </a:pPr>
            </a:p>
          </p:txBody>
        </p:sp>
        <p:sp>
          <p:nvSpPr>
            <p:cNvPr id="1255" name="Rectangle"/>
            <p:cNvSpPr/>
            <p:nvPr/>
          </p:nvSpPr>
          <p:spPr>
            <a:xfrm>
              <a:off x="13667937" y="2759374"/>
              <a:ext cx="171003" cy="229566"/>
            </a:xfrm>
            <a:prstGeom prst="rect">
              <a:avLst/>
            </a:prstGeom>
            <a:noFill/>
            <a:ln w="25400" cap="flat">
              <a:solidFill>
                <a:srgbClr val="D2262F"/>
              </a:solidFill>
              <a:prstDash val="solid"/>
              <a:miter lim="400000"/>
            </a:ln>
            <a:effectLst/>
          </p:spPr>
          <p:txBody>
            <a:bodyPr wrap="square" lIns="50800" tIns="50800" rIns="50800" bIns="50800" numCol="1" anchor="ctr">
              <a:noAutofit/>
            </a:bodyPr>
            <a:lstStyle/>
            <a:p>
              <a:pPr defTabSz="457200">
                <a:defRPr sz="3200">
                  <a:solidFill>
                    <a:srgbClr val="FFFFFF"/>
                  </a:solidFill>
                  <a:latin typeface="Helvetica Neue Medium"/>
                  <a:ea typeface="Helvetica Neue Medium"/>
                  <a:cs typeface="Helvetica Neue Medium"/>
                  <a:sym typeface="Helvetica Neue Medium"/>
                </a:defRPr>
              </a:pPr>
            </a:p>
          </p:txBody>
        </p:sp>
        <p:sp>
          <p:nvSpPr>
            <p:cNvPr id="1256" name="Line"/>
            <p:cNvSpPr/>
            <p:nvPr/>
          </p:nvSpPr>
          <p:spPr>
            <a:xfrm>
              <a:off x="13889600" y="3006483"/>
              <a:ext cx="1095941" cy="1"/>
            </a:xfrm>
            <a:prstGeom prst="line">
              <a:avLst/>
            </a:prstGeom>
            <a:noFill/>
            <a:ln w="25400" cap="flat">
              <a:solidFill>
                <a:srgbClr val="D2262F"/>
              </a:solidFill>
              <a:prstDash val="solid"/>
              <a:miter lim="400000"/>
            </a:ln>
            <a:effectLst/>
          </p:spPr>
          <p:txBody>
            <a:bodyPr wrap="square" lIns="50800" tIns="50800" rIns="50800" bIns="50800" numCol="1" anchor="ctr">
              <a:noAutofit/>
            </a:bodyPr>
            <a:lstStyle/>
            <a:p>
              <a:pPr defTabSz="825500">
                <a:defRPr sz="2400">
                  <a:solidFill>
                    <a:srgbClr val="000000"/>
                  </a:solidFill>
                </a:defRPr>
              </a:pPr>
            </a:p>
          </p:txBody>
        </p:sp>
        <p:sp>
          <p:nvSpPr>
            <p:cNvPr id="1266" name="Connection Line"/>
            <p:cNvSpPr/>
            <p:nvPr/>
          </p:nvSpPr>
          <p:spPr>
            <a:xfrm>
              <a:off x="9584690" y="3006090"/>
              <a:ext cx="3077210" cy="9804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6351"/>
                  </a:lnTo>
                  <a:lnTo>
                    <a:pt x="21600" y="6351"/>
                  </a:lnTo>
                  <a:lnTo>
                    <a:pt x="21600" y="0"/>
                  </a:lnTo>
                </a:path>
              </a:pathLst>
            </a:custGeom>
            <a:noFill/>
            <a:ln w="25400" cap="flat">
              <a:solidFill>
                <a:srgbClr val="D2262F"/>
              </a:solidFill>
              <a:prstDash val="solid"/>
              <a:miter lim="400000"/>
            </a:ln>
            <a:effectLst/>
          </p:spPr>
          <p:txBody>
            <a:bodyPr/>
            <a:lstStyle/>
            <a:p>
              <a:pPr/>
            </a:p>
          </p:txBody>
        </p:sp>
        <p:sp>
          <p:nvSpPr>
            <p:cNvPr id="1267" name="Connection Line"/>
            <p:cNvSpPr/>
            <p:nvPr/>
          </p:nvSpPr>
          <p:spPr>
            <a:xfrm>
              <a:off x="14720570" y="3006090"/>
              <a:ext cx="2910841" cy="9804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path>
              </a:pathLst>
            </a:custGeom>
            <a:noFill/>
            <a:ln w="25400" cap="flat">
              <a:solidFill>
                <a:srgbClr val="D2262F"/>
              </a:solidFill>
              <a:prstDash val="solid"/>
              <a:miter lim="400000"/>
            </a:ln>
            <a:effectLst/>
          </p:spPr>
          <p:txBody>
            <a:bodyPr/>
            <a:lstStyle/>
            <a:p>
              <a:pPr/>
            </a:p>
          </p:txBody>
        </p:sp>
        <p:sp>
          <p:nvSpPr>
            <p:cNvPr id="1259" name="Variable (structure instance)"/>
            <p:cNvSpPr txBox="1"/>
            <p:nvPr/>
          </p:nvSpPr>
          <p:spPr>
            <a:xfrm>
              <a:off x="8879220" y="3942464"/>
              <a:ext cx="3601975" cy="8208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r>
                <a:t>Variable (structure instance)</a:t>
              </a:r>
            </a:p>
          </p:txBody>
        </p:sp>
        <p:sp>
          <p:nvSpPr>
            <p:cNvPr id="1260" name="Dot"/>
            <p:cNvSpPr txBox="1"/>
            <p:nvPr/>
          </p:nvSpPr>
          <p:spPr>
            <a:xfrm>
              <a:off x="13453108" y="4253614"/>
              <a:ext cx="600660" cy="4779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r>
                <a:t>Dot</a:t>
              </a:r>
            </a:p>
          </p:txBody>
        </p:sp>
        <p:sp>
          <p:nvSpPr>
            <p:cNvPr id="1261" name="Property name"/>
            <p:cNvSpPr txBox="1"/>
            <p:nvPr/>
          </p:nvSpPr>
          <p:spPr>
            <a:xfrm>
              <a:off x="17608552" y="3707514"/>
              <a:ext cx="1992910" cy="4779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r>
                <a:t>Property name</a:t>
              </a:r>
            </a:p>
          </p:txBody>
        </p:sp>
        <p:sp>
          <p:nvSpPr>
            <p:cNvPr id="1262" name="Line"/>
            <p:cNvSpPr/>
            <p:nvPr/>
          </p:nvSpPr>
          <p:spPr>
            <a:xfrm flipV="1">
              <a:off x="13753438" y="3013656"/>
              <a:ext cx="1" cy="1177142"/>
            </a:xfrm>
            <a:prstGeom prst="line">
              <a:avLst/>
            </a:prstGeom>
            <a:noFill/>
            <a:ln w="25400" cap="flat">
              <a:solidFill>
                <a:srgbClr val="D2262F"/>
              </a:solidFill>
              <a:prstDash val="solid"/>
              <a:miter lim="400000"/>
            </a:ln>
            <a:effectLst/>
          </p:spPr>
          <p:txBody>
            <a:bodyPr wrap="square" lIns="71437" tIns="71437" rIns="71437" bIns="71437" numCol="1" anchor="ctr">
              <a:noAutofit/>
            </a:bodyPr>
            <a:lstStyle/>
            <a:p>
              <a:pPr/>
            </a:p>
          </p:txBody>
        </p:sp>
        <p:pic>
          <p:nvPicPr>
            <p:cNvPr id="1263" name="Image" descr="Image"/>
            <p:cNvPicPr>
              <a:picLocks noChangeAspect="1"/>
            </p:cNvPicPr>
            <p:nvPr/>
          </p:nvPicPr>
          <p:blipFill>
            <a:blip r:embed="rId2">
              <a:extLst/>
            </a:blip>
            <a:stretch>
              <a:fillRect/>
            </a:stretch>
          </p:blipFill>
          <p:spPr>
            <a:xfrm>
              <a:off x="9473440" y="5453489"/>
              <a:ext cx="2914054" cy="666403"/>
            </a:xfrm>
            <a:prstGeom prst="rect">
              <a:avLst/>
            </a:prstGeom>
            <a:ln w="12700" cap="flat">
              <a:noFill/>
              <a:miter lim="400000"/>
            </a:ln>
            <a:effectLst/>
          </p:spPr>
        </p:pic>
        <p:sp>
          <p:nvSpPr>
            <p:cNvPr id="1264" name="Rectangle"/>
            <p:cNvSpPr/>
            <p:nvPr/>
          </p:nvSpPr>
          <p:spPr>
            <a:xfrm>
              <a:off x="0" y="0"/>
              <a:ext cx="24400934" cy="13732934"/>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9" name="Types and Properties…"/>
          <p:cNvSpPr txBox="1"/>
          <p:nvPr>
            <p:ph type="body" idx="21"/>
          </p:nvPr>
        </p:nvSpPr>
        <p:spPr>
          <a:xfrm>
            <a:off x="1266761" y="970751"/>
            <a:ext cx="5398537" cy="1110133"/>
          </a:xfrm>
          <a:prstGeom prst="rect">
            <a:avLst/>
          </a:prstGeom>
        </p:spPr>
        <p:txBody>
          <a:bodyPr/>
          <a:lstStyle/>
          <a:p>
            <a:pPr marL="0" indent="0" defTabSz="457200">
              <a:lnSpc>
                <a:spcPct val="100000"/>
              </a:lnSpc>
              <a:spcBef>
                <a:spcPts val="1200"/>
              </a:spcBef>
              <a:buClrTx/>
              <a:buSzTx/>
              <a:buNone/>
              <a:defRPr b="1" sz="3200"/>
            </a:pPr>
            <a:r>
              <a:t>Types and Properties</a:t>
            </a:r>
          </a:p>
          <a:p>
            <a:pPr marL="0" indent="0">
              <a:lnSpc>
                <a:spcPct val="110000"/>
              </a:lnSpc>
              <a:spcBef>
                <a:spcPts val="1200"/>
              </a:spcBef>
              <a:buClrTx/>
              <a:buSzTx/>
              <a:buNone/>
              <a:defRPr sz="2100"/>
            </a:pPr>
            <a:r>
              <a:t>Review your work.</a:t>
            </a:r>
          </a:p>
        </p:txBody>
      </p:sp>
      <p:sp>
        <p:nvSpPr>
          <p:cNvPr id="1270" name="Explore Code"/>
          <p:cNvSpPr txBox="1"/>
          <p:nvPr>
            <p:ph type="body" idx="23"/>
          </p:nvPr>
        </p:nvSpPr>
        <p:spPr>
          <a:prstGeom prst="rect">
            <a:avLst/>
          </a:prstGeom>
        </p:spPr>
        <p:txBody>
          <a:bodyPr/>
          <a:lstStyle/>
          <a:p>
            <a:pPr>
              <a:defRPr b="0"/>
            </a:pPr>
            <a:r>
              <a:rPr b="1"/>
              <a:t>Explore Code</a:t>
            </a:r>
          </a:p>
        </p:txBody>
      </p:sp>
      <p:sp>
        <p:nvSpPr>
          <p:cNvPr id="127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276" name="Group"/>
          <p:cNvGrpSpPr/>
          <p:nvPr/>
        </p:nvGrpSpPr>
        <p:grpSpPr>
          <a:xfrm>
            <a:off x="-8467" y="-8467"/>
            <a:ext cx="24400935" cy="13732935"/>
            <a:chOff x="0" y="0"/>
            <a:chExt cx="24400933" cy="13732933"/>
          </a:xfrm>
        </p:grpSpPr>
        <p:sp>
          <p:nvSpPr>
            <p:cNvPr id="1272" name="Your completed exercise should now look like this:"/>
            <p:cNvSpPr txBox="1"/>
            <p:nvPr/>
          </p:nvSpPr>
          <p:spPr>
            <a:xfrm>
              <a:off x="8936566" y="1073986"/>
              <a:ext cx="13962786" cy="4916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lvl1pPr algn="l" defTabSz="825500">
                <a:lnSpc>
                  <a:spcPts val="3200"/>
                </a:lnSpc>
                <a:spcBef>
                  <a:spcPts val="1700"/>
                </a:spcBef>
                <a:defRPr sz="2400">
                  <a:solidFill>
                    <a:srgbClr val="000000"/>
                  </a:solidFill>
                </a:defRPr>
              </a:lvl1pPr>
            </a:lstStyle>
            <a:p>
              <a:pPr/>
              <a:r>
                <a:t>Your completed exercise should now look like this:</a:t>
              </a:r>
            </a:p>
          </p:txBody>
        </p:sp>
        <p:sp>
          <p:nvSpPr>
            <p:cNvPr id="1273" name="Challenge: In addition to String and Int, you can use Bool to represent values that can either be true or false and Double to represent decimal numbers, such as 3.14. If you’ve created structures for your app’s data types, practice replacing your comment"/>
            <p:cNvSpPr txBox="1"/>
            <p:nvPr/>
          </p:nvSpPr>
          <p:spPr>
            <a:xfrm>
              <a:off x="8936566" y="9129425"/>
              <a:ext cx="13722954" cy="35936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lgn="l" defTabSz="825500">
                <a:lnSpc>
                  <a:spcPts val="3200"/>
                </a:lnSpc>
                <a:spcBef>
                  <a:spcPts val="1700"/>
                </a:spcBef>
                <a:defRPr sz="2400">
                  <a:solidFill>
                    <a:srgbClr val="000000"/>
                  </a:solidFill>
                </a:defRPr>
              </a:pPr>
              <a:r>
                <a:rPr b="1"/>
                <a:t>Challenge: </a:t>
              </a:r>
              <a:r>
                <a:t>In addition to </a:t>
              </a:r>
              <a:r>
                <a:rPr>
                  <a:latin typeface="Menlo Regular"/>
                  <a:ea typeface="Menlo Regular"/>
                  <a:cs typeface="Menlo Regular"/>
                  <a:sym typeface="Menlo Regular"/>
                </a:rPr>
                <a:t>String</a:t>
              </a:r>
              <a:r>
                <a:t> and </a:t>
              </a:r>
              <a:r>
                <a:rPr>
                  <a:latin typeface="Menlo Regular"/>
                  <a:ea typeface="Menlo Regular"/>
                  <a:cs typeface="Menlo Regular"/>
                  <a:sym typeface="Menlo Regular"/>
                </a:rPr>
                <a:t>Int</a:t>
              </a:r>
              <a:r>
                <a:t>, you can use </a:t>
              </a:r>
              <a:r>
                <a:rPr>
                  <a:latin typeface="Menlo Regular"/>
                  <a:ea typeface="Menlo Regular"/>
                  <a:cs typeface="Menlo Regular"/>
                  <a:sym typeface="Menlo Regular"/>
                </a:rPr>
                <a:t>Bool</a:t>
              </a:r>
              <a:r>
                <a:t> to represent values that can either be true or false and </a:t>
              </a:r>
              <a:r>
                <a:rPr>
                  <a:latin typeface="Menlo Regular"/>
                  <a:ea typeface="Menlo Regular"/>
                  <a:cs typeface="Menlo Regular"/>
                  <a:sym typeface="Menlo Regular"/>
                </a:rPr>
                <a:t>Double</a:t>
              </a:r>
              <a:r>
                <a:t> to represent decimal numbers, such as 3.14. If you’ve created structures for your app’s data types, practice replacing your comments with real properties and creating instances of them.</a:t>
              </a:r>
            </a:p>
            <a:p>
              <a:pPr algn="l" defTabSz="825500">
                <a:lnSpc>
                  <a:spcPts val="3200"/>
                </a:lnSpc>
                <a:spcBef>
                  <a:spcPts val="1700"/>
                </a:spcBef>
                <a:defRPr sz="2400">
                  <a:solidFill>
                    <a:srgbClr val="000000"/>
                  </a:solidFill>
                </a:defRPr>
              </a:pPr>
              <a:r>
                <a:t>Is there a property that doesn’t match one of those four basic types? Try to create a new structure to represent it, then use it as the type of the property. When you create an instance, you’ll have to create an instance of the property’s structure as well. If you’re feeling adventurous, you can take this exercise as far as you want, nesting structures inside others to create complex data types.</a:t>
              </a:r>
            </a:p>
          </p:txBody>
        </p:sp>
        <p:pic>
          <p:nvPicPr>
            <p:cNvPr id="1274" name="Screen Shot 2021-09-24 at 5.13.24 PM.png" descr="Screen Shot 2021-09-24 at 5.13.24 PM.png"/>
            <p:cNvPicPr>
              <a:picLocks noChangeAspect="1"/>
            </p:cNvPicPr>
            <p:nvPr/>
          </p:nvPicPr>
          <p:blipFill>
            <a:blip r:embed="rId2">
              <a:extLst/>
            </a:blip>
            <a:stretch>
              <a:fillRect/>
            </a:stretch>
          </p:blipFill>
          <p:spPr>
            <a:xfrm>
              <a:off x="8438409" y="1368410"/>
              <a:ext cx="10163387" cy="7873046"/>
            </a:xfrm>
            <a:prstGeom prst="rect">
              <a:avLst/>
            </a:prstGeom>
            <a:ln w="12700" cap="flat">
              <a:noFill/>
              <a:miter lim="400000"/>
            </a:ln>
            <a:effectLst/>
          </p:spPr>
        </p:pic>
        <p:sp>
          <p:nvSpPr>
            <p:cNvPr id="1275" name="Rectangle"/>
            <p:cNvSpPr/>
            <p:nvPr/>
          </p:nvSpPr>
          <p:spPr>
            <a:xfrm>
              <a:off x="0" y="0"/>
              <a:ext cx="24400934" cy="13732934"/>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8" name="Link Screens…"/>
          <p:cNvSpPr txBox="1"/>
          <p:nvPr>
            <p:ph type="body" idx="21"/>
          </p:nvPr>
        </p:nvSpPr>
        <p:spPr>
          <a:xfrm>
            <a:off x="1266761" y="970751"/>
            <a:ext cx="5398537" cy="4703862"/>
          </a:xfrm>
          <a:prstGeom prst="rect">
            <a:avLst/>
          </a:prstGeom>
        </p:spPr>
        <p:txBody>
          <a:bodyPr/>
          <a:lstStyle/>
          <a:p>
            <a:pPr marL="0" indent="0" defTabSz="457200">
              <a:lnSpc>
                <a:spcPct val="100000"/>
              </a:lnSpc>
              <a:spcBef>
                <a:spcPts val="1200"/>
              </a:spcBef>
              <a:buClrTx/>
              <a:buSzTx/>
              <a:buNone/>
              <a:defRPr b="1" sz="3200">
                <a:solidFill>
                  <a:srgbClr val="FFFFFF"/>
                </a:solidFill>
              </a:defRPr>
            </a:pPr>
            <a:r>
              <a:t>Link Screens</a:t>
            </a:r>
          </a:p>
          <a:p>
            <a:pPr marL="0" indent="0">
              <a:lnSpc>
                <a:spcPct val="110000"/>
              </a:lnSpc>
              <a:spcBef>
                <a:spcPts val="1200"/>
              </a:spcBef>
              <a:buClrTx/>
              <a:buSzTx/>
              <a:buNone/>
              <a:defRPr sz="2100">
                <a:solidFill>
                  <a:srgbClr val="FFFFFF"/>
                </a:solidFill>
              </a:defRPr>
            </a:pPr>
            <a:r>
              <a:t>Draw lines that connect content to the screens you outlined and grouped.</a:t>
            </a:r>
          </a:p>
          <a:p>
            <a:pPr marL="0" indent="0">
              <a:lnSpc>
                <a:spcPct val="110000"/>
              </a:lnSpc>
              <a:spcBef>
                <a:spcPts val="1200"/>
              </a:spcBef>
              <a:buClrTx/>
              <a:buSzTx/>
              <a:buNone/>
              <a:defRPr sz="2100">
                <a:solidFill>
                  <a:srgbClr val="FFFFFF"/>
                </a:solidFill>
              </a:defRPr>
            </a:pPr>
            <a:r>
              <a:t>Screens within each global category are often organized in a sequential flow from one to the next.</a:t>
            </a:r>
          </a:p>
          <a:p>
            <a:pPr marL="0" indent="0">
              <a:lnSpc>
                <a:spcPct val="110000"/>
              </a:lnSpc>
              <a:spcBef>
                <a:spcPts val="1200"/>
              </a:spcBef>
              <a:buClrTx/>
              <a:buSzTx/>
              <a:buNone/>
              <a:defRPr sz="2100">
                <a:solidFill>
                  <a:srgbClr val="FFFFFF"/>
                </a:solidFill>
              </a:defRPr>
            </a:pPr>
            <a:r>
              <a:t>You might notice that some screens have many outgoing lines while others have none. Don’t worry — you’ll organize them</a:t>
            </a:r>
            <a:br/>
            <a:r>
              <a:t>in the next exercise.</a:t>
            </a:r>
          </a:p>
        </p:txBody>
      </p:sp>
      <p:sp>
        <p:nvSpPr>
          <p:cNvPr id="1279" name="Prototype | Map"/>
          <p:cNvSpPr txBox="1"/>
          <p:nvPr>
            <p:ph type="body" idx="23"/>
          </p:nvPr>
        </p:nvSpPr>
        <p:spPr>
          <a:xfrm>
            <a:off x="1269305" y="12421154"/>
            <a:ext cx="2061681" cy="465340"/>
          </a:xfrm>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Prototype</a:t>
            </a:r>
            <a:r>
              <a:t> | Map</a:t>
            </a:r>
          </a:p>
        </p:txBody>
      </p:sp>
      <p:sp>
        <p:nvSpPr>
          <p:cNvPr id="128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317" name="Group"/>
          <p:cNvGrpSpPr/>
          <p:nvPr/>
        </p:nvGrpSpPr>
        <p:grpSpPr>
          <a:xfrm>
            <a:off x="-8467" y="-8467"/>
            <a:ext cx="24400935" cy="13732935"/>
            <a:chOff x="0" y="0"/>
            <a:chExt cx="24400933" cy="13732933"/>
          </a:xfrm>
        </p:grpSpPr>
        <p:grpSp>
          <p:nvGrpSpPr>
            <p:cNvPr id="1315" name="Group"/>
            <p:cNvGrpSpPr/>
            <p:nvPr/>
          </p:nvGrpSpPr>
          <p:grpSpPr>
            <a:xfrm>
              <a:off x="8983766" y="1761326"/>
              <a:ext cx="13320802" cy="9316404"/>
              <a:chOff x="0" y="0"/>
              <a:chExt cx="13320801" cy="9316403"/>
            </a:xfrm>
          </p:grpSpPr>
          <p:sp>
            <p:nvSpPr>
              <p:cNvPr id="1281" name="Rectangle"/>
              <p:cNvSpPr/>
              <p:nvPr/>
            </p:nvSpPr>
            <p:spPr>
              <a:xfrm>
                <a:off x="2748240" y="826"/>
                <a:ext cx="2328919" cy="5329135"/>
              </a:xfrm>
              <a:prstGeom prst="rect">
                <a:avLst/>
              </a:prstGeom>
              <a:solidFill>
                <a:srgbClr val="EBEBEB"/>
              </a:solidFill>
              <a:ln w="12700" cap="flat">
                <a:noFill/>
                <a:miter lim="400000"/>
              </a:ln>
              <a:effectLst>
                <a:outerShdw sx="100000" sy="100000" kx="0" ky="0" algn="b" rotWithShape="0" blurRad="241300" dist="0" dir="5400000">
                  <a:srgbClr val="000000">
                    <a:alpha val="32004"/>
                  </a:srgbClr>
                </a:outerShdw>
              </a:effectLst>
            </p:spPr>
            <p:txBody>
              <a:bodyPr wrap="square" lIns="190500" tIns="190500" rIns="190500" bIns="190500" numCol="1" anchor="ctr">
                <a:noAutofit/>
              </a:bodyPr>
              <a:lstStyle/>
              <a:p>
                <a:pPr algn="l" defTabSz="457200">
                  <a:defRPr sz="2000">
                    <a:solidFill>
                      <a:srgbClr val="000000"/>
                    </a:solidFill>
                    <a:latin typeface="Helvetica Neue Medium"/>
                    <a:ea typeface="Helvetica Neue Medium"/>
                    <a:cs typeface="Helvetica Neue Medium"/>
                    <a:sym typeface="Helvetica Neue Medium"/>
                  </a:defRPr>
                </a:pPr>
              </a:p>
            </p:txBody>
          </p:sp>
          <p:sp>
            <p:nvSpPr>
              <p:cNvPr id="1282" name="Day Summary"/>
              <p:cNvSpPr/>
              <p:nvPr/>
            </p:nvSpPr>
            <p:spPr>
              <a:xfrm>
                <a:off x="2749462" y="826"/>
                <a:ext cx="2326476" cy="781696"/>
              </a:xfrm>
              <a:prstGeom prst="rect">
                <a:avLst/>
              </a:prstGeom>
              <a:solidFill>
                <a:srgbClr val="FAFAFA"/>
              </a:solid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Autofit/>
              </a:bodyPr>
              <a:lstStyle>
                <a:lvl1pPr defTabSz="457200">
                  <a:defRPr b="1" sz="2100">
                    <a:solidFill>
                      <a:srgbClr val="00707D"/>
                    </a:solidFill>
                  </a:defRPr>
                </a:lvl1pPr>
              </a:lstStyle>
              <a:p>
                <a:pPr/>
                <a:r>
                  <a:t>Day Summary</a:t>
                </a:r>
              </a:p>
            </p:txBody>
          </p:sp>
          <p:sp>
            <p:nvSpPr>
              <p:cNvPr id="1283" name="Itemized list of today’s recycling"/>
              <p:cNvSpPr/>
              <p:nvPr/>
            </p:nvSpPr>
            <p:spPr>
              <a:xfrm>
                <a:off x="2832948" y="1591698"/>
                <a:ext cx="2159506" cy="65332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Itemized list of today’s recycling</a:t>
                </a:r>
              </a:p>
            </p:txBody>
          </p:sp>
          <p:sp>
            <p:nvSpPr>
              <p:cNvPr id="1284" name="View details for a logged item"/>
              <p:cNvSpPr/>
              <p:nvPr/>
            </p:nvSpPr>
            <p:spPr>
              <a:xfrm>
                <a:off x="2829355" y="2338730"/>
                <a:ext cx="2166691" cy="653326"/>
              </a:xfrm>
              <a:prstGeom prst="rect">
                <a:avLst/>
              </a:prstGeom>
              <a:solidFill>
                <a:srgbClr val="FFFFFF"/>
              </a:solidFill>
              <a:ln w="25400" cap="flat">
                <a:solidFill>
                  <a:srgbClr val="D2262F"/>
                </a:solidFill>
                <a:prstDash val="solid"/>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View details for a logged item</a:t>
                </a:r>
              </a:p>
            </p:txBody>
          </p:sp>
          <p:sp>
            <p:nvSpPr>
              <p:cNvPr id="1285" name="Add new items to trash or recycling"/>
              <p:cNvSpPr/>
              <p:nvPr/>
            </p:nvSpPr>
            <p:spPr>
              <a:xfrm>
                <a:off x="2829355" y="3085762"/>
                <a:ext cx="2166691" cy="653326"/>
              </a:xfrm>
              <a:prstGeom prst="rect">
                <a:avLst/>
              </a:prstGeom>
              <a:solidFill>
                <a:srgbClr val="FFFFFF"/>
              </a:solidFill>
              <a:ln w="25400" cap="flat">
                <a:solidFill>
                  <a:srgbClr val="D2262F"/>
                </a:solidFill>
                <a:prstDash val="solid"/>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Add new items to trash or recycling</a:t>
                </a:r>
              </a:p>
            </p:txBody>
          </p:sp>
          <p:sp>
            <p:nvSpPr>
              <p:cNvPr id="1286" name="Rectangle"/>
              <p:cNvSpPr/>
              <p:nvPr/>
            </p:nvSpPr>
            <p:spPr>
              <a:xfrm>
                <a:off x="10991883" y="826"/>
                <a:ext cx="2328919" cy="5329135"/>
              </a:xfrm>
              <a:prstGeom prst="rect">
                <a:avLst/>
              </a:prstGeom>
              <a:solidFill>
                <a:srgbClr val="EBEBEB"/>
              </a:solidFill>
              <a:ln w="12700" cap="flat">
                <a:noFill/>
                <a:miter lim="400000"/>
              </a:ln>
              <a:effectLst>
                <a:outerShdw sx="100000" sy="100000" kx="0" ky="0" algn="b" rotWithShape="0" blurRad="241300" dist="0" dir="5400000">
                  <a:srgbClr val="000000">
                    <a:alpha val="32004"/>
                  </a:srgbClr>
                </a:outerShdw>
              </a:effectLst>
            </p:spPr>
            <p:txBody>
              <a:bodyPr wrap="square" lIns="190500" tIns="190500" rIns="190500" bIns="190500" numCol="1" anchor="ctr">
                <a:noAutofit/>
              </a:bodyPr>
              <a:lstStyle/>
              <a:p>
                <a:pPr algn="l" defTabSz="457200">
                  <a:defRPr sz="2000">
                    <a:solidFill>
                      <a:srgbClr val="000000"/>
                    </a:solidFill>
                    <a:latin typeface="Helvetica Neue Medium"/>
                    <a:ea typeface="Helvetica Neue Medium"/>
                    <a:cs typeface="Helvetica Neue Medium"/>
                    <a:sym typeface="Helvetica Neue Medium"/>
                  </a:defRPr>
                </a:pPr>
              </a:p>
            </p:txBody>
          </p:sp>
          <p:sp>
            <p:nvSpPr>
              <p:cNvPr id="1287" name="Item Detail"/>
              <p:cNvSpPr/>
              <p:nvPr/>
            </p:nvSpPr>
            <p:spPr>
              <a:xfrm>
                <a:off x="10994433" y="10390"/>
                <a:ext cx="2323820" cy="780804"/>
              </a:xfrm>
              <a:prstGeom prst="rect">
                <a:avLst/>
              </a:prstGeom>
              <a:solidFill>
                <a:srgbClr val="FAFAFA"/>
              </a:solid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Autofit/>
              </a:bodyPr>
              <a:lstStyle>
                <a:lvl1pPr defTabSz="457200">
                  <a:defRPr b="1" sz="2100">
                    <a:solidFill>
                      <a:srgbClr val="00707D"/>
                    </a:solidFill>
                  </a:defRPr>
                </a:lvl1pPr>
              </a:lstStyle>
              <a:p>
                <a:pPr/>
                <a:r>
                  <a:t>Item Detail</a:t>
                </a:r>
              </a:p>
            </p:txBody>
          </p:sp>
          <p:sp>
            <p:nvSpPr>
              <p:cNvPr id="1288" name="Type of item"/>
              <p:cNvSpPr/>
              <p:nvPr/>
            </p:nvSpPr>
            <p:spPr>
              <a:xfrm>
                <a:off x="11076763" y="879707"/>
                <a:ext cx="2159161" cy="65332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Type of item</a:t>
                </a:r>
              </a:p>
            </p:txBody>
          </p:sp>
          <p:sp>
            <p:nvSpPr>
              <p:cNvPr id="1289" name="Weight"/>
              <p:cNvSpPr/>
              <p:nvPr/>
            </p:nvSpPr>
            <p:spPr>
              <a:xfrm>
                <a:off x="11076589" y="1626739"/>
                <a:ext cx="2159161" cy="65332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Weight</a:t>
                </a:r>
              </a:p>
            </p:txBody>
          </p:sp>
          <p:sp>
            <p:nvSpPr>
              <p:cNvPr id="1290" name="Date"/>
              <p:cNvSpPr/>
              <p:nvPr/>
            </p:nvSpPr>
            <p:spPr>
              <a:xfrm>
                <a:off x="11076589" y="2373771"/>
                <a:ext cx="2159161" cy="65332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Date</a:t>
                </a:r>
              </a:p>
            </p:txBody>
          </p:sp>
          <p:sp>
            <p:nvSpPr>
              <p:cNvPr id="1291" name="Rectangle"/>
              <p:cNvSpPr/>
              <p:nvPr/>
            </p:nvSpPr>
            <p:spPr>
              <a:xfrm>
                <a:off x="0" y="0"/>
                <a:ext cx="2329641" cy="5330787"/>
              </a:xfrm>
              <a:prstGeom prst="rect">
                <a:avLst/>
              </a:prstGeom>
              <a:solidFill>
                <a:srgbClr val="EBEBEB"/>
              </a:solidFill>
              <a:ln w="12700" cap="flat">
                <a:noFill/>
                <a:miter lim="400000"/>
              </a:ln>
              <a:effectLst>
                <a:outerShdw sx="100000" sy="100000" kx="0" ky="0" algn="b" rotWithShape="0" blurRad="241300" dist="0" dir="5400000">
                  <a:srgbClr val="000000">
                    <a:alpha val="32004"/>
                  </a:srgbClr>
                </a:outerShdw>
              </a:effectLst>
            </p:spPr>
            <p:txBody>
              <a:bodyPr wrap="square" lIns="190500" tIns="190500" rIns="190500" bIns="190500" numCol="1" anchor="ctr">
                <a:noAutofit/>
              </a:bodyPr>
              <a:lstStyle/>
              <a:p>
                <a:pPr algn="l" defTabSz="457200">
                  <a:defRPr sz="2000">
                    <a:solidFill>
                      <a:srgbClr val="000000"/>
                    </a:solidFill>
                    <a:latin typeface="Helvetica Neue Medium"/>
                    <a:ea typeface="Helvetica Neue Medium"/>
                    <a:cs typeface="Helvetica Neue Medium"/>
                    <a:sym typeface="Helvetica Neue Medium"/>
                  </a:defRPr>
                </a:pPr>
              </a:p>
            </p:txBody>
          </p:sp>
          <p:sp>
            <p:nvSpPr>
              <p:cNvPr id="1292" name="Calendar View"/>
              <p:cNvSpPr/>
              <p:nvPr/>
            </p:nvSpPr>
            <p:spPr>
              <a:xfrm>
                <a:off x="5100" y="1151"/>
                <a:ext cx="2324541" cy="781046"/>
              </a:xfrm>
              <a:prstGeom prst="rect">
                <a:avLst/>
              </a:prstGeom>
              <a:solidFill>
                <a:srgbClr val="FAFAFA"/>
              </a:solid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Autofit/>
              </a:bodyPr>
              <a:lstStyle>
                <a:lvl1pPr defTabSz="457200">
                  <a:defRPr b="1" sz="2100">
                    <a:solidFill>
                      <a:srgbClr val="00707D"/>
                    </a:solidFill>
                  </a:defRPr>
                </a:lvl1pPr>
              </a:lstStyle>
              <a:p>
                <a:pPr/>
                <a:r>
                  <a:t>Calendar View</a:t>
                </a:r>
              </a:p>
            </p:txBody>
          </p:sp>
          <p:sp>
            <p:nvSpPr>
              <p:cNvPr id="1293" name="Calendar with current date"/>
              <p:cNvSpPr/>
              <p:nvPr/>
            </p:nvSpPr>
            <p:spPr>
              <a:xfrm>
                <a:off x="85076" y="872853"/>
                <a:ext cx="2159831" cy="653529"/>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Calendar with current date</a:t>
                </a:r>
              </a:p>
            </p:txBody>
          </p:sp>
          <p:sp>
            <p:nvSpPr>
              <p:cNvPr id="1294" name="Summary of the month’s items"/>
              <p:cNvSpPr/>
              <p:nvPr/>
            </p:nvSpPr>
            <p:spPr>
              <a:xfrm>
                <a:off x="85076" y="1617296"/>
                <a:ext cx="2159831" cy="653529"/>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Summary of the month’s items</a:t>
                </a:r>
              </a:p>
            </p:txBody>
          </p:sp>
          <p:sp>
            <p:nvSpPr>
              <p:cNvPr id="1295" name="View a day’s recycling log"/>
              <p:cNvSpPr/>
              <p:nvPr/>
            </p:nvSpPr>
            <p:spPr>
              <a:xfrm>
                <a:off x="85076" y="2364560"/>
                <a:ext cx="2159831" cy="653529"/>
              </a:xfrm>
              <a:prstGeom prst="rect">
                <a:avLst/>
              </a:prstGeom>
              <a:solidFill>
                <a:srgbClr val="FFFFFF"/>
              </a:solidFill>
              <a:ln w="25400" cap="flat">
                <a:solidFill>
                  <a:srgbClr val="D2262F"/>
                </a:solidFill>
                <a:prstDash val="solid"/>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View a day’s recycling log</a:t>
                </a:r>
              </a:p>
            </p:txBody>
          </p:sp>
          <p:sp>
            <p:nvSpPr>
              <p:cNvPr id="1296" name="Rectangle"/>
              <p:cNvSpPr/>
              <p:nvPr/>
            </p:nvSpPr>
            <p:spPr>
              <a:xfrm>
                <a:off x="5496121" y="3987269"/>
                <a:ext cx="2328919" cy="5329135"/>
              </a:xfrm>
              <a:prstGeom prst="rect">
                <a:avLst/>
              </a:prstGeom>
              <a:solidFill>
                <a:srgbClr val="EBEBEB"/>
              </a:solidFill>
              <a:ln w="12700" cap="flat">
                <a:noFill/>
                <a:miter lim="400000"/>
              </a:ln>
              <a:effectLst>
                <a:outerShdw sx="100000" sy="100000" kx="0" ky="0" algn="b" rotWithShape="0" blurRad="241300" dist="0" dir="5400000">
                  <a:srgbClr val="000000">
                    <a:alpha val="32004"/>
                  </a:srgbClr>
                </a:outerShdw>
              </a:effectLst>
            </p:spPr>
            <p:txBody>
              <a:bodyPr wrap="square" lIns="190500" tIns="190500" rIns="190500" bIns="190500" numCol="1" anchor="ctr">
                <a:noAutofit/>
              </a:bodyPr>
              <a:lstStyle/>
              <a:p>
                <a:pPr algn="l" defTabSz="457200">
                  <a:defRPr sz="2000">
                    <a:solidFill>
                      <a:srgbClr val="000000"/>
                    </a:solidFill>
                    <a:latin typeface="Helvetica Neue Medium"/>
                    <a:ea typeface="Helvetica Neue Medium"/>
                    <a:cs typeface="Helvetica Neue Medium"/>
                    <a:sym typeface="Helvetica Neue Medium"/>
                  </a:defRPr>
                </a:pPr>
              </a:p>
            </p:txBody>
          </p:sp>
          <p:sp>
            <p:nvSpPr>
              <p:cNvPr id="1297" name="Add Item"/>
              <p:cNvSpPr/>
              <p:nvPr/>
            </p:nvSpPr>
            <p:spPr>
              <a:xfrm>
                <a:off x="5498671" y="3996833"/>
                <a:ext cx="2323820" cy="780804"/>
              </a:xfrm>
              <a:prstGeom prst="rect">
                <a:avLst/>
              </a:prstGeom>
              <a:solidFill>
                <a:srgbClr val="FAFAFA"/>
              </a:solid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Autofit/>
              </a:bodyPr>
              <a:lstStyle>
                <a:lvl1pPr defTabSz="457200">
                  <a:defRPr b="1" sz="2100">
                    <a:solidFill>
                      <a:srgbClr val="00707D"/>
                    </a:solidFill>
                  </a:defRPr>
                </a:lvl1pPr>
              </a:lstStyle>
              <a:p>
                <a:pPr/>
                <a:r>
                  <a:t>Add Item</a:t>
                </a:r>
              </a:p>
            </p:txBody>
          </p:sp>
          <p:sp>
            <p:nvSpPr>
              <p:cNvPr id="1298" name="Submit items"/>
              <p:cNvSpPr/>
              <p:nvPr/>
            </p:nvSpPr>
            <p:spPr>
              <a:xfrm>
                <a:off x="5581001" y="7854278"/>
                <a:ext cx="2159161" cy="653326"/>
              </a:xfrm>
              <a:prstGeom prst="rect">
                <a:avLst/>
              </a:prstGeom>
              <a:solidFill>
                <a:srgbClr val="FFFFFF"/>
              </a:solidFill>
              <a:ln w="25400" cap="flat">
                <a:solidFill>
                  <a:srgbClr val="D2262F"/>
                </a:solidFill>
                <a:prstDash val="solid"/>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Submit items</a:t>
                </a:r>
              </a:p>
            </p:txBody>
          </p:sp>
          <p:sp>
            <p:nvSpPr>
              <p:cNvPr id="1299" name="Select trash or recycling"/>
              <p:cNvSpPr/>
              <p:nvPr/>
            </p:nvSpPr>
            <p:spPr>
              <a:xfrm>
                <a:off x="5581001" y="4866151"/>
                <a:ext cx="2159161" cy="65332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Select trash or recycling</a:t>
                </a:r>
              </a:p>
            </p:txBody>
          </p:sp>
          <p:sp>
            <p:nvSpPr>
              <p:cNvPr id="1300" name="Select by weight or by item"/>
              <p:cNvSpPr/>
              <p:nvPr/>
            </p:nvSpPr>
            <p:spPr>
              <a:xfrm>
                <a:off x="5581001" y="5607543"/>
                <a:ext cx="2159161" cy="65332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Select by weight or by item</a:t>
                </a:r>
              </a:p>
            </p:txBody>
          </p:sp>
          <p:sp>
            <p:nvSpPr>
              <p:cNvPr id="1301" name="Input details: date, type, weight"/>
              <p:cNvSpPr/>
              <p:nvPr/>
            </p:nvSpPr>
            <p:spPr>
              <a:xfrm>
                <a:off x="5581001" y="6360214"/>
                <a:ext cx="2159161" cy="65332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Input details: date, type, weight</a:t>
                </a:r>
              </a:p>
            </p:txBody>
          </p:sp>
          <p:sp>
            <p:nvSpPr>
              <p:cNvPr id="1302" name="Recycling information"/>
              <p:cNvSpPr/>
              <p:nvPr/>
            </p:nvSpPr>
            <p:spPr>
              <a:xfrm>
                <a:off x="5581001" y="7107246"/>
                <a:ext cx="2159161" cy="653326"/>
              </a:xfrm>
              <a:prstGeom prst="rect">
                <a:avLst/>
              </a:prstGeom>
              <a:solidFill>
                <a:srgbClr val="FFFFFF"/>
              </a:solidFill>
              <a:ln w="25400" cap="flat">
                <a:solidFill>
                  <a:srgbClr val="D2262F"/>
                </a:solidFill>
                <a:prstDash val="solid"/>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Recycling information</a:t>
                </a:r>
              </a:p>
            </p:txBody>
          </p:sp>
          <p:sp>
            <p:nvSpPr>
              <p:cNvPr id="1303" name="Cancel entry"/>
              <p:cNvSpPr/>
              <p:nvPr/>
            </p:nvSpPr>
            <p:spPr>
              <a:xfrm>
                <a:off x="5581001" y="8596117"/>
                <a:ext cx="2159161" cy="653326"/>
              </a:xfrm>
              <a:prstGeom prst="rect">
                <a:avLst/>
              </a:prstGeom>
              <a:solidFill>
                <a:srgbClr val="FFFFFF"/>
              </a:solidFill>
              <a:ln w="25400" cap="flat">
                <a:solidFill>
                  <a:srgbClr val="D2262F"/>
                </a:solidFill>
                <a:prstDash val="solid"/>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Cancel entry</a:t>
                </a:r>
              </a:p>
            </p:txBody>
          </p:sp>
          <p:sp>
            <p:nvSpPr>
              <p:cNvPr id="1304" name="Rectangle"/>
              <p:cNvSpPr/>
              <p:nvPr/>
            </p:nvSpPr>
            <p:spPr>
              <a:xfrm>
                <a:off x="8244002" y="3987269"/>
                <a:ext cx="2328920" cy="5329135"/>
              </a:xfrm>
              <a:prstGeom prst="rect">
                <a:avLst/>
              </a:prstGeom>
              <a:solidFill>
                <a:srgbClr val="EBEBEB"/>
              </a:solidFill>
              <a:ln w="12700" cap="flat">
                <a:noFill/>
                <a:miter lim="400000"/>
              </a:ln>
              <a:effectLst>
                <a:outerShdw sx="100000" sy="100000" kx="0" ky="0" algn="b" rotWithShape="0" blurRad="241300" dist="0" dir="5400000">
                  <a:srgbClr val="000000">
                    <a:alpha val="32004"/>
                  </a:srgbClr>
                </a:outerShdw>
              </a:effectLst>
            </p:spPr>
            <p:txBody>
              <a:bodyPr wrap="square" lIns="190500" tIns="190500" rIns="190500" bIns="190500" numCol="1" anchor="ctr">
                <a:noAutofit/>
              </a:bodyPr>
              <a:lstStyle/>
              <a:p>
                <a:pPr algn="l" defTabSz="457200">
                  <a:defRPr sz="2000">
                    <a:solidFill>
                      <a:srgbClr val="000000"/>
                    </a:solidFill>
                    <a:latin typeface="Helvetica Neue Medium"/>
                    <a:ea typeface="Helvetica Neue Medium"/>
                    <a:cs typeface="Helvetica Neue Medium"/>
                    <a:sym typeface="Helvetica Neue Medium"/>
                  </a:defRPr>
                </a:pPr>
              </a:p>
            </p:txBody>
          </p:sp>
          <p:sp>
            <p:nvSpPr>
              <p:cNvPr id="1305" name="Recycling"/>
              <p:cNvSpPr/>
              <p:nvPr/>
            </p:nvSpPr>
            <p:spPr>
              <a:xfrm>
                <a:off x="8246553" y="3996833"/>
                <a:ext cx="2323820" cy="780804"/>
              </a:xfrm>
              <a:prstGeom prst="rect">
                <a:avLst/>
              </a:prstGeom>
              <a:solidFill>
                <a:srgbClr val="FAFAFA"/>
              </a:solid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Autofit/>
              </a:bodyPr>
              <a:lstStyle>
                <a:lvl1pPr defTabSz="457200">
                  <a:defRPr b="1" sz="2100">
                    <a:solidFill>
                      <a:srgbClr val="00707D"/>
                    </a:solidFill>
                  </a:defRPr>
                </a:lvl1pPr>
              </a:lstStyle>
              <a:p>
                <a:pPr/>
                <a:r>
                  <a:t>Recycling</a:t>
                </a:r>
              </a:p>
            </p:txBody>
          </p:sp>
          <p:sp>
            <p:nvSpPr>
              <p:cNvPr id="1306" name="Numbers and descriptions of commonly accepted recyclable plastics"/>
              <p:cNvSpPr/>
              <p:nvPr/>
            </p:nvSpPr>
            <p:spPr>
              <a:xfrm>
                <a:off x="8328881" y="4866151"/>
                <a:ext cx="2159161" cy="974555"/>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Numbers and descriptions of commonly accepted recyclable plastics</a:t>
                </a:r>
              </a:p>
            </p:txBody>
          </p:sp>
          <p:cxnSp>
            <p:nvCxnSpPr>
              <p:cNvPr id="1307" name="Connection Line"/>
              <p:cNvCxnSpPr>
                <a:stCxn id="1295" idx="0"/>
                <a:endCxn id="1281" idx="0"/>
              </p:cNvCxnSpPr>
              <p:nvPr/>
            </p:nvCxnSpPr>
            <p:spPr>
              <a:xfrm flipV="1">
                <a:off x="1164991" y="2665393"/>
                <a:ext cx="2747709" cy="25932"/>
              </a:xfrm>
              <a:prstGeom prst="straightConnector1">
                <a:avLst/>
              </a:prstGeom>
              <a:ln w="25400" cap="flat">
                <a:solidFill>
                  <a:srgbClr val="D2262F"/>
                </a:solidFill>
                <a:prstDash val="solid"/>
                <a:miter lim="400000"/>
                <a:tailEnd type="arrow" w="med" len="med"/>
              </a:ln>
              <a:effectLst/>
            </p:spPr>
          </p:cxnSp>
          <p:cxnSp>
            <p:nvCxnSpPr>
              <p:cNvPr id="1308" name="Connection Line"/>
              <p:cNvCxnSpPr>
                <a:stCxn id="1284" idx="0"/>
                <a:endCxn id="1286" idx="0"/>
              </p:cNvCxnSpPr>
              <p:nvPr/>
            </p:nvCxnSpPr>
            <p:spPr>
              <a:xfrm>
                <a:off x="3912700" y="2665393"/>
                <a:ext cx="8243643" cy="1"/>
              </a:xfrm>
              <a:prstGeom prst="straightConnector1">
                <a:avLst/>
              </a:prstGeom>
              <a:ln w="25400" cap="flat">
                <a:solidFill>
                  <a:srgbClr val="D2262F"/>
                </a:solidFill>
                <a:prstDash val="solid"/>
                <a:miter lim="400000"/>
                <a:tailEnd type="arrow" w="med" len="med"/>
              </a:ln>
              <a:effectLst/>
            </p:spPr>
          </p:cxnSp>
          <p:cxnSp>
            <p:nvCxnSpPr>
              <p:cNvPr id="1309" name="Connection Line"/>
              <p:cNvCxnSpPr>
                <a:stCxn id="1285" idx="0"/>
                <a:endCxn id="1296" idx="0"/>
              </p:cNvCxnSpPr>
              <p:nvPr/>
            </p:nvCxnSpPr>
            <p:spPr>
              <a:xfrm>
                <a:off x="3912700" y="3412424"/>
                <a:ext cx="2747881" cy="3239413"/>
              </a:xfrm>
              <a:prstGeom prst="straightConnector1">
                <a:avLst/>
              </a:prstGeom>
              <a:ln w="25400" cap="flat">
                <a:solidFill>
                  <a:srgbClr val="D2262F"/>
                </a:solidFill>
                <a:prstDash val="solid"/>
                <a:miter lim="400000"/>
                <a:tailEnd type="arrow" w="med" len="med"/>
              </a:ln>
              <a:effectLst/>
            </p:spPr>
          </p:cxnSp>
          <p:cxnSp>
            <p:nvCxnSpPr>
              <p:cNvPr id="1310" name="Connection Line"/>
              <p:cNvCxnSpPr>
                <a:stCxn id="1302" idx="0"/>
                <a:endCxn id="1304" idx="0"/>
              </p:cNvCxnSpPr>
              <p:nvPr/>
            </p:nvCxnSpPr>
            <p:spPr>
              <a:xfrm flipV="1">
                <a:off x="6660581" y="6651836"/>
                <a:ext cx="2747882" cy="782074"/>
              </a:xfrm>
              <a:prstGeom prst="straightConnector1">
                <a:avLst/>
              </a:prstGeom>
              <a:ln w="25400" cap="flat">
                <a:solidFill>
                  <a:srgbClr val="D2262F"/>
                </a:solidFill>
                <a:prstDash val="solid"/>
                <a:miter lim="400000"/>
                <a:tailEnd type="arrow" w="med" len="med"/>
              </a:ln>
              <a:effectLst/>
            </p:spPr>
          </p:cxnSp>
          <p:cxnSp>
            <p:nvCxnSpPr>
              <p:cNvPr id="1311" name="Connection Line"/>
              <p:cNvCxnSpPr>
                <a:stCxn id="1298" idx="0"/>
                <a:endCxn id="1281" idx="0"/>
              </p:cNvCxnSpPr>
              <p:nvPr/>
            </p:nvCxnSpPr>
            <p:spPr>
              <a:xfrm flipH="1" flipV="1">
                <a:off x="3912699" y="2665393"/>
                <a:ext cx="2747883" cy="5515549"/>
              </a:xfrm>
              <a:prstGeom prst="straightConnector1">
                <a:avLst/>
              </a:prstGeom>
              <a:ln w="25400" cap="flat">
                <a:solidFill>
                  <a:srgbClr val="D2262F"/>
                </a:solidFill>
                <a:prstDash val="solid"/>
                <a:miter lim="400000"/>
                <a:tailEnd type="arrow" w="med" len="med"/>
              </a:ln>
              <a:effectLst/>
            </p:spPr>
          </p:cxnSp>
          <p:cxnSp>
            <p:nvCxnSpPr>
              <p:cNvPr id="1312" name="Connection Line"/>
              <p:cNvCxnSpPr>
                <a:stCxn id="1303" idx="0"/>
                <a:endCxn id="1281" idx="0"/>
              </p:cNvCxnSpPr>
              <p:nvPr/>
            </p:nvCxnSpPr>
            <p:spPr>
              <a:xfrm flipH="1" flipV="1">
                <a:off x="3912699" y="2665393"/>
                <a:ext cx="2747883" cy="6257387"/>
              </a:xfrm>
              <a:prstGeom prst="straightConnector1">
                <a:avLst/>
              </a:prstGeom>
              <a:ln w="25400" cap="flat">
                <a:solidFill>
                  <a:srgbClr val="D2262F"/>
                </a:solidFill>
                <a:prstDash val="solid"/>
                <a:miter lim="400000"/>
              </a:ln>
              <a:effectLst/>
            </p:spPr>
          </p:cxnSp>
          <p:sp>
            <p:nvSpPr>
              <p:cNvPr id="1313" name="Summary of today’s recycling"/>
              <p:cNvSpPr/>
              <p:nvPr/>
            </p:nvSpPr>
            <p:spPr>
              <a:xfrm>
                <a:off x="2832797" y="846867"/>
                <a:ext cx="2159506" cy="65332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Summary of today’s recycling</a:t>
                </a:r>
              </a:p>
            </p:txBody>
          </p:sp>
          <p:sp>
            <p:nvSpPr>
              <p:cNvPr id="1314" name="Recycling instructions"/>
              <p:cNvSpPr/>
              <p:nvPr/>
            </p:nvSpPr>
            <p:spPr>
              <a:xfrm>
                <a:off x="8341135" y="5929276"/>
                <a:ext cx="2159161" cy="65332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Recycling instructions</a:t>
                </a:r>
              </a:p>
            </p:txBody>
          </p:sp>
        </p:grpSp>
        <p:sp>
          <p:nvSpPr>
            <p:cNvPr id="1316" name="Rectangle"/>
            <p:cNvSpPr/>
            <p:nvPr/>
          </p:nvSpPr>
          <p:spPr>
            <a:xfrm>
              <a:off x="0" y="0"/>
              <a:ext cx="24400934" cy="13732934"/>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9" name="Link Screens…"/>
          <p:cNvSpPr txBox="1"/>
          <p:nvPr>
            <p:ph type="body" idx="21"/>
          </p:nvPr>
        </p:nvSpPr>
        <p:spPr>
          <a:xfrm>
            <a:off x="1266761" y="970751"/>
            <a:ext cx="5655316" cy="5749372"/>
          </a:xfrm>
          <a:prstGeom prst="rect">
            <a:avLst/>
          </a:prstGeom>
        </p:spPr>
        <p:txBody>
          <a:bodyPr/>
          <a:lstStyle/>
          <a:p>
            <a:pPr marL="0" indent="0" defTabSz="457200">
              <a:lnSpc>
                <a:spcPct val="100000"/>
              </a:lnSpc>
              <a:spcBef>
                <a:spcPts val="1200"/>
              </a:spcBef>
              <a:buClrTx/>
              <a:buSzTx/>
              <a:buNone/>
              <a:defRPr b="1" sz="3200">
                <a:solidFill>
                  <a:srgbClr val="FFFFFF"/>
                </a:solidFill>
              </a:defRPr>
            </a:pPr>
            <a:r>
              <a:t>Link Screens</a:t>
            </a:r>
          </a:p>
          <a:p>
            <a:pPr marL="0" indent="0">
              <a:lnSpc>
                <a:spcPct val="110000"/>
              </a:lnSpc>
              <a:spcBef>
                <a:spcPts val="1200"/>
              </a:spcBef>
              <a:buClrTx/>
              <a:buSzTx/>
              <a:buNone/>
              <a:defRPr sz="2100">
                <a:solidFill>
                  <a:srgbClr val="FFFFFF"/>
                </a:solidFill>
              </a:defRPr>
            </a:pPr>
            <a:r>
              <a:t>Copy your existing screen outlines here</a:t>
            </a:r>
            <a:br/>
            <a:r>
              <a:t>and link them together.</a:t>
            </a:r>
          </a:p>
          <a:p>
            <a:pPr marL="0" indent="0">
              <a:lnSpc>
                <a:spcPct val="110000"/>
              </a:lnSpc>
              <a:spcBef>
                <a:spcPts val="1200"/>
              </a:spcBef>
              <a:buClrTx/>
              <a:buSzTx/>
              <a:buNone/>
              <a:defRPr sz="2100">
                <a:solidFill>
                  <a:srgbClr val="FFFFFF"/>
                </a:solidFill>
              </a:defRPr>
            </a:pPr>
            <a:r>
              <a:t>You’ll probably need one slide per group. After you paste your outlines, resize them so they all fit on the screen. Arrange the screens so that related ones are close to each other.</a:t>
            </a:r>
          </a:p>
          <a:p>
            <a:pPr marL="0" indent="0">
              <a:lnSpc>
                <a:spcPct val="110000"/>
              </a:lnSpc>
              <a:spcBef>
                <a:spcPts val="1200"/>
              </a:spcBef>
              <a:buClrTx/>
              <a:buSzTx/>
              <a:buNone/>
              <a:defRPr sz="2100">
                <a:solidFill>
                  <a:srgbClr val="FFFFFF"/>
                </a:solidFill>
              </a:defRPr>
            </a:pPr>
            <a:r>
              <a:t>Ungroup your slides before you add links. Select all the screens and choose Arrange &gt; Ungroup or press Option-Command-G.</a:t>
            </a:r>
          </a:p>
          <a:p>
            <a:pPr marL="0" indent="0">
              <a:lnSpc>
                <a:spcPct val="110000"/>
              </a:lnSpc>
              <a:spcBef>
                <a:spcPts val="1200"/>
              </a:spcBef>
              <a:buClrTx/>
              <a:buSzTx/>
              <a:buNone/>
              <a:defRPr sz="2100">
                <a:solidFill>
                  <a:srgbClr val="FFFFFF"/>
                </a:solidFill>
              </a:defRPr>
            </a:pPr>
            <a:r>
              <a:t>Change the color of boxes that trigger the presentation of a different screen. Use a connection line to link from a colored box </a:t>
            </a:r>
            <a:br/>
            <a:r>
              <a:t>to the screen it leads to.</a:t>
            </a:r>
          </a:p>
        </p:txBody>
      </p:sp>
      <p:sp>
        <p:nvSpPr>
          <p:cNvPr id="1320" name="Prototype | Map"/>
          <p:cNvSpPr txBox="1"/>
          <p:nvPr>
            <p:ph type="body" idx="23"/>
          </p:nvPr>
        </p:nvSpPr>
        <p:spPr>
          <a:xfrm>
            <a:off x="1269305" y="12421154"/>
            <a:ext cx="2061681" cy="465340"/>
          </a:xfrm>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Prototype</a:t>
            </a:r>
            <a:r>
              <a:t> | Map</a:t>
            </a:r>
          </a:p>
        </p:txBody>
      </p:sp>
      <p:sp>
        <p:nvSpPr>
          <p:cNvPr id="132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3" name="For each item that presents another screen, add a link from that item to the screen it presents.…"/>
          <p:cNvSpPr txBox="1"/>
          <p:nvPr>
            <p:ph type="body" idx="21"/>
          </p:nvPr>
        </p:nvSpPr>
        <p:spPr>
          <a:xfrm>
            <a:off x="8928100" y="1062591"/>
            <a:ext cx="3760431" cy="5177943"/>
          </a:xfrm>
          <a:prstGeom prst="rect">
            <a:avLst/>
          </a:prstGeom>
        </p:spPr>
        <p:txBody>
          <a:bodyPr/>
          <a:lstStyle/>
          <a:p>
            <a:pPr>
              <a:lnSpc>
                <a:spcPts val="3200"/>
              </a:lnSpc>
              <a:spcBef>
                <a:spcPts val="1700"/>
              </a:spcBef>
              <a:defRPr sz="2400"/>
            </a:pPr>
            <a:r>
              <a:t>For each item that presents another screen, add a link from that item to the screen it presents.</a:t>
            </a:r>
          </a:p>
          <a:p>
            <a:pPr>
              <a:lnSpc>
                <a:spcPts val="3200"/>
              </a:lnSpc>
              <a:spcBef>
                <a:spcPts val="1700"/>
              </a:spcBef>
              <a:defRPr sz="2400"/>
            </a:pPr>
            <a:r>
              <a:t>To add a link to another slide, right-click an object and choose Add Link &gt; Slide or press Command-K. Choose Slide, then select Slide (the last item in the list), and enter the slide number. </a:t>
            </a:r>
          </a:p>
        </p:txBody>
      </p:sp>
      <p:sp>
        <p:nvSpPr>
          <p:cNvPr id="1324" name="Prototype | Map"/>
          <p:cNvSpPr txBox="1"/>
          <p:nvPr>
            <p:ph type="body" idx="22"/>
          </p:nvPr>
        </p:nvSpPr>
        <p:spPr>
          <a:xfrm>
            <a:off x="1269305" y="12421154"/>
            <a:ext cx="2061681" cy="465340"/>
          </a:xfrm>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Prototype</a:t>
            </a:r>
            <a:r>
              <a:t> | Map</a:t>
            </a:r>
          </a:p>
        </p:txBody>
      </p:sp>
      <p:sp>
        <p:nvSpPr>
          <p:cNvPr id="1325" name="Add links between related screens.…"/>
          <p:cNvSpPr txBox="1"/>
          <p:nvPr>
            <p:ph type="body" idx="23"/>
          </p:nvPr>
        </p:nvSpPr>
        <p:spPr>
          <a:xfrm>
            <a:off x="1266761" y="4364835"/>
            <a:ext cx="5398537" cy="4753170"/>
          </a:xfrm>
          <a:prstGeom prst="rect">
            <a:avLst/>
          </a:prstGeom>
        </p:spPr>
        <p:txBody>
          <a:bodyPr/>
          <a:lstStyle/>
          <a:p>
            <a:pPr/>
            <a:r>
              <a:t>Add links between related screens.</a:t>
            </a:r>
          </a:p>
          <a:p>
            <a:pPr/>
            <a:r>
              <a:t>Linking slides is the process of creating </a:t>
            </a:r>
            <a:br/>
            <a:r>
              <a:t>tap targets on a Keynote slide that jump</a:t>
            </a:r>
            <a:br/>
            <a:r>
              <a:t>to a corresponding slide.</a:t>
            </a:r>
          </a:p>
          <a:p>
            <a:pPr/>
            <a:r>
              <a:t>You may want to add highlights to the</a:t>
            </a:r>
            <a:br/>
            <a:r>
              <a:t>same items you just highlighted in your</a:t>
            </a:r>
            <a:br/>
            <a:r>
              <a:t>app map to make this exercise easier.</a:t>
            </a:r>
          </a:p>
          <a:p>
            <a:pPr/>
            <a:r>
              <a:t>After you’ve finished, try playing your Keynote prototype and click the links. </a:t>
            </a:r>
            <a:br/>
            <a:r>
              <a:t>(You can play your presentation on an iPhone to get a feel for how your app</a:t>
            </a:r>
            <a:br/>
            <a:r>
              <a:t>will look and feel on a device.)</a:t>
            </a:r>
          </a:p>
        </p:txBody>
      </p:sp>
      <p:sp>
        <p:nvSpPr>
          <p:cNvPr id="132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329" name="Group"/>
          <p:cNvGrpSpPr/>
          <p:nvPr/>
        </p:nvGrpSpPr>
        <p:grpSpPr>
          <a:xfrm>
            <a:off x="-8467" y="-8467"/>
            <a:ext cx="24400935" cy="13732935"/>
            <a:chOff x="0" y="0"/>
            <a:chExt cx="24400933" cy="13732933"/>
          </a:xfrm>
        </p:grpSpPr>
        <p:pic>
          <p:nvPicPr>
            <p:cNvPr id="1327" name="4 - Adding Link.png" descr="4 - Adding Link.png"/>
            <p:cNvPicPr>
              <a:picLocks noChangeAspect="1"/>
            </p:cNvPicPr>
            <p:nvPr/>
          </p:nvPicPr>
          <p:blipFill>
            <a:blip r:embed="rId2">
              <a:extLst/>
            </a:blip>
            <a:stretch>
              <a:fillRect/>
            </a:stretch>
          </p:blipFill>
          <p:spPr>
            <a:xfrm>
              <a:off x="13017383" y="811656"/>
              <a:ext cx="10133091" cy="9495216"/>
            </a:xfrm>
            <a:prstGeom prst="rect">
              <a:avLst/>
            </a:prstGeom>
            <a:ln w="12700" cap="flat">
              <a:noFill/>
              <a:miter lim="400000"/>
            </a:ln>
            <a:effectLst/>
          </p:spPr>
        </p:pic>
        <p:sp>
          <p:nvSpPr>
            <p:cNvPr id="1328" name="Rectangle"/>
            <p:cNvSpPr/>
            <p:nvPr/>
          </p:nvSpPr>
          <p:spPr>
            <a:xfrm>
              <a:off x="0" y="0"/>
              <a:ext cx="24400934" cy="13732934"/>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1" name="A wireframe is a minimal working prototype. By the end of this stage, you’ll have a functioning Keynote prototype that simulates the behavior of your app.…"/>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lnSpc>
                <a:spcPts val="4000"/>
              </a:lnSpc>
              <a:spcBef>
                <a:spcPts val="1700"/>
              </a:spcBef>
            </a:pPr>
            <a:r>
              <a:t>A wireframe is a minimal working prototype. By the end of this stage, you’ll have a functioning Keynote prototype that simulates the behavior of your app. </a:t>
            </a:r>
          </a:p>
          <a:p>
            <a:pPr>
              <a:lnSpc>
                <a:spcPts val="4000"/>
              </a:lnSpc>
              <a:spcBef>
                <a:spcPts val="1700"/>
              </a:spcBef>
            </a:pPr>
            <a:r>
              <a:t>You’ll build a wireframe from your app’s architecture map by converting screen outlines into a sketch of the interface. This is an organized process, starting with the top-level navigation elements and progressively drilling down to the elements on each screen.</a:t>
            </a:r>
          </a:p>
        </p:txBody>
      </p:sp>
      <p:sp>
        <p:nvSpPr>
          <p:cNvPr id="1332" name="Wireframe"/>
          <p:cNvSpPr txBox="1"/>
          <p:nvPr>
            <p:ph type="title"/>
          </p:nvPr>
        </p:nvSpPr>
        <p:spPr>
          <a:xfrm>
            <a:off x="8928100" y="4513791"/>
            <a:ext cx="12706779" cy="1428751"/>
          </a:xfrm>
          <a:prstGeom prst="rect">
            <a:avLst/>
          </a:prstGeom>
        </p:spPr>
        <p:txBody>
          <a:bodyPr/>
          <a:lstStyle/>
          <a:p>
            <a:pPr/>
            <a:r>
              <a:t>Wireframe</a:t>
            </a:r>
          </a:p>
        </p:txBody>
      </p:sp>
      <p:sp>
        <p:nvSpPr>
          <p:cNvPr id="1333" name="Create Tabs…"/>
          <p:cNvSpPr txBox="1"/>
          <p:nvPr>
            <p:ph type="body" idx="22"/>
          </p:nvPr>
        </p:nvSpPr>
        <p:spPr>
          <a:xfrm>
            <a:off x="1272967" y="4647653"/>
            <a:ext cx="5860793" cy="2216066"/>
          </a:xfrm>
          <a:prstGeom prst="rect">
            <a:avLst/>
          </a:prstGeom>
        </p:spPr>
        <p:txBody>
          <a:bodyPr/>
          <a:lstStyle/>
          <a:p>
            <a:pPr marL="0" indent="0">
              <a:lnSpc>
                <a:spcPct val="110000"/>
              </a:lnSpc>
              <a:spcBef>
                <a:spcPts val="0"/>
              </a:spcBef>
              <a:buClrTx/>
              <a:buSzTx/>
              <a:buNone/>
              <a:defRPr b="1" sz="3200">
                <a:solidFill>
                  <a:srgbClr val="5E5E5E"/>
                </a:solidFill>
              </a:defRPr>
            </a:pPr>
            <a:r>
              <a:t>Create Tabs</a:t>
            </a:r>
          </a:p>
          <a:p>
            <a:pPr marL="0" indent="0">
              <a:lnSpc>
                <a:spcPct val="110000"/>
              </a:lnSpc>
              <a:spcBef>
                <a:spcPts val="0"/>
              </a:spcBef>
              <a:buClrTx/>
              <a:buSzTx/>
              <a:buNone/>
              <a:defRPr b="1" sz="3200">
                <a:solidFill>
                  <a:srgbClr val="5E5E5E"/>
                </a:solidFill>
              </a:defRPr>
            </a:pPr>
            <a:r>
              <a:t>Add Navigation</a:t>
            </a:r>
          </a:p>
          <a:p>
            <a:pPr marL="0" indent="0">
              <a:lnSpc>
                <a:spcPct val="110000"/>
              </a:lnSpc>
              <a:spcBef>
                <a:spcPts val="0"/>
              </a:spcBef>
              <a:buClrTx/>
              <a:buSzTx/>
              <a:buNone/>
              <a:defRPr b="1" sz="3200">
                <a:solidFill>
                  <a:srgbClr val="5E5E5E"/>
                </a:solidFill>
              </a:defRPr>
            </a:pPr>
            <a:r>
              <a:t>Create Modals</a:t>
            </a:r>
          </a:p>
          <a:p>
            <a:pPr marL="0" indent="0">
              <a:lnSpc>
                <a:spcPct val="110000"/>
              </a:lnSpc>
              <a:spcBef>
                <a:spcPts val="0"/>
              </a:spcBef>
              <a:buClrTx/>
              <a:buSzTx/>
              <a:buNone/>
              <a:defRPr b="1" sz="3200">
                <a:solidFill>
                  <a:srgbClr val="5E5E5E"/>
                </a:solidFill>
              </a:defRPr>
            </a:pPr>
            <a:r>
              <a:t>Add Interface Elements</a:t>
            </a:r>
          </a:p>
        </p:txBody>
      </p:sp>
      <p:sp>
        <p:nvSpPr>
          <p:cNvPr id="133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6" name="Create Tabs…"/>
          <p:cNvSpPr txBox="1"/>
          <p:nvPr>
            <p:ph type="body" idx="21"/>
          </p:nvPr>
        </p:nvSpPr>
        <p:spPr>
          <a:xfrm>
            <a:off x="1266761" y="970751"/>
            <a:ext cx="5398537" cy="6794882"/>
          </a:xfrm>
          <a:prstGeom prst="rect">
            <a:avLst/>
          </a:prstGeom>
        </p:spPr>
        <p:txBody>
          <a:bodyPr/>
          <a:lstStyle/>
          <a:p>
            <a:pPr marL="0" indent="0" defTabSz="457200">
              <a:lnSpc>
                <a:spcPct val="100000"/>
              </a:lnSpc>
              <a:spcBef>
                <a:spcPts val="1200"/>
              </a:spcBef>
              <a:buClrTx/>
              <a:buSzTx/>
              <a:buNone/>
              <a:defRPr b="1" sz="3200">
                <a:solidFill>
                  <a:srgbClr val="FFFFFF"/>
                </a:solidFill>
              </a:defRPr>
            </a:pPr>
            <a:r>
              <a:t>Create Tabs</a:t>
            </a:r>
          </a:p>
          <a:p>
            <a:pPr marL="0" indent="0">
              <a:lnSpc>
                <a:spcPct val="110000"/>
              </a:lnSpc>
              <a:spcBef>
                <a:spcPts val="1200"/>
              </a:spcBef>
              <a:buClrTx/>
              <a:buSzTx/>
              <a:buNone/>
              <a:defRPr sz="2100">
                <a:solidFill>
                  <a:srgbClr val="FFFFFF"/>
                </a:solidFill>
              </a:defRPr>
            </a:pPr>
            <a:r>
              <a:t>A tab bar is the most common form of global navigation in apps. It lets people quickly switch among different sections of an app. Because it’s always at the bottom of the screen and doesn’t change, users can rely on the tab bar no matter where they are in the app.</a:t>
            </a:r>
          </a:p>
          <a:p>
            <a:pPr marL="0" indent="0">
              <a:lnSpc>
                <a:spcPct val="110000"/>
              </a:lnSpc>
              <a:spcBef>
                <a:spcPts val="1200"/>
              </a:spcBef>
              <a:buClrTx/>
              <a:buSzTx/>
              <a:buNone/>
              <a:defRPr sz="2100">
                <a:solidFill>
                  <a:srgbClr val="FFFFFF"/>
                </a:solidFill>
              </a:defRPr>
            </a:pPr>
            <a:r>
              <a:t>In the following Keynote exercise, you’ll</a:t>
            </a:r>
            <a:br/>
            <a:r>
              <a:t>add a tab bar to your prototype.</a:t>
            </a:r>
          </a:p>
          <a:p>
            <a:pPr marL="0" indent="0">
              <a:lnSpc>
                <a:spcPct val="110000"/>
              </a:lnSpc>
              <a:spcBef>
                <a:spcPts val="1200"/>
              </a:spcBef>
              <a:buClrTx/>
              <a:buSzTx/>
              <a:buNone/>
              <a:defRPr sz="2100">
                <a:solidFill>
                  <a:srgbClr val="FFFFFF"/>
                </a:solidFill>
              </a:defRPr>
            </a:pPr>
            <a:r>
              <a:t>If your app doesn’t have multiple top-level navigation categories, you might find a tool bar useful. Use a tool bar at the bottom of </a:t>
            </a:r>
            <a:br/>
            <a:r>
              <a:t>a screen to provide important actions for that screen.</a:t>
            </a:r>
          </a:p>
          <a:p>
            <a:pPr marL="0" indent="0">
              <a:lnSpc>
                <a:spcPct val="110000"/>
              </a:lnSpc>
              <a:spcBef>
                <a:spcPts val="1200"/>
              </a:spcBef>
              <a:buClrTx/>
              <a:buSzTx/>
              <a:buNone/>
              <a:defRPr sz="2100">
                <a:solidFill>
                  <a:srgbClr val="FFFFFF"/>
                </a:solidFill>
              </a:defRPr>
            </a:pPr>
            <a:r>
              <a:t>Never use a tab bar and a tool bar on the same screen.</a:t>
            </a:r>
          </a:p>
        </p:txBody>
      </p:sp>
      <p:sp>
        <p:nvSpPr>
          <p:cNvPr id="1337" name="Prototype | Wireframe"/>
          <p:cNvSpPr txBox="1"/>
          <p:nvPr>
            <p:ph type="body" idx="23"/>
          </p:nvPr>
        </p:nvSpPr>
        <p:spPr>
          <a:xfrm>
            <a:off x="1269305" y="12421154"/>
            <a:ext cx="2711096" cy="465340"/>
          </a:xfrm>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Prototype</a:t>
            </a:r>
            <a:r>
              <a:t> | Wireframe</a:t>
            </a:r>
          </a:p>
        </p:txBody>
      </p:sp>
      <p:sp>
        <p:nvSpPr>
          <p:cNvPr id="133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381" name="Group"/>
          <p:cNvGrpSpPr/>
          <p:nvPr/>
        </p:nvGrpSpPr>
        <p:grpSpPr>
          <a:xfrm>
            <a:off x="7688780" y="-17395"/>
            <a:ext cx="16694250" cy="13750790"/>
            <a:chOff x="0" y="0"/>
            <a:chExt cx="16694249" cy="13750788"/>
          </a:xfrm>
        </p:grpSpPr>
        <p:grpSp>
          <p:nvGrpSpPr>
            <p:cNvPr id="1373" name="Group"/>
            <p:cNvGrpSpPr/>
            <p:nvPr/>
          </p:nvGrpSpPr>
          <p:grpSpPr>
            <a:xfrm>
              <a:off x="1286519" y="1770253"/>
              <a:ext cx="13320802" cy="9316405"/>
              <a:chOff x="0" y="0"/>
              <a:chExt cx="13320801" cy="9316403"/>
            </a:xfrm>
          </p:grpSpPr>
          <p:sp>
            <p:nvSpPr>
              <p:cNvPr id="1339" name="Rectangle"/>
              <p:cNvSpPr/>
              <p:nvPr/>
            </p:nvSpPr>
            <p:spPr>
              <a:xfrm>
                <a:off x="2748240" y="826"/>
                <a:ext cx="2328919" cy="5329135"/>
              </a:xfrm>
              <a:prstGeom prst="rect">
                <a:avLst/>
              </a:prstGeom>
              <a:solidFill>
                <a:srgbClr val="EBEBEB"/>
              </a:solidFill>
              <a:ln w="12700" cap="flat">
                <a:noFill/>
                <a:miter lim="400000"/>
              </a:ln>
              <a:effectLst>
                <a:outerShdw sx="100000" sy="100000" kx="0" ky="0" algn="b" rotWithShape="0" blurRad="241300" dist="0" dir="5400000">
                  <a:srgbClr val="000000">
                    <a:alpha val="32004"/>
                  </a:srgbClr>
                </a:outerShdw>
              </a:effectLst>
            </p:spPr>
            <p:txBody>
              <a:bodyPr wrap="square" lIns="190500" tIns="190500" rIns="190500" bIns="190500" numCol="1" anchor="ctr">
                <a:noAutofit/>
              </a:bodyPr>
              <a:lstStyle/>
              <a:p>
                <a:pPr algn="l" defTabSz="457200">
                  <a:defRPr sz="2000">
                    <a:solidFill>
                      <a:srgbClr val="000000"/>
                    </a:solidFill>
                    <a:latin typeface="Helvetica Neue Medium"/>
                    <a:ea typeface="Helvetica Neue Medium"/>
                    <a:cs typeface="Helvetica Neue Medium"/>
                    <a:sym typeface="Helvetica Neue Medium"/>
                  </a:defRPr>
                </a:pPr>
              </a:p>
            </p:txBody>
          </p:sp>
          <p:sp>
            <p:nvSpPr>
              <p:cNvPr id="1340" name="Day Summary"/>
              <p:cNvSpPr/>
              <p:nvPr/>
            </p:nvSpPr>
            <p:spPr>
              <a:xfrm>
                <a:off x="2749462" y="826"/>
                <a:ext cx="2326476" cy="781696"/>
              </a:xfrm>
              <a:prstGeom prst="rect">
                <a:avLst/>
              </a:prstGeom>
              <a:solidFill>
                <a:srgbClr val="FAFAFA"/>
              </a:solid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Autofit/>
              </a:bodyPr>
              <a:lstStyle>
                <a:lvl1pPr defTabSz="457200">
                  <a:defRPr b="1" sz="2100">
                    <a:solidFill>
                      <a:srgbClr val="00707D"/>
                    </a:solidFill>
                  </a:defRPr>
                </a:lvl1pPr>
              </a:lstStyle>
              <a:p>
                <a:pPr/>
                <a:r>
                  <a:t>Day Summary</a:t>
                </a:r>
              </a:p>
            </p:txBody>
          </p:sp>
          <p:sp>
            <p:nvSpPr>
              <p:cNvPr id="1341" name="Itemized list of today’s recycling"/>
              <p:cNvSpPr/>
              <p:nvPr/>
            </p:nvSpPr>
            <p:spPr>
              <a:xfrm>
                <a:off x="2832948" y="1591698"/>
                <a:ext cx="2159506" cy="65332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Itemized list of today’s recycling</a:t>
                </a:r>
              </a:p>
            </p:txBody>
          </p:sp>
          <p:sp>
            <p:nvSpPr>
              <p:cNvPr id="1342" name="View details for a logged item"/>
              <p:cNvSpPr/>
              <p:nvPr/>
            </p:nvSpPr>
            <p:spPr>
              <a:xfrm>
                <a:off x="2829355" y="2338730"/>
                <a:ext cx="2166691" cy="653326"/>
              </a:xfrm>
              <a:prstGeom prst="rect">
                <a:avLst/>
              </a:prstGeom>
              <a:solidFill>
                <a:srgbClr val="FFFFFF"/>
              </a:solidFill>
              <a:ln w="25400" cap="flat">
                <a:solidFill>
                  <a:srgbClr val="D2262F"/>
                </a:solidFill>
                <a:prstDash val="solid"/>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View details for a logged item</a:t>
                </a:r>
              </a:p>
            </p:txBody>
          </p:sp>
          <p:sp>
            <p:nvSpPr>
              <p:cNvPr id="1343" name="Add new items to trash or recycling"/>
              <p:cNvSpPr/>
              <p:nvPr/>
            </p:nvSpPr>
            <p:spPr>
              <a:xfrm>
                <a:off x="2829355" y="3085762"/>
                <a:ext cx="2166691" cy="653326"/>
              </a:xfrm>
              <a:prstGeom prst="rect">
                <a:avLst/>
              </a:prstGeom>
              <a:solidFill>
                <a:srgbClr val="FFFFFF"/>
              </a:solidFill>
              <a:ln w="25400" cap="flat">
                <a:solidFill>
                  <a:srgbClr val="D2262F"/>
                </a:solidFill>
                <a:prstDash val="solid"/>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Add new items to trash or recycling</a:t>
                </a:r>
              </a:p>
            </p:txBody>
          </p:sp>
          <p:sp>
            <p:nvSpPr>
              <p:cNvPr id="1344" name="Rectangle"/>
              <p:cNvSpPr/>
              <p:nvPr/>
            </p:nvSpPr>
            <p:spPr>
              <a:xfrm>
                <a:off x="10991883" y="826"/>
                <a:ext cx="2328919" cy="5329135"/>
              </a:xfrm>
              <a:prstGeom prst="rect">
                <a:avLst/>
              </a:prstGeom>
              <a:solidFill>
                <a:srgbClr val="EBEBEB"/>
              </a:solidFill>
              <a:ln w="12700" cap="flat">
                <a:noFill/>
                <a:miter lim="400000"/>
              </a:ln>
              <a:effectLst>
                <a:outerShdw sx="100000" sy="100000" kx="0" ky="0" algn="b" rotWithShape="0" blurRad="241300" dist="0" dir="5400000">
                  <a:srgbClr val="000000">
                    <a:alpha val="32004"/>
                  </a:srgbClr>
                </a:outerShdw>
              </a:effectLst>
            </p:spPr>
            <p:txBody>
              <a:bodyPr wrap="square" lIns="190500" tIns="190500" rIns="190500" bIns="190500" numCol="1" anchor="ctr">
                <a:noAutofit/>
              </a:bodyPr>
              <a:lstStyle/>
              <a:p>
                <a:pPr algn="l" defTabSz="457200">
                  <a:defRPr sz="2000">
                    <a:solidFill>
                      <a:srgbClr val="000000"/>
                    </a:solidFill>
                    <a:latin typeface="Helvetica Neue Medium"/>
                    <a:ea typeface="Helvetica Neue Medium"/>
                    <a:cs typeface="Helvetica Neue Medium"/>
                    <a:sym typeface="Helvetica Neue Medium"/>
                  </a:defRPr>
                </a:pPr>
              </a:p>
            </p:txBody>
          </p:sp>
          <p:sp>
            <p:nvSpPr>
              <p:cNvPr id="1345" name="Item Detail"/>
              <p:cNvSpPr/>
              <p:nvPr/>
            </p:nvSpPr>
            <p:spPr>
              <a:xfrm>
                <a:off x="10994433" y="10390"/>
                <a:ext cx="2323820" cy="780804"/>
              </a:xfrm>
              <a:prstGeom prst="rect">
                <a:avLst/>
              </a:prstGeom>
              <a:solidFill>
                <a:srgbClr val="FAFAFA"/>
              </a:solid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Autofit/>
              </a:bodyPr>
              <a:lstStyle>
                <a:lvl1pPr defTabSz="457200">
                  <a:defRPr b="1" sz="2100">
                    <a:solidFill>
                      <a:srgbClr val="00707D"/>
                    </a:solidFill>
                  </a:defRPr>
                </a:lvl1pPr>
              </a:lstStyle>
              <a:p>
                <a:pPr/>
                <a:r>
                  <a:t>Item Detail</a:t>
                </a:r>
              </a:p>
            </p:txBody>
          </p:sp>
          <p:sp>
            <p:nvSpPr>
              <p:cNvPr id="1346" name="Type of item"/>
              <p:cNvSpPr/>
              <p:nvPr/>
            </p:nvSpPr>
            <p:spPr>
              <a:xfrm>
                <a:off x="11076763" y="879707"/>
                <a:ext cx="2159161" cy="65332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Type of item</a:t>
                </a:r>
              </a:p>
            </p:txBody>
          </p:sp>
          <p:sp>
            <p:nvSpPr>
              <p:cNvPr id="1347" name="Weight"/>
              <p:cNvSpPr/>
              <p:nvPr/>
            </p:nvSpPr>
            <p:spPr>
              <a:xfrm>
                <a:off x="11076589" y="1626739"/>
                <a:ext cx="2159161" cy="65332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Weight</a:t>
                </a:r>
              </a:p>
            </p:txBody>
          </p:sp>
          <p:sp>
            <p:nvSpPr>
              <p:cNvPr id="1348" name="Date"/>
              <p:cNvSpPr/>
              <p:nvPr/>
            </p:nvSpPr>
            <p:spPr>
              <a:xfrm>
                <a:off x="11076589" y="2373771"/>
                <a:ext cx="2159161" cy="65332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Date</a:t>
                </a:r>
              </a:p>
            </p:txBody>
          </p:sp>
          <p:sp>
            <p:nvSpPr>
              <p:cNvPr id="1349" name="Rectangle"/>
              <p:cNvSpPr/>
              <p:nvPr/>
            </p:nvSpPr>
            <p:spPr>
              <a:xfrm>
                <a:off x="0" y="0"/>
                <a:ext cx="2329641" cy="5330787"/>
              </a:xfrm>
              <a:prstGeom prst="rect">
                <a:avLst/>
              </a:prstGeom>
              <a:solidFill>
                <a:srgbClr val="EBEBEB"/>
              </a:solidFill>
              <a:ln w="12700" cap="flat">
                <a:noFill/>
                <a:miter lim="400000"/>
              </a:ln>
              <a:effectLst>
                <a:outerShdw sx="100000" sy="100000" kx="0" ky="0" algn="b" rotWithShape="0" blurRad="241300" dist="0" dir="5400000">
                  <a:srgbClr val="000000">
                    <a:alpha val="32004"/>
                  </a:srgbClr>
                </a:outerShdw>
              </a:effectLst>
            </p:spPr>
            <p:txBody>
              <a:bodyPr wrap="square" lIns="190500" tIns="190500" rIns="190500" bIns="190500" numCol="1" anchor="ctr">
                <a:noAutofit/>
              </a:bodyPr>
              <a:lstStyle/>
              <a:p>
                <a:pPr algn="l" defTabSz="457200">
                  <a:defRPr sz="2000">
                    <a:solidFill>
                      <a:srgbClr val="000000"/>
                    </a:solidFill>
                    <a:latin typeface="Helvetica Neue Medium"/>
                    <a:ea typeface="Helvetica Neue Medium"/>
                    <a:cs typeface="Helvetica Neue Medium"/>
                    <a:sym typeface="Helvetica Neue Medium"/>
                  </a:defRPr>
                </a:pPr>
              </a:p>
            </p:txBody>
          </p:sp>
          <p:sp>
            <p:nvSpPr>
              <p:cNvPr id="1350" name="Calendar View"/>
              <p:cNvSpPr/>
              <p:nvPr/>
            </p:nvSpPr>
            <p:spPr>
              <a:xfrm>
                <a:off x="2549" y="446"/>
                <a:ext cx="2324541" cy="781046"/>
              </a:xfrm>
              <a:prstGeom prst="rect">
                <a:avLst/>
              </a:prstGeom>
              <a:solidFill>
                <a:srgbClr val="FAFAFA"/>
              </a:solid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Autofit/>
              </a:bodyPr>
              <a:lstStyle>
                <a:lvl1pPr defTabSz="457200">
                  <a:defRPr b="1" sz="2100">
                    <a:solidFill>
                      <a:srgbClr val="00707D"/>
                    </a:solidFill>
                  </a:defRPr>
                </a:lvl1pPr>
              </a:lstStyle>
              <a:p>
                <a:pPr/>
                <a:r>
                  <a:t>Calendar View</a:t>
                </a:r>
              </a:p>
            </p:txBody>
          </p:sp>
          <p:sp>
            <p:nvSpPr>
              <p:cNvPr id="1351" name="Calendar with current date"/>
              <p:cNvSpPr/>
              <p:nvPr/>
            </p:nvSpPr>
            <p:spPr>
              <a:xfrm>
                <a:off x="85076" y="872853"/>
                <a:ext cx="2159831" cy="653529"/>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Calendar with current date</a:t>
                </a:r>
              </a:p>
            </p:txBody>
          </p:sp>
          <p:sp>
            <p:nvSpPr>
              <p:cNvPr id="1352" name="Summary of the month’s items"/>
              <p:cNvSpPr/>
              <p:nvPr/>
            </p:nvSpPr>
            <p:spPr>
              <a:xfrm>
                <a:off x="85076" y="1617296"/>
                <a:ext cx="2159831" cy="653529"/>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Summary of the month’s items</a:t>
                </a:r>
              </a:p>
            </p:txBody>
          </p:sp>
          <p:sp>
            <p:nvSpPr>
              <p:cNvPr id="1353" name="View a day’s recycling log"/>
              <p:cNvSpPr/>
              <p:nvPr/>
            </p:nvSpPr>
            <p:spPr>
              <a:xfrm>
                <a:off x="85076" y="2364560"/>
                <a:ext cx="2159831" cy="653529"/>
              </a:xfrm>
              <a:prstGeom prst="rect">
                <a:avLst/>
              </a:prstGeom>
              <a:solidFill>
                <a:srgbClr val="FFFFFF"/>
              </a:solidFill>
              <a:ln w="25400" cap="flat">
                <a:solidFill>
                  <a:srgbClr val="D2262F"/>
                </a:solidFill>
                <a:prstDash val="solid"/>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View a day’s recycling log</a:t>
                </a:r>
              </a:p>
            </p:txBody>
          </p:sp>
          <p:sp>
            <p:nvSpPr>
              <p:cNvPr id="1354" name="Rectangle"/>
              <p:cNvSpPr/>
              <p:nvPr/>
            </p:nvSpPr>
            <p:spPr>
              <a:xfrm>
                <a:off x="5496121" y="3987269"/>
                <a:ext cx="2328919" cy="5329135"/>
              </a:xfrm>
              <a:prstGeom prst="rect">
                <a:avLst/>
              </a:prstGeom>
              <a:solidFill>
                <a:srgbClr val="EBEBEB"/>
              </a:solidFill>
              <a:ln w="12700" cap="flat">
                <a:noFill/>
                <a:miter lim="400000"/>
              </a:ln>
              <a:effectLst>
                <a:outerShdw sx="100000" sy="100000" kx="0" ky="0" algn="b" rotWithShape="0" blurRad="241300" dist="0" dir="5400000">
                  <a:srgbClr val="000000">
                    <a:alpha val="32004"/>
                  </a:srgbClr>
                </a:outerShdw>
              </a:effectLst>
            </p:spPr>
            <p:txBody>
              <a:bodyPr wrap="square" lIns="190500" tIns="190500" rIns="190500" bIns="190500" numCol="1" anchor="ctr">
                <a:noAutofit/>
              </a:bodyPr>
              <a:lstStyle/>
              <a:p>
                <a:pPr algn="l" defTabSz="457200">
                  <a:defRPr sz="2000">
                    <a:solidFill>
                      <a:srgbClr val="000000"/>
                    </a:solidFill>
                    <a:latin typeface="Helvetica Neue Medium"/>
                    <a:ea typeface="Helvetica Neue Medium"/>
                    <a:cs typeface="Helvetica Neue Medium"/>
                    <a:sym typeface="Helvetica Neue Medium"/>
                  </a:defRPr>
                </a:pPr>
              </a:p>
            </p:txBody>
          </p:sp>
          <p:sp>
            <p:nvSpPr>
              <p:cNvPr id="1355" name="Add Item"/>
              <p:cNvSpPr/>
              <p:nvPr/>
            </p:nvSpPr>
            <p:spPr>
              <a:xfrm>
                <a:off x="5498671" y="3996833"/>
                <a:ext cx="2323820" cy="780804"/>
              </a:xfrm>
              <a:prstGeom prst="rect">
                <a:avLst/>
              </a:prstGeom>
              <a:solidFill>
                <a:srgbClr val="FAFAFA"/>
              </a:solid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Autofit/>
              </a:bodyPr>
              <a:lstStyle>
                <a:lvl1pPr defTabSz="457200">
                  <a:defRPr b="1" sz="2100">
                    <a:solidFill>
                      <a:srgbClr val="00707D"/>
                    </a:solidFill>
                  </a:defRPr>
                </a:lvl1pPr>
              </a:lstStyle>
              <a:p>
                <a:pPr/>
                <a:r>
                  <a:t>Add Item</a:t>
                </a:r>
              </a:p>
            </p:txBody>
          </p:sp>
          <p:sp>
            <p:nvSpPr>
              <p:cNvPr id="1356" name="Submit items"/>
              <p:cNvSpPr/>
              <p:nvPr/>
            </p:nvSpPr>
            <p:spPr>
              <a:xfrm>
                <a:off x="5581001" y="7854278"/>
                <a:ext cx="2159161" cy="653326"/>
              </a:xfrm>
              <a:prstGeom prst="rect">
                <a:avLst/>
              </a:prstGeom>
              <a:solidFill>
                <a:srgbClr val="FFFFFF"/>
              </a:solidFill>
              <a:ln w="25400" cap="flat">
                <a:solidFill>
                  <a:srgbClr val="D2262F"/>
                </a:solidFill>
                <a:prstDash val="solid"/>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Submit items</a:t>
                </a:r>
              </a:p>
            </p:txBody>
          </p:sp>
          <p:sp>
            <p:nvSpPr>
              <p:cNvPr id="1357" name="Select trash or recycling"/>
              <p:cNvSpPr/>
              <p:nvPr/>
            </p:nvSpPr>
            <p:spPr>
              <a:xfrm>
                <a:off x="5581001" y="4866151"/>
                <a:ext cx="2159161" cy="65332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Select trash or recycling</a:t>
                </a:r>
              </a:p>
            </p:txBody>
          </p:sp>
          <p:sp>
            <p:nvSpPr>
              <p:cNvPr id="1358" name="Select by weight or by item"/>
              <p:cNvSpPr/>
              <p:nvPr/>
            </p:nvSpPr>
            <p:spPr>
              <a:xfrm>
                <a:off x="5581001" y="5607543"/>
                <a:ext cx="2159161" cy="65332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Select by weight or by item</a:t>
                </a:r>
              </a:p>
            </p:txBody>
          </p:sp>
          <p:sp>
            <p:nvSpPr>
              <p:cNvPr id="1359" name="Input details: date, type, weight"/>
              <p:cNvSpPr/>
              <p:nvPr/>
            </p:nvSpPr>
            <p:spPr>
              <a:xfrm>
                <a:off x="5581001" y="6360214"/>
                <a:ext cx="2159161" cy="65332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Input details: date, type, weight</a:t>
                </a:r>
              </a:p>
            </p:txBody>
          </p:sp>
          <p:sp>
            <p:nvSpPr>
              <p:cNvPr id="1360" name="Recycling information"/>
              <p:cNvSpPr/>
              <p:nvPr/>
            </p:nvSpPr>
            <p:spPr>
              <a:xfrm>
                <a:off x="5581001" y="7107246"/>
                <a:ext cx="2159161" cy="653326"/>
              </a:xfrm>
              <a:prstGeom prst="rect">
                <a:avLst/>
              </a:prstGeom>
              <a:solidFill>
                <a:srgbClr val="FFFFFF"/>
              </a:solidFill>
              <a:ln w="25400" cap="flat">
                <a:solidFill>
                  <a:srgbClr val="D2262F"/>
                </a:solidFill>
                <a:prstDash val="solid"/>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Recycling information</a:t>
                </a:r>
              </a:p>
            </p:txBody>
          </p:sp>
          <p:sp>
            <p:nvSpPr>
              <p:cNvPr id="1361" name="Cancel entry"/>
              <p:cNvSpPr/>
              <p:nvPr/>
            </p:nvSpPr>
            <p:spPr>
              <a:xfrm>
                <a:off x="5581001" y="8596117"/>
                <a:ext cx="2159161" cy="653326"/>
              </a:xfrm>
              <a:prstGeom prst="rect">
                <a:avLst/>
              </a:prstGeom>
              <a:solidFill>
                <a:srgbClr val="FFFFFF"/>
              </a:solidFill>
              <a:ln w="25400" cap="flat">
                <a:solidFill>
                  <a:srgbClr val="D2262F"/>
                </a:solidFill>
                <a:prstDash val="solid"/>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Cancel entry</a:t>
                </a:r>
              </a:p>
            </p:txBody>
          </p:sp>
          <p:sp>
            <p:nvSpPr>
              <p:cNvPr id="1362" name="Rectangle"/>
              <p:cNvSpPr/>
              <p:nvPr/>
            </p:nvSpPr>
            <p:spPr>
              <a:xfrm>
                <a:off x="8244002" y="3987269"/>
                <a:ext cx="2328920" cy="5329135"/>
              </a:xfrm>
              <a:prstGeom prst="rect">
                <a:avLst/>
              </a:prstGeom>
              <a:solidFill>
                <a:srgbClr val="EBEBEB"/>
              </a:solidFill>
              <a:ln w="12700" cap="flat">
                <a:noFill/>
                <a:miter lim="400000"/>
              </a:ln>
              <a:effectLst>
                <a:outerShdw sx="100000" sy="100000" kx="0" ky="0" algn="b" rotWithShape="0" blurRad="241300" dist="0" dir="5400000">
                  <a:srgbClr val="000000">
                    <a:alpha val="32004"/>
                  </a:srgbClr>
                </a:outerShdw>
              </a:effectLst>
            </p:spPr>
            <p:txBody>
              <a:bodyPr wrap="square" lIns="190500" tIns="190500" rIns="190500" bIns="190500" numCol="1" anchor="ctr">
                <a:noAutofit/>
              </a:bodyPr>
              <a:lstStyle/>
              <a:p>
                <a:pPr algn="l" defTabSz="457200">
                  <a:defRPr sz="2000">
                    <a:solidFill>
                      <a:srgbClr val="000000"/>
                    </a:solidFill>
                    <a:latin typeface="Helvetica Neue Medium"/>
                    <a:ea typeface="Helvetica Neue Medium"/>
                    <a:cs typeface="Helvetica Neue Medium"/>
                    <a:sym typeface="Helvetica Neue Medium"/>
                  </a:defRPr>
                </a:pPr>
              </a:p>
            </p:txBody>
          </p:sp>
          <p:sp>
            <p:nvSpPr>
              <p:cNvPr id="1363" name="Recycling"/>
              <p:cNvSpPr/>
              <p:nvPr/>
            </p:nvSpPr>
            <p:spPr>
              <a:xfrm>
                <a:off x="8246553" y="3996833"/>
                <a:ext cx="2323820" cy="780804"/>
              </a:xfrm>
              <a:prstGeom prst="rect">
                <a:avLst/>
              </a:prstGeom>
              <a:solidFill>
                <a:srgbClr val="FAFAFA"/>
              </a:solid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Autofit/>
              </a:bodyPr>
              <a:lstStyle>
                <a:lvl1pPr defTabSz="457200">
                  <a:defRPr b="1" sz="2100">
                    <a:solidFill>
                      <a:srgbClr val="00707D"/>
                    </a:solidFill>
                  </a:defRPr>
                </a:lvl1pPr>
              </a:lstStyle>
              <a:p>
                <a:pPr/>
                <a:r>
                  <a:t>Recycling</a:t>
                </a:r>
              </a:p>
            </p:txBody>
          </p:sp>
          <p:sp>
            <p:nvSpPr>
              <p:cNvPr id="1364" name="Numbers and descriptions of commonly accepted recyclable plastics"/>
              <p:cNvSpPr/>
              <p:nvPr/>
            </p:nvSpPr>
            <p:spPr>
              <a:xfrm>
                <a:off x="8328881" y="4866151"/>
                <a:ext cx="2159161" cy="974555"/>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Numbers and descriptions of commonly accepted recyclable plastics</a:t>
                </a:r>
              </a:p>
            </p:txBody>
          </p:sp>
          <p:cxnSp>
            <p:nvCxnSpPr>
              <p:cNvPr id="1365" name="Connection Line"/>
              <p:cNvCxnSpPr>
                <a:stCxn id="1353" idx="0"/>
                <a:endCxn id="1339" idx="0"/>
              </p:cNvCxnSpPr>
              <p:nvPr/>
            </p:nvCxnSpPr>
            <p:spPr>
              <a:xfrm flipV="1">
                <a:off x="1164991" y="2665393"/>
                <a:ext cx="2747709" cy="25932"/>
              </a:xfrm>
              <a:prstGeom prst="straightConnector1">
                <a:avLst/>
              </a:prstGeom>
              <a:ln w="25400" cap="flat">
                <a:solidFill>
                  <a:srgbClr val="D2262F"/>
                </a:solidFill>
                <a:prstDash val="solid"/>
                <a:miter lim="400000"/>
                <a:tailEnd type="arrow" w="med" len="med"/>
              </a:ln>
              <a:effectLst/>
            </p:spPr>
          </p:cxnSp>
          <p:cxnSp>
            <p:nvCxnSpPr>
              <p:cNvPr id="1366" name="Connection Line"/>
              <p:cNvCxnSpPr>
                <a:stCxn id="1342" idx="0"/>
                <a:endCxn id="1344" idx="0"/>
              </p:cNvCxnSpPr>
              <p:nvPr/>
            </p:nvCxnSpPr>
            <p:spPr>
              <a:xfrm>
                <a:off x="3912700" y="2665393"/>
                <a:ext cx="8243643" cy="1"/>
              </a:xfrm>
              <a:prstGeom prst="straightConnector1">
                <a:avLst/>
              </a:prstGeom>
              <a:ln w="25400" cap="flat">
                <a:solidFill>
                  <a:srgbClr val="D2262F"/>
                </a:solidFill>
                <a:prstDash val="solid"/>
                <a:miter lim="400000"/>
                <a:tailEnd type="arrow" w="med" len="med"/>
              </a:ln>
              <a:effectLst/>
            </p:spPr>
          </p:cxnSp>
          <p:cxnSp>
            <p:nvCxnSpPr>
              <p:cNvPr id="1367" name="Connection Line"/>
              <p:cNvCxnSpPr>
                <a:stCxn id="1343" idx="0"/>
                <a:endCxn id="1354" idx="0"/>
              </p:cNvCxnSpPr>
              <p:nvPr/>
            </p:nvCxnSpPr>
            <p:spPr>
              <a:xfrm>
                <a:off x="3912700" y="3412424"/>
                <a:ext cx="2747881" cy="3239413"/>
              </a:xfrm>
              <a:prstGeom prst="straightConnector1">
                <a:avLst/>
              </a:prstGeom>
              <a:ln w="25400" cap="flat">
                <a:solidFill>
                  <a:srgbClr val="D2262F"/>
                </a:solidFill>
                <a:prstDash val="solid"/>
                <a:miter lim="400000"/>
                <a:tailEnd type="arrow" w="med" len="med"/>
              </a:ln>
              <a:effectLst/>
            </p:spPr>
          </p:cxnSp>
          <p:cxnSp>
            <p:nvCxnSpPr>
              <p:cNvPr id="1368" name="Connection Line"/>
              <p:cNvCxnSpPr>
                <a:stCxn id="1360" idx="0"/>
                <a:endCxn id="1362" idx="0"/>
              </p:cNvCxnSpPr>
              <p:nvPr/>
            </p:nvCxnSpPr>
            <p:spPr>
              <a:xfrm flipV="1">
                <a:off x="6660581" y="6651836"/>
                <a:ext cx="2747882" cy="782074"/>
              </a:xfrm>
              <a:prstGeom prst="straightConnector1">
                <a:avLst/>
              </a:prstGeom>
              <a:ln w="25400" cap="flat">
                <a:solidFill>
                  <a:srgbClr val="D2262F"/>
                </a:solidFill>
                <a:prstDash val="solid"/>
                <a:miter lim="400000"/>
                <a:tailEnd type="arrow" w="med" len="med"/>
              </a:ln>
              <a:effectLst/>
            </p:spPr>
          </p:cxnSp>
          <p:cxnSp>
            <p:nvCxnSpPr>
              <p:cNvPr id="1369" name="Connection Line"/>
              <p:cNvCxnSpPr>
                <a:stCxn id="1356" idx="0"/>
                <a:endCxn id="1339" idx="0"/>
              </p:cNvCxnSpPr>
              <p:nvPr/>
            </p:nvCxnSpPr>
            <p:spPr>
              <a:xfrm flipH="1" flipV="1">
                <a:off x="3912699" y="2665393"/>
                <a:ext cx="2747883" cy="5515549"/>
              </a:xfrm>
              <a:prstGeom prst="straightConnector1">
                <a:avLst/>
              </a:prstGeom>
              <a:ln w="25400" cap="flat">
                <a:solidFill>
                  <a:srgbClr val="D2262F"/>
                </a:solidFill>
                <a:prstDash val="solid"/>
                <a:miter lim="400000"/>
                <a:tailEnd type="arrow" w="med" len="med"/>
              </a:ln>
              <a:effectLst/>
            </p:spPr>
          </p:cxnSp>
          <p:cxnSp>
            <p:nvCxnSpPr>
              <p:cNvPr id="1370" name="Connection Line"/>
              <p:cNvCxnSpPr>
                <a:stCxn id="1361" idx="0"/>
                <a:endCxn id="1339" idx="0"/>
              </p:cNvCxnSpPr>
              <p:nvPr/>
            </p:nvCxnSpPr>
            <p:spPr>
              <a:xfrm flipH="1" flipV="1">
                <a:off x="3912699" y="2665393"/>
                <a:ext cx="2747883" cy="6257387"/>
              </a:xfrm>
              <a:prstGeom prst="straightConnector1">
                <a:avLst/>
              </a:prstGeom>
              <a:ln w="25400" cap="flat">
                <a:solidFill>
                  <a:srgbClr val="D2262F"/>
                </a:solidFill>
                <a:prstDash val="solid"/>
                <a:miter lim="400000"/>
              </a:ln>
              <a:effectLst/>
            </p:spPr>
          </p:cxnSp>
          <p:sp>
            <p:nvSpPr>
              <p:cNvPr id="1371" name="Summary of today’s recycling"/>
              <p:cNvSpPr/>
              <p:nvPr/>
            </p:nvSpPr>
            <p:spPr>
              <a:xfrm>
                <a:off x="2832797" y="846867"/>
                <a:ext cx="2159506" cy="65332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Summary of today’s recycling</a:t>
                </a:r>
              </a:p>
            </p:txBody>
          </p:sp>
          <p:sp>
            <p:nvSpPr>
              <p:cNvPr id="1372" name="Recycling instructions"/>
              <p:cNvSpPr/>
              <p:nvPr/>
            </p:nvSpPr>
            <p:spPr>
              <a:xfrm>
                <a:off x="8341135" y="5929276"/>
                <a:ext cx="2159161" cy="65332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Recycling instructions</a:t>
                </a:r>
              </a:p>
            </p:txBody>
          </p:sp>
        </p:grpSp>
        <p:sp>
          <p:nvSpPr>
            <p:cNvPr id="1374" name="Rectangle"/>
            <p:cNvSpPr/>
            <p:nvPr/>
          </p:nvSpPr>
          <p:spPr>
            <a:xfrm>
              <a:off x="0" y="0"/>
              <a:ext cx="16694250" cy="13750789"/>
            </a:xfrm>
            <a:prstGeom prst="rect">
              <a:avLst/>
            </a:prstGeom>
            <a:solidFill>
              <a:srgbClr val="000000">
                <a:alpha val="18479"/>
              </a:srgbClr>
            </a:solidFill>
            <a:ln w="12700" cap="flat">
              <a:noFill/>
              <a:miter lim="400000"/>
            </a:ln>
            <a:effectLst/>
          </p:spPr>
          <p:txBody>
            <a:bodyPr wrap="square" lIns="50800" tIns="50800" rIns="50800" bIns="50800" numCol="1" anchor="ctr">
              <a:noAutofit/>
            </a:bodyPr>
            <a:lstStyle/>
            <a:p>
              <a:pPr defTabSz="457200">
                <a:defRPr sz="3200">
                  <a:solidFill>
                    <a:srgbClr val="FFFFFF"/>
                  </a:solidFill>
                  <a:latin typeface="Helvetica Neue Medium"/>
                  <a:ea typeface="Helvetica Neue Medium"/>
                  <a:cs typeface="Helvetica Neue Medium"/>
                  <a:sym typeface="Helvetica Neue Medium"/>
                </a:defRPr>
              </a:pPr>
            </a:p>
          </p:txBody>
        </p:sp>
        <p:pic>
          <p:nvPicPr>
            <p:cNvPr id="1375" name="Tab bar.png" descr="Tab bar.png"/>
            <p:cNvPicPr>
              <a:picLocks noChangeAspect="1"/>
            </p:cNvPicPr>
            <p:nvPr/>
          </p:nvPicPr>
          <p:blipFill>
            <a:blip r:embed="rId2">
              <a:extLst/>
            </a:blip>
            <a:stretch>
              <a:fillRect/>
            </a:stretch>
          </p:blipFill>
          <p:spPr>
            <a:xfrm>
              <a:off x="1267846" y="6595543"/>
              <a:ext cx="2361836" cy="526245"/>
            </a:xfrm>
            <a:prstGeom prst="rect">
              <a:avLst/>
            </a:prstGeom>
            <a:ln w="25400" cap="flat">
              <a:solidFill>
                <a:srgbClr val="797979"/>
              </a:solidFill>
              <a:prstDash val="solid"/>
              <a:miter lim="400000"/>
            </a:ln>
            <a:effectLst/>
          </p:spPr>
        </p:pic>
        <p:pic>
          <p:nvPicPr>
            <p:cNvPr id="1376" name="Tab bar.png" descr="Tab bar.png"/>
            <p:cNvPicPr>
              <a:picLocks noChangeAspect="1"/>
            </p:cNvPicPr>
            <p:nvPr/>
          </p:nvPicPr>
          <p:blipFill>
            <a:blip r:embed="rId2">
              <a:extLst/>
            </a:blip>
            <a:stretch>
              <a:fillRect/>
            </a:stretch>
          </p:blipFill>
          <p:spPr>
            <a:xfrm>
              <a:off x="4027979" y="6595543"/>
              <a:ext cx="2361837" cy="526245"/>
            </a:xfrm>
            <a:prstGeom prst="rect">
              <a:avLst/>
            </a:prstGeom>
            <a:ln w="25400" cap="flat">
              <a:solidFill>
                <a:srgbClr val="797979"/>
              </a:solidFill>
              <a:prstDash val="solid"/>
              <a:miter lim="400000"/>
            </a:ln>
            <a:effectLst/>
          </p:spPr>
        </p:pic>
        <p:pic>
          <p:nvPicPr>
            <p:cNvPr id="1377" name="Tab bar.png" descr="Tab bar.png"/>
            <p:cNvPicPr>
              <a:picLocks noChangeAspect="1"/>
            </p:cNvPicPr>
            <p:nvPr/>
          </p:nvPicPr>
          <p:blipFill>
            <a:blip r:embed="rId2">
              <a:extLst/>
            </a:blip>
            <a:stretch>
              <a:fillRect/>
            </a:stretch>
          </p:blipFill>
          <p:spPr>
            <a:xfrm>
              <a:off x="12257580" y="6595543"/>
              <a:ext cx="2361836" cy="526245"/>
            </a:xfrm>
            <a:prstGeom prst="rect">
              <a:avLst/>
            </a:prstGeom>
            <a:ln w="25400" cap="flat">
              <a:solidFill>
                <a:srgbClr val="797979"/>
              </a:solidFill>
              <a:prstDash val="solid"/>
              <a:miter lim="400000"/>
            </a:ln>
            <a:effectLst/>
          </p:spPr>
        </p:pic>
        <p:pic>
          <p:nvPicPr>
            <p:cNvPr id="1378" name="Tab bar.png" descr="Tab bar.png"/>
            <p:cNvPicPr>
              <a:picLocks noChangeAspect="1"/>
            </p:cNvPicPr>
            <p:nvPr/>
          </p:nvPicPr>
          <p:blipFill>
            <a:blip r:embed="rId2">
              <a:extLst/>
            </a:blip>
            <a:stretch>
              <a:fillRect/>
            </a:stretch>
          </p:blipFill>
          <p:spPr>
            <a:xfrm>
              <a:off x="9514378" y="10557943"/>
              <a:ext cx="2361837" cy="526245"/>
            </a:xfrm>
            <a:prstGeom prst="rect">
              <a:avLst/>
            </a:prstGeom>
            <a:ln w="25400" cap="flat">
              <a:solidFill>
                <a:srgbClr val="797979"/>
              </a:solidFill>
              <a:prstDash val="solid"/>
              <a:miter lim="400000"/>
            </a:ln>
            <a:effectLst/>
          </p:spPr>
        </p:pic>
        <p:pic>
          <p:nvPicPr>
            <p:cNvPr id="1379" name="Tab bar.png" descr="Tab bar.png"/>
            <p:cNvPicPr>
              <a:picLocks noChangeAspect="1"/>
            </p:cNvPicPr>
            <p:nvPr/>
          </p:nvPicPr>
          <p:blipFill>
            <a:blip r:embed="rId2">
              <a:extLst/>
            </a:blip>
            <a:stretch>
              <a:fillRect/>
            </a:stretch>
          </p:blipFill>
          <p:spPr>
            <a:xfrm>
              <a:off x="6788112" y="10557943"/>
              <a:ext cx="2361837" cy="526245"/>
            </a:xfrm>
            <a:prstGeom prst="rect">
              <a:avLst/>
            </a:prstGeom>
            <a:ln w="25400" cap="flat">
              <a:solidFill>
                <a:srgbClr val="797979"/>
              </a:solidFill>
              <a:prstDash val="solid"/>
              <a:miter lim="400000"/>
            </a:ln>
            <a:effectLst/>
          </p:spPr>
        </p:pic>
        <p:sp>
          <p:nvSpPr>
            <p:cNvPr id="1380" name="Example"/>
            <p:cNvSpPr txBox="1"/>
            <p:nvPr/>
          </p:nvSpPr>
          <p:spPr>
            <a:xfrm>
              <a:off x="12829536" y="530902"/>
              <a:ext cx="1825067" cy="6263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defTabSz="825500">
                <a:defRPr b="1" sz="3200">
                  <a:solidFill>
                    <a:srgbClr val="D2262F"/>
                  </a:solidFill>
                </a:defRPr>
              </a:lvl1pPr>
            </a:lstStyle>
            <a:p>
              <a:pPr/>
              <a:r>
                <a:t>Example</a:t>
              </a:r>
            </a:p>
          </p:txBody>
        </p:sp>
      </p:gr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3" name="Set up a global tab bar.…"/>
          <p:cNvSpPr txBox="1"/>
          <p:nvPr>
            <p:ph type="body" idx="21"/>
          </p:nvPr>
        </p:nvSpPr>
        <p:spPr>
          <a:xfrm>
            <a:off x="8928100" y="1062592"/>
            <a:ext cx="5182978" cy="9102243"/>
          </a:xfrm>
          <a:prstGeom prst="rect">
            <a:avLst/>
          </a:prstGeom>
        </p:spPr>
        <p:txBody>
          <a:bodyPr/>
          <a:lstStyle/>
          <a:p>
            <a:pPr>
              <a:lnSpc>
                <a:spcPts val="3200"/>
              </a:lnSpc>
              <a:spcBef>
                <a:spcPts val="1700"/>
              </a:spcBef>
              <a:defRPr b="1" sz="2400"/>
            </a:pPr>
            <a:r>
              <a:t>Set up a global tab bar.</a:t>
            </a:r>
          </a:p>
          <a:p>
            <a:pPr marL="426719" indent="-426719">
              <a:lnSpc>
                <a:spcPts val="3200"/>
              </a:lnSpc>
              <a:spcBef>
                <a:spcPts val="1700"/>
              </a:spcBef>
              <a:buSzPct val="100000"/>
              <a:buAutoNum type="arabicPeriod" startAt="1"/>
              <a:defRPr sz="2400"/>
            </a:pPr>
            <a:r>
              <a:t>Copy and paste a tab bar from the iOS Templates+UI-Elements Keynote presentation into a slide of your prototype.</a:t>
            </a:r>
          </a:p>
          <a:p>
            <a:pPr marL="426719" indent="-426719">
              <a:lnSpc>
                <a:spcPts val="3200"/>
              </a:lnSpc>
              <a:spcBef>
                <a:spcPts val="1700"/>
              </a:spcBef>
              <a:buSzPct val="100000"/>
              <a:buAutoNum type="arabicPeriod" startAt="1"/>
              <a:defRPr sz="2400"/>
            </a:pPr>
            <a:r>
              <a:t>Ungroup it by right-clicking and choosing Ungroup or by pressing Option-Shift-Command-G.</a:t>
            </a:r>
          </a:p>
          <a:p>
            <a:pPr marL="426719" indent="-426719">
              <a:lnSpc>
                <a:spcPts val="3200"/>
              </a:lnSpc>
              <a:spcBef>
                <a:spcPts val="1700"/>
              </a:spcBef>
              <a:buSzPct val="100000"/>
              <a:buAutoNum type="arabicPeriod" startAt="1"/>
              <a:defRPr sz="2400"/>
            </a:pPr>
            <a:r>
              <a:t>Set the names and icons of the tab items to match your navigation categories.</a:t>
            </a:r>
          </a:p>
          <a:p>
            <a:pPr marL="426719" indent="-426719">
              <a:lnSpc>
                <a:spcPts val="3200"/>
              </a:lnSpc>
              <a:spcBef>
                <a:spcPts val="1700"/>
              </a:spcBef>
              <a:buSzPct val="100000"/>
              <a:buAutoNum type="arabicPeriod" startAt="1"/>
              <a:defRPr sz="2400"/>
            </a:pPr>
            <a:r>
              <a:t>For each tab item, add a link from the tab item to the main page for that navigation category.</a:t>
            </a:r>
          </a:p>
          <a:p>
            <a:pPr marL="426719" indent="-426719">
              <a:lnSpc>
                <a:spcPts val="3200"/>
              </a:lnSpc>
              <a:spcBef>
                <a:spcPts val="1700"/>
              </a:spcBef>
              <a:buSzPct val="100000"/>
              <a:buAutoNum type="arabicPeriod" startAt="1"/>
              <a:defRPr sz="2400"/>
            </a:pPr>
            <a:r>
              <a:t>Group the tab bar again. Select </a:t>
            </a:r>
            <a:br/>
            <a:r>
              <a:t>all its items, then either right-click and choose Group or press Option-Command-G.</a:t>
            </a:r>
          </a:p>
        </p:txBody>
      </p:sp>
      <p:sp>
        <p:nvSpPr>
          <p:cNvPr id="1384" name="Prototype | Wireframe"/>
          <p:cNvSpPr txBox="1"/>
          <p:nvPr>
            <p:ph type="body" idx="22"/>
          </p:nvPr>
        </p:nvSpPr>
        <p:spPr>
          <a:xfrm>
            <a:off x="1269305" y="12421154"/>
            <a:ext cx="2711096" cy="465340"/>
          </a:xfrm>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Prototype</a:t>
            </a:r>
            <a:r>
              <a:t> | Wireframe</a:t>
            </a:r>
          </a:p>
        </p:txBody>
      </p:sp>
      <p:sp>
        <p:nvSpPr>
          <p:cNvPr id="1385" name="Add a tab bar to your prototype screens and link each tab to its main screen.…"/>
          <p:cNvSpPr txBox="1"/>
          <p:nvPr>
            <p:ph type="body" idx="23"/>
          </p:nvPr>
        </p:nvSpPr>
        <p:spPr>
          <a:xfrm>
            <a:off x="1266761" y="4364835"/>
            <a:ext cx="5398537" cy="2705853"/>
          </a:xfrm>
          <a:prstGeom prst="rect">
            <a:avLst/>
          </a:prstGeom>
        </p:spPr>
        <p:txBody>
          <a:bodyPr/>
          <a:lstStyle/>
          <a:p>
            <a:pPr/>
            <a:r>
              <a:t>Add a tab bar to your prototype screens and link each tab to its main screen.</a:t>
            </a:r>
          </a:p>
          <a:p>
            <a:pPr/>
            <a:r>
              <a:t>After you’ve finished, try playing your Keynote prototype and click the tabs to navigate between screens. Congratulations! You’re one step closer to a prototype that looks and feels like a native iOS app.</a:t>
            </a:r>
          </a:p>
        </p:txBody>
      </p:sp>
      <p:sp>
        <p:nvSpPr>
          <p:cNvPr id="138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389" name="Group"/>
          <p:cNvGrpSpPr/>
          <p:nvPr/>
        </p:nvGrpSpPr>
        <p:grpSpPr>
          <a:xfrm>
            <a:off x="-1" y="0"/>
            <a:ext cx="24384001" cy="13716001"/>
            <a:chOff x="0" y="0"/>
            <a:chExt cx="24384000" cy="13716000"/>
          </a:xfrm>
        </p:grpSpPr>
        <p:pic>
          <p:nvPicPr>
            <p:cNvPr id="1387" name="5 - Tab Bar.png" descr="5 - Tab Bar.png"/>
            <p:cNvPicPr>
              <a:picLocks noChangeAspect="1"/>
            </p:cNvPicPr>
            <p:nvPr/>
          </p:nvPicPr>
          <p:blipFill>
            <a:blip r:embed="rId2">
              <a:extLst/>
            </a:blip>
            <a:stretch>
              <a:fillRect/>
            </a:stretch>
          </p:blipFill>
          <p:spPr>
            <a:xfrm>
              <a:off x="14568090" y="875259"/>
              <a:ext cx="8509001" cy="7973362"/>
            </a:xfrm>
            <a:prstGeom prst="rect">
              <a:avLst/>
            </a:prstGeom>
            <a:ln w="12700" cap="flat">
              <a:noFill/>
              <a:miter lim="400000"/>
            </a:ln>
            <a:effectLst/>
          </p:spPr>
        </p:pic>
        <p:sp>
          <p:nvSpPr>
            <p:cNvPr id="1388"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1" name="Create a tab bar for each main screen.…"/>
          <p:cNvSpPr txBox="1"/>
          <p:nvPr>
            <p:ph type="body" idx="21"/>
          </p:nvPr>
        </p:nvSpPr>
        <p:spPr>
          <a:xfrm>
            <a:off x="8928100" y="1062592"/>
            <a:ext cx="5705266" cy="6041543"/>
          </a:xfrm>
          <a:prstGeom prst="rect">
            <a:avLst/>
          </a:prstGeom>
        </p:spPr>
        <p:txBody>
          <a:bodyPr/>
          <a:lstStyle/>
          <a:p>
            <a:pPr>
              <a:lnSpc>
                <a:spcPts val="3200"/>
              </a:lnSpc>
              <a:spcBef>
                <a:spcPts val="1700"/>
              </a:spcBef>
              <a:defRPr b="1" sz="2400"/>
            </a:pPr>
            <a:r>
              <a:t>Create a tab bar for each main screen.</a:t>
            </a:r>
          </a:p>
          <a:p>
            <a:pPr marL="426719" indent="-426719">
              <a:lnSpc>
                <a:spcPts val="3200"/>
              </a:lnSpc>
              <a:spcBef>
                <a:spcPts val="1700"/>
              </a:spcBef>
              <a:buSzPct val="100000"/>
              <a:buAutoNum type="arabicPeriod" startAt="1"/>
              <a:defRPr sz="2400"/>
            </a:pPr>
            <a:r>
              <a:t>Copy and paste the updated tab</a:t>
            </a:r>
            <a:br/>
            <a:r>
              <a:t>bar into each main screen outline</a:t>
            </a:r>
            <a:br/>
            <a:r>
              <a:t>in your prototype.</a:t>
            </a:r>
          </a:p>
          <a:p>
            <a:pPr marL="426719" indent="-426719">
              <a:lnSpc>
                <a:spcPts val="3200"/>
              </a:lnSpc>
              <a:spcBef>
                <a:spcPts val="1700"/>
              </a:spcBef>
              <a:buSzPct val="100000"/>
              <a:buAutoNum type="arabicPeriod" startAt="1"/>
              <a:defRPr sz="2400"/>
            </a:pPr>
            <a:r>
              <a:t>For each main screen, use the standard iOS blue to highlight the icon and title of its tab; make the other screens gray.</a:t>
            </a:r>
          </a:p>
          <a:p>
            <a:pPr>
              <a:lnSpc>
                <a:spcPts val="3200"/>
              </a:lnSpc>
              <a:spcBef>
                <a:spcPts val="1700"/>
              </a:spcBef>
              <a:defRPr sz="2400"/>
            </a:pPr>
          </a:p>
          <a:p>
            <a:pPr>
              <a:lnSpc>
                <a:spcPts val="3200"/>
              </a:lnSpc>
              <a:spcBef>
                <a:spcPts val="1700"/>
              </a:spcBef>
              <a:defRPr b="1" sz="2400"/>
            </a:pPr>
            <a:r>
              <a:t>Create tab bars for all child screens.</a:t>
            </a:r>
          </a:p>
          <a:p>
            <a:pPr marL="426719" indent="-426719">
              <a:lnSpc>
                <a:spcPts val="3200"/>
              </a:lnSpc>
              <a:spcBef>
                <a:spcPts val="1700"/>
              </a:spcBef>
              <a:buSzPct val="100000"/>
              <a:buAutoNum type="arabicPeriod" startAt="1"/>
              <a:defRPr sz="2400"/>
            </a:pPr>
            <a:r>
              <a:t>Copy and paste the tab bars from each main screen to its children.</a:t>
            </a:r>
          </a:p>
        </p:txBody>
      </p:sp>
      <p:sp>
        <p:nvSpPr>
          <p:cNvPr id="1392" name="Prototype | Wireframe"/>
          <p:cNvSpPr txBox="1"/>
          <p:nvPr>
            <p:ph type="body" idx="22"/>
          </p:nvPr>
        </p:nvSpPr>
        <p:spPr>
          <a:xfrm>
            <a:off x="1269305" y="12421154"/>
            <a:ext cx="2711096" cy="465340"/>
          </a:xfrm>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Prototype</a:t>
            </a:r>
            <a:r>
              <a:t> | Wireframe</a:t>
            </a:r>
          </a:p>
        </p:txBody>
      </p:sp>
      <p:sp>
        <p:nvSpPr>
          <p:cNvPr id="1393" name="Add a tab bar to your prototype screens and link each tab to its main screen.…"/>
          <p:cNvSpPr txBox="1"/>
          <p:nvPr>
            <p:ph type="body" idx="23"/>
          </p:nvPr>
        </p:nvSpPr>
        <p:spPr>
          <a:xfrm>
            <a:off x="1266761" y="4364835"/>
            <a:ext cx="5398537" cy="2705853"/>
          </a:xfrm>
          <a:prstGeom prst="rect">
            <a:avLst/>
          </a:prstGeom>
        </p:spPr>
        <p:txBody>
          <a:bodyPr/>
          <a:lstStyle/>
          <a:p>
            <a:pPr/>
            <a:r>
              <a:t>Add a tab bar to your prototype screens and link each tab to its main screen.</a:t>
            </a:r>
          </a:p>
          <a:p>
            <a:pPr/>
            <a:r>
              <a:t>After you’ve finished, try playing your Keynote prototype and click the tabs to navigate between screens. Congratulations! You’re one step closer to a prototype that looks and feels like a native iOS app.</a:t>
            </a:r>
          </a:p>
        </p:txBody>
      </p:sp>
      <p:sp>
        <p:nvSpPr>
          <p:cNvPr id="139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397" name="Group"/>
          <p:cNvGrpSpPr/>
          <p:nvPr/>
        </p:nvGrpSpPr>
        <p:grpSpPr>
          <a:xfrm>
            <a:off x="-1" y="0"/>
            <a:ext cx="24384001" cy="13716001"/>
            <a:chOff x="0" y="0"/>
            <a:chExt cx="24384000" cy="13716000"/>
          </a:xfrm>
        </p:grpSpPr>
        <p:pic>
          <p:nvPicPr>
            <p:cNvPr id="1395" name="5 - Tab Bar All Screens.png" descr="5 - Tab Bar All Screens.png"/>
            <p:cNvPicPr>
              <a:picLocks noChangeAspect="1"/>
            </p:cNvPicPr>
            <p:nvPr/>
          </p:nvPicPr>
          <p:blipFill>
            <a:blip r:embed="rId2">
              <a:extLst/>
            </a:blip>
            <a:stretch>
              <a:fillRect/>
            </a:stretch>
          </p:blipFill>
          <p:spPr>
            <a:xfrm>
              <a:off x="14581475" y="875259"/>
              <a:ext cx="8509001" cy="7973362"/>
            </a:xfrm>
            <a:prstGeom prst="rect">
              <a:avLst/>
            </a:prstGeom>
            <a:ln w="12700" cap="flat">
              <a:noFill/>
              <a:miter lim="400000"/>
            </a:ln>
            <a:effectLst/>
          </p:spPr>
        </p:pic>
        <p:sp>
          <p:nvSpPr>
            <p:cNvPr id="1396"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9" name="Slide Number"/>
          <p:cNvSpPr txBox="1"/>
          <p:nvPr>
            <p:ph type="sldNum" sz="quarter" idx="2"/>
          </p:nvPr>
        </p:nvSpPr>
        <p:spPr>
          <a:xfrm>
            <a:off x="23200842" y="12445999"/>
            <a:ext cx="303862" cy="45290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442" name="Group"/>
          <p:cNvGrpSpPr/>
          <p:nvPr/>
        </p:nvGrpSpPr>
        <p:grpSpPr>
          <a:xfrm>
            <a:off x="-1" y="-1"/>
            <a:ext cx="24384001" cy="13716001"/>
            <a:chOff x="0" y="0"/>
            <a:chExt cx="24384000" cy="13716000"/>
          </a:xfrm>
        </p:grpSpPr>
        <p:sp>
          <p:nvSpPr>
            <p:cNvPr id="440" name="Define…"/>
            <p:cNvSpPr txBox="1"/>
            <p:nvPr/>
          </p:nvSpPr>
          <p:spPr>
            <a:xfrm>
              <a:off x="1265766" y="4204043"/>
              <a:ext cx="13584335" cy="36016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ctr">
              <a:spAutoFit/>
            </a:bodyPr>
            <a:lstStyle/>
            <a:p>
              <a:pPr algn="l">
                <a:lnSpc>
                  <a:spcPct val="120000"/>
                </a:lnSpc>
                <a:defRPr b="1" spc="-144" sz="7200">
                  <a:solidFill>
                    <a:srgbClr val="FFFFFF"/>
                  </a:solidFill>
                </a:defRPr>
              </a:pPr>
              <a:r>
                <a:t>Define</a:t>
              </a:r>
            </a:p>
            <a:p>
              <a:pPr algn="l" defTabSz="825500">
                <a:lnSpc>
                  <a:spcPts val="4200"/>
                </a:lnSpc>
                <a:defRPr sz="3200">
                  <a:solidFill>
                    <a:srgbClr val="FFFFFF"/>
                  </a:solidFill>
                </a:defRPr>
              </a:pPr>
              <a:r>
                <a:t>Your journey starts by defining your app. An initial discovery process will help you identify the challenge you want to solve and understand your audience. Then you’ll analyze how an app can tackle the challenge before building toward a list of goals, features, and key functions.</a:t>
              </a:r>
            </a:p>
          </p:txBody>
        </p:sp>
        <p:sp>
          <p:nvSpPr>
            <p:cNvPr id="441" name="Rectangle"/>
            <p:cNvSpPr/>
            <p:nvPr/>
          </p:nvSpPr>
          <p:spPr>
            <a:xfrm>
              <a:off x="-1" y="-1"/>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9" name="Add Navigation…"/>
          <p:cNvSpPr txBox="1"/>
          <p:nvPr>
            <p:ph type="body" idx="21"/>
          </p:nvPr>
        </p:nvSpPr>
        <p:spPr>
          <a:xfrm>
            <a:off x="1266761" y="970751"/>
            <a:ext cx="5398537" cy="7796688"/>
          </a:xfrm>
          <a:prstGeom prst="rect">
            <a:avLst/>
          </a:prstGeom>
        </p:spPr>
        <p:txBody>
          <a:bodyPr/>
          <a:lstStyle/>
          <a:p>
            <a:pPr marL="0" indent="0" defTabSz="457200">
              <a:lnSpc>
                <a:spcPct val="100000"/>
              </a:lnSpc>
              <a:spcBef>
                <a:spcPts val="1200"/>
              </a:spcBef>
              <a:buClrTx/>
              <a:buSzTx/>
              <a:buNone/>
              <a:defRPr b="1" sz="3200">
                <a:solidFill>
                  <a:srgbClr val="FFFFFF"/>
                </a:solidFill>
              </a:defRPr>
            </a:pPr>
            <a:r>
              <a:t>Add Navigation</a:t>
            </a:r>
          </a:p>
          <a:p>
            <a:pPr marL="0" indent="0">
              <a:lnSpc>
                <a:spcPct val="110000"/>
              </a:lnSpc>
              <a:spcBef>
                <a:spcPts val="1200"/>
              </a:spcBef>
              <a:buClrTx/>
              <a:buSzTx/>
              <a:buNone/>
              <a:defRPr sz="2100">
                <a:solidFill>
                  <a:srgbClr val="FFFFFF"/>
                </a:solidFill>
              </a:defRPr>
            </a:pPr>
            <a:r>
              <a:t>Find linear paths between the screens in your app map.</a:t>
            </a:r>
          </a:p>
          <a:p>
            <a:pPr marL="0" indent="0">
              <a:lnSpc>
                <a:spcPct val="110000"/>
              </a:lnSpc>
              <a:spcBef>
                <a:spcPts val="1200"/>
              </a:spcBef>
              <a:buClrTx/>
              <a:buSzTx/>
              <a:buNone/>
              <a:defRPr sz="2100">
                <a:solidFill>
                  <a:srgbClr val="FFFFFF"/>
                </a:solidFill>
              </a:defRPr>
            </a:pPr>
            <a:r>
              <a:t>Linear paths between screens are usually managed through hierarchical navigation.</a:t>
            </a:r>
          </a:p>
          <a:p>
            <a:pPr marL="0" indent="0">
              <a:lnSpc>
                <a:spcPct val="110000"/>
              </a:lnSpc>
              <a:spcBef>
                <a:spcPts val="1200"/>
              </a:spcBef>
              <a:buClrTx/>
              <a:buSzTx/>
              <a:buNone/>
              <a:defRPr sz="2100">
                <a:solidFill>
                  <a:srgbClr val="FFFFFF"/>
                </a:solidFill>
              </a:defRPr>
            </a:pPr>
            <a:r>
              <a:t>The navigation bar manages a sequence</a:t>
            </a:r>
            <a:br/>
            <a:r>
              <a:t>of hierarchical screens. Choosing an item onscreen pushes the next one in from the right, and tapping the Back button allows the user to go to the previous screen.</a:t>
            </a:r>
          </a:p>
          <a:p>
            <a:pPr marL="0" indent="0">
              <a:lnSpc>
                <a:spcPct val="110000"/>
              </a:lnSpc>
              <a:spcBef>
                <a:spcPts val="1200"/>
              </a:spcBef>
              <a:buClrTx/>
              <a:buSzTx/>
              <a:buNone/>
              <a:defRPr sz="2100">
                <a:solidFill>
                  <a:srgbClr val="FFFFFF"/>
                </a:solidFill>
              </a:defRPr>
            </a:pPr>
            <a:r>
              <a:t>The title of the current screen appears in the center of the navigation bar. The Back button appears on the left, and often takes the title of the previous screen. The right side of a navigation bar can contain actions such as Add and Search.</a:t>
            </a:r>
          </a:p>
          <a:p>
            <a:pPr marL="0" indent="0">
              <a:lnSpc>
                <a:spcPct val="110000"/>
              </a:lnSpc>
              <a:spcBef>
                <a:spcPts val="1200"/>
              </a:spcBef>
              <a:buClrTx/>
              <a:buSzTx/>
              <a:buNone/>
              <a:defRPr sz="2100">
                <a:solidFill>
                  <a:srgbClr val="FFFFFF"/>
                </a:solidFill>
              </a:defRPr>
            </a:pPr>
            <a:r>
              <a:t>In the following Keynote exercise, you’ll</a:t>
            </a:r>
            <a:br/>
            <a:r>
              <a:t>add navigation bars to your prototype.</a:t>
            </a:r>
          </a:p>
        </p:txBody>
      </p:sp>
      <p:sp>
        <p:nvSpPr>
          <p:cNvPr id="1400" name="Prototype | Wireframe"/>
          <p:cNvSpPr txBox="1"/>
          <p:nvPr>
            <p:ph type="body" idx="23"/>
          </p:nvPr>
        </p:nvSpPr>
        <p:spPr>
          <a:xfrm>
            <a:off x="1269305" y="12421154"/>
            <a:ext cx="2711096" cy="465340"/>
          </a:xfrm>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Prototype</a:t>
            </a:r>
            <a:r>
              <a:t> | Wireframe</a:t>
            </a:r>
          </a:p>
        </p:txBody>
      </p:sp>
      <p:sp>
        <p:nvSpPr>
          <p:cNvPr id="140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467" name="Group"/>
          <p:cNvGrpSpPr/>
          <p:nvPr/>
        </p:nvGrpSpPr>
        <p:grpSpPr>
          <a:xfrm>
            <a:off x="7693013" y="-34124"/>
            <a:ext cx="16743991" cy="13750790"/>
            <a:chOff x="38100" y="0"/>
            <a:chExt cx="16743990" cy="13750788"/>
          </a:xfrm>
        </p:grpSpPr>
        <p:grpSp>
          <p:nvGrpSpPr>
            <p:cNvPr id="1431" name="Group"/>
            <p:cNvGrpSpPr/>
            <p:nvPr/>
          </p:nvGrpSpPr>
          <p:grpSpPr>
            <a:xfrm>
              <a:off x="1320386" y="1786982"/>
              <a:ext cx="13320802" cy="9316405"/>
              <a:chOff x="0" y="0"/>
              <a:chExt cx="13320801" cy="9316403"/>
            </a:xfrm>
          </p:grpSpPr>
          <p:sp>
            <p:nvSpPr>
              <p:cNvPr id="1402" name="Rectangle"/>
              <p:cNvSpPr/>
              <p:nvPr/>
            </p:nvSpPr>
            <p:spPr>
              <a:xfrm>
                <a:off x="2748240" y="826"/>
                <a:ext cx="2328919" cy="5329135"/>
              </a:xfrm>
              <a:prstGeom prst="rect">
                <a:avLst/>
              </a:prstGeom>
              <a:solidFill>
                <a:srgbClr val="EBEBEB"/>
              </a:solidFill>
              <a:ln w="12700" cap="flat">
                <a:noFill/>
                <a:miter lim="400000"/>
              </a:ln>
              <a:effectLst>
                <a:outerShdw sx="100000" sy="100000" kx="0" ky="0" algn="b" rotWithShape="0" blurRad="241300" dist="0" dir="5400000">
                  <a:srgbClr val="000000">
                    <a:alpha val="32004"/>
                  </a:srgbClr>
                </a:outerShdw>
              </a:effectLst>
            </p:spPr>
            <p:txBody>
              <a:bodyPr wrap="square" lIns="190500" tIns="190500" rIns="190500" bIns="190500" numCol="1" anchor="ctr">
                <a:noAutofit/>
              </a:bodyPr>
              <a:lstStyle/>
              <a:p>
                <a:pPr algn="l" defTabSz="457200">
                  <a:defRPr sz="2000">
                    <a:solidFill>
                      <a:srgbClr val="000000"/>
                    </a:solidFill>
                    <a:latin typeface="Helvetica Neue Medium"/>
                    <a:ea typeface="Helvetica Neue Medium"/>
                    <a:cs typeface="Helvetica Neue Medium"/>
                    <a:sym typeface="Helvetica Neue Medium"/>
                  </a:defRPr>
                </a:pPr>
              </a:p>
            </p:txBody>
          </p:sp>
          <p:sp>
            <p:nvSpPr>
              <p:cNvPr id="1403" name="Itemized list of today’s recycling"/>
              <p:cNvSpPr/>
              <p:nvPr/>
            </p:nvSpPr>
            <p:spPr>
              <a:xfrm>
                <a:off x="2832948" y="1591698"/>
                <a:ext cx="2159506" cy="65332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Itemized list of today’s recycling</a:t>
                </a:r>
              </a:p>
            </p:txBody>
          </p:sp>
          <p:sp>
            <p:nvSpPr>
              <p:cNvPr id="1404" name="View details for a logged item"/>
              <p:cNvSpPr/>
              <p:nvPr/>
            </p:nvSpPr>
            <p:spPr>
              <a:xfrm>
                <a:off x="2829355" y="2338730"/>
                <a:ext cx="2166691" cy="653326"/>
              </a:xfrm>
              <a:prstGeom prst="rect">
                <a:avLst/>
              </a:prstGeom>
              <a:solidFill>
                <a:srgbClr val="FFFFFF"/>
              </a:solidFill>
              <a:ln w="25400" cap="flat">
                <a:solidFill>
                  <a:srgbClr val="D2262F"/>
                </a:solidFill>
                <a:prstDash val="solid"/>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View details for a logged item</a:t>
                </a:r>
              </a:p>
            </p:txBody>
          </p:sp>
          <p:sp>
            <p:nvSpPr>
              <p:cNvPr id="1405" name="Add new items to trash or recycling"/>
              <p:cNvSpPr/>
              <p:nvPr/>
            </p:nvSpPr>
            <p:spPr>
              <a:xfrm>
                <a:off x="2829355" y="3085762"/>
                <a:ext cx="2166691" cy="653326"/>
              </a:xfrm>
              <a:prstGeom prst="rect">
                <a:avLst/>
              </a:prstGeom>
              <a:solidFill>
                <a:srgbClr val="FFFFFF"/>
              </a:solidFill>
              <a:ln w="25400" cap="flat">
                <a:solidFill>
                  <a:srgbClr val="D2262F"/>
                </a:solidFill>
                <a:prstDash val="solid"/>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Add new items to trash or recycling</a:t>
                </a:r>
              </a:p>
            </p:txBody>
          </p:sp>
          <p:sp>
            <p:nvSpPr>
              <p:cNvPr id="1406" name="Rectangle"/>
              <p:cNvSpPr/>
              <p:nvPr/>
            </p:nvSpPr>
            <p:spPr>
              <a:xfrm>
                <a:off x="10991883" y="826"/>
                <a:ext cx="2328919" cy="5329135"/>
              </a:xfrm>
              <a:prstGeom prst="rect">
                <a:avLst/>
              </a:prstGeom>
              <a:solidFill>
                <a:srgbClr val="EBEBEB"/>
              </a:solidFill>
              <a:ln w="12700" cap="flat">
                <a:noFill/>
                <a:miter lim="400000"/>
              </a:ln>
              <a:effectLst>
                <a:outerShdw sx="100000" sy="100000" kx="0" ky="0" algn="b" rotWithShape="0" blurRad="241300" dist="0" dir="5400000">
                  <a:srgbClr val="000000">
                    <a:alpha val="32004"/>
                  </a:srgbClr>
                </a:outerShdw>
              </a:effectLst>
            </p:spPr>
            <p:txBody>
              <a:bodyPr wrap="square" lIns="190500" tIns="190500" rIns="190500" bIns="190500" numCol="1" anchor="ctr">
                <a:noAutofit/>
              </a:bodyPr>
              <a:lstStyle/>
              <a:p>
                <a:pPr algn="l" defTabSz="457200">
                  <a:defRPr sz="2000">
                    <a:solidFill>
                      <a:srgbClr val="000000"/>
                    </a:solidFill>
                    <a:latin typeface="Helvetica Neue Medium"/>
                    <a:ea typeface="Helvetica Neue Medium"/>
                    <a:cs typeface="Helvetica Neue Medium"/>
                    <a:sym typeface="Helvetica Neue Medium"/>
                  </a:defRPr>
                </a:pPr>
              </a:p>
            </p:txBody>
          </p:sp>
          <p:sp>
            <p:nvSpPr>
              <p:cNvPr id="1407" name="Type of item"/>
              <p:cNvSpPr/>
              <p:nvPr/>
            </p:nvSpPr>
            <p:spPr>
              <a:xfrm>
                <a:off x="11076763" y="879707"/>
                <a:ext cx="2159161" cy="65332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Type of item</a:t>
                </a:r>
              </a:p>
            </p:txBody>
          </p:sp>
          <p:sp>
            <p:nvSpPr>
              <p:cNvPr id="1408" name="Weight"/>
              <p:cNvSpPr/>
              <p:nvPr/>
            </p:nvSpPr>
            <p:spPr>
              <a:xfrm>
                <a:off x="11076589" y="1626739"/>
                <a:ext cx="2159161" cy="65332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Weight</a:t>
                </a:r>
              </a:p>
            </p:txBody>
          </p:sp>
          <p:sp>
            <p:nvSpPr>
              <p:cNvPr id="1409" name="Date"/>
              <p:cNvSpPr/>
              <p:nvPr/>
            </p:nvSpPr>
            <p:spPr>
              <a:xfrm>
                <a:off x="11076589" y="2373771"/>
                <a:ext cx="2159161" cy="65332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Date</a:t>
                </a:r>
              </a:p>
            </p:txBody>
          </p:sp>
          <p:sp>
            <p:nvSpPr>
              <p:cNvPr id="1410" name="Rectangle"/>
              <p:cNvSpPr/>
              <p:nvPr/>
            </p:nvSpPr>
            <p:spPr>
              <a:xfrm>
                <a:off x="0" y="0"/>
                <a:ext cx="2329641" cy="5330787"/>
              </a:xfrm>
              <a:prstGeom prst="rect">
                <a:avLst/>
              </a:prstGeom>
              <a:solidFill>
                <a:srgbClr val="EBEBEB"/>
              </a:solidFill>
              <a:ln w="12700" cap="flat">
                <a:noFill/>
                <a:miter lim="400000"/>
              </a:ln>
              <a:effectLst>
                <a:outerShdw sx="100000" sy="100000" kx="0" ky="0" algn="b" rotWithShape="0" blurRad="241300" dist="0" dir="5400000">
                  <a:srgbClr val="000000">
                    <a:alpha val="32004"/>
                  </a:srgbClr>
                </a:outerShdw>
              </a:effectLst>
            </p:spPr>
            <p:txBody>
              <a:bodyPr wrap="square" lIns="190500" tIns="190500" rIns="190500" bIns="190500" numCol="1" anchor="ctr">
                <a:noAutofit/>
              </a:bodyPr>
              <a:lstStyle/>
              <a:p>
                <a:pPr algn="l" defTabSz="457200">
                  <a:defRPr sz="2000">
                    <a:solidFill>
                      <a:srgbClr val="000000"/>
                    </a:solidFill>
                    <a:latin typeface="Helvetica Neue Medium"/>
                    <a:ea typeface="Helvetica Neue Medium"/>
                    <a:cs typeface="Helvetica Neue Medium"/>
                    <a:sym typeface="Helvetica Neue Medium"/>
                  </a:defRPr>
                </a:pPr>
              </a:p>
            </p:txBody>
          </p:sp>
          <p:sp>
            <p:nvSpPr>
              <p:cNvPr id="1411" name="Calendar with current date"/>
              <p:cNvSpPr/>
              <p:nvPr/>
            </p:nvSpPr>
            <p:spPr>
              <a:xfrm>
                <a:off x="85076" y="872853"/>
                <a:ext cx="2159831" cy="653529"/>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Calendar with current date</a:t>
                </a:r>
              </a:p>
            </p:txBody>
          </p:sp>
          <p:sp>
            <p:nvSpPr>
              <p:cNvPr id="1412" name="Summary of the month’s items"/>
              <p:cNvSpPr/>
              <p:nvPr/>
            </p:nvSpPr>
            <p:spPr>
              <a:xfrm>
                <a:off x="85076" y="1617296"/>
                <a:ext cx="2159831" cy="653529"/>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Summary of the month’s items</a:t>
                </a:r>
              </a:p>
            </p:txBody>
          </p:sp>
          <p:sp>
            <p:nvSpPr>
              <p:cNvPr id="1413" name="View a day’s recycling log"/>
              <p:cNvSpPr/>
              <p:nvPr/>
            </p:nvSpPr>
            <p:spPr>
              <a:xfrm>
                <a:off x="85076" y="2364560"/>
                <a:ext cx="2159831" cy="653529"/>
              </a:xfrm>
              <a:prstGeom prst="rect">
                <a:avLst/>
              </a:prstGeom>
              <a:solidFill>
                <a:srgbClr val="FFFFFF"/>
              </a:solidFill>
              <a:ln w="25400" cap="flat">
                <a:solidFill>
                  <a:srgbClr val="D2262F"/>
                </a:solidFill>
                <a:prstDash val="solid"/>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View a day’s recycling log</a:t>
                </a:r>
              </a:p>
            </p:txBody>
          </p:sp>
          <p:sp>
            <p:nvSpPr>
              <p:cNvPr id="1414" name="Rectangle"/>
              <p:cNvSpPr/>
              <p:nvPr/>
            </p:nvSpPr>
            <p:spPr>
              <a:xfrm>
                <a:off x="5496121" y="3987269"/>
                <a:ext cx="2328919" cy="5329135"/>
              </a:xfrm>
              <a:prstGeom prst="rect">
                <a:avLst/>
              </a:prstGeom>
              <a:solidFill>
                <a:srgbClr val="EBEBEB"/>
              </a:solidFill>
              <a:ln w="12700" cap="flat">
                <a:noFill/>
                <a:miter lim="400000"/>
              </a:ln>
              <a:effectLst>
                <a:outerShdw sx="100000" sy="100000" kx="0" ky="0" algn="b" rotWithShape="0" blurRad="241300" dist="0" dir="5400000">
                  <a:srgbClr val="000000">
                    <a:alpha val="32004"/>
                  </a:srgbClr>
                </a:outerShdw>
              </a:effectLst>
            </p:spPr>
            <p:txBody>
              <a:bodyPr wrap="square" lIns="190500" tIns="190500" rIns="190500" bIns="190500" numCol="1" anchor="ctr">
                <a:noAutofit/>
              </a:bodyPr>
              <a:lstStyle/>
              <a:p>
                <a:pPr algn="l" defTabSz="457200">
                  <a:defRPr sz="2000">
                    <a:solidFill>
                      <a:srgbClr val="000000"/>
                    </a:solidFill>
                    <a:latin typeface="Helvetica Neue Medium"/>
                    <a:ea typeface="Helvetica Neue Medium"/>
                    <a:cs typeface="Helvetica Neue Medium"/>
                    <a:sym typeface="Helvetica Neue Medium"/>
                  </a:defRPr>
                </a:pPr>
              </a:p>
            </p:txBody>
          </p:sp>
          <p:sp>
            <p:nvSpPr>
              <p:cNvPr id="1415" name="Submit items"/>
              <p:cNvSpPr/>
              <p:nvPr/>
            </p:nvSpPr>
            <p:spPr>
              <a:xfrm>
                <a:off x="5581001" y="7854278"/>
                <a:ext cx="2159161" cy="653326"/>
              </a:xfrm>
              <a:prstGeom prst="rect">
                <a:avLst/>
              </a:prstGeom>
              <a:solidFill>
                <a:srgbClr val="FFFFFF"/>
              </a:solidFill>
              <a:ln w="25400" cap="flat">
                <a:solidFill>
                  <a:srgbClr val="D2262F"/>
                </a:solidFill>
                <a:prstDash val="solid"/>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Submit items</a:t>
                </a:r>
              </a:p>
            </p:txBody>
          </p:sp>
          <p:sp>
            <p:nvSpPr>
              <p:cNvPr id="1416" name="Select trash or recycling"/>
              <p:cNvSpPr/>
              <p:nvPr/>
            </p:nvSpPr>
            <p:spPr>
              <a:xfrm>
                <a:off x="5581001" y="4866151"/>
                <a:ext cx="2159161" cy="65332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Select trash or recycling</a:t>
                </a:r>
              </a:p>
            </p:txBody>
          </p:sp>
          <p:sp>
            <p:nvSpPr>
              <p:cNvPr id="1417" name="Select by weight or by item"/>
              <p:cNvSpPr/>
              <p:nvPr/>
            </p:nvSpPr>
            <p:spPr>
              <a:xfrm>
                <a:off x="5581001" y="5607543"/>
                <a:ext cx="2159161" cy="65332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Select by weight or by item</a:t>
                </a:r>
              </a:p>
            </p:txBody>
          </p:sp>
          <p:sp>
            <p:nvSpPr>
              <p:cNvPr id="1418" name="Input details: date, type, weight"/>
              <p:cNvSpPr/>
              <p:nvPr/>
            </p:nvSpPr>
            <p:spPr>
              <a:xfrm>
                <a:off x="5581001" y="6360214"/>
                <a:ext cx="2159161" cy="65332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Input details: date, type, weight</a:t>
                </a:r>
              </a:p>
            </p:txBody>
          </p:sp>
          <p:sp>
            <p:nvSpPr>
              <p:cNvPr id="1419" name="Recycling information"/>
              <p:cNvSpPr/>
              <p:nvPr/>
            </p:nvSpPr>
            <p:spPr>
              <a:xfrm>
                <a:off x="5581001" y="7107246"/>
                <a:ext cx="2159161" cy="653326"/>
              </a:xfrm>
              <a:prstGeom prst="rect">
                <a:avLst/>
              </a:prstGeom>
              <a:solidFill>
                <a:srgbClr val="FFFFFF"/>
              </a:solidFill>
              <a:ln w="25400" cap="flat">
                <a:solidFill>
                  <a:srgbClr val="D2262F"/>
                </a:solidFill>
                <a:prstDash val="solid"/>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Recycling information</a:t>
                </a:r>
              </a:p>
            </p:txBody>
          </p:sp>
          <p:sp>
            <p:nvSpPr>
              <p:cNvPr id="1420" name="Cancel entry"/>
              <p:cNvSpPr/>
              <p:nvPr/>
            </p:nvSpPr>
            <p:spPr>
              <a:xfrm>
                <a:off x="5581001" y="8596117"/>
                <a:ext cx="2159161" cy="653326"/>
              </a:xfrm>
              <a:prstGeom prst="rect">
                <a:avLst/>
              </a:prstGeom>
              <a:solidFill>
                <a:srgbClr val="FFFFFF"/>
              </a:solidFill>
              <a:ln w="25400" cap="flat">
                <a:solidFill>
                  <a:srgbClr val="D2262F"/>
                </a:solidFill>
                <a:prstDash val="solid"/>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Cancel entry</a:t>
                </a:r>
              </a:p>
            </p:txBody>
          </p:sp>
          <p:sp>
            <p:nvSpPr>
              <p:cNvPr id="1421" name="Rectangle"/>
              <p:cNvSpPr/>
              <p:nvPr/>
            </p:nvSpPr>
            <p:spPr>
              <a:xfrm>
                <a:off x="8244002" y="3987269"/>
                <a:ext cx="2328920" cy="5329135"/>
              </a:xfrm>
              <a:prstGeom prst="rect">
                <a:avLst/>
              </a:prstGeom>
              <a:solidFill>
                <a:srgbClr val="EBEBEB"/>
              </a:solidFill>
              <a:ln w="12700" cap="flat">
                <a:noFill/>
                <a:miter lim="400000"/>
              </a:ln>
              <a:effectLst>
                <a:outerShdw sx="100000" sy="100000" kx="0" ky="0" algn="b" rotWithShape="0" blurRad="241300" dist="0" dir="5400000">
                  <a:srgbClr val="000000">
                    <a:alpha val="32004"/>
                  </a:srgbClr>
                </a:outerShdw>
              </a:effectLst>
            </p:spPr>
            <p:txBody>
              <a:bodyPr wrap="square" lIns="190500" tIns="190500" rIns="190500" bIns="190500" numCol="1" anchor="ctr">
                <a:noAutofit/>
              </a:bodyPr>
              <a:lstStyle/>
              <a:p>
                <a:pPr algn="l" defTabSz="457200">
                  <a:defRPr sz="2000">
                    <a:solidFill>
                      <a:srgbClr val="000000"/>
                    </a:solidFill>
                    <a:latin typeface="Helvetica Neue Medium"/>
                    <a:ea typeface="Helvetica Neue Medium"/>
                    <a:cs typeface="Helvetica Neue Medium"/>
                    <a:sym typeface="Helvetica Neue Medium"/>
                  </a:defRPr>
                </a:pPr>
              </a:p>
            </p:txBody>
          </p:sp>
          <p:sp>
            <p:nvSpPr>
              <p:cNvPr id="1422" name="Numbers and descriptions of commonly accepted recyclable plastics"/>
              <p:cNvSpPr/>
              <p:nvPr/>
            </p:nvSpPr>
            <p:spPr>
              <a:xfrm>
                <a:off x="8328881" y="4866151"/>
                <a:ext cx="2159161" cy="974555"/>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Numbers and descriptions of commonly accepted recyclable plastics</a:t>
                </a:r>
              </a:p>
            </p:txBody>
          </p:sp>
          <p:cxnSp>
            <p:nvCxnSpPr>
              <p:cNvPr id="1423" name="Connection Line"/>
              <p:cNvCxnSpPr>
                <a:stCxn id="1413" idx="0"/>
                <a:endCxn id="1402" idx="0"/>
              </p:cNvCxnSpPr>
              <p:nvPr/>
            </p:nvCxnSpPr>
            <p:spPr>
              <a:xfrm flipV="1">
                <a:off x="1164991" y="2665393"/>
                <a:ext cx="2747709" cy="25932"/>
              </a:xfrm>
              <a:prstGeom prst="straightConnector1">
                <a:avLst/>
              </a:prstGeom>
              <a:ln w="25400" cap="flat">
                <a:solidFill>
                  <a:srgbClr val="D2262F"/>
                </a:solidFill>
                <a:prstDash val="solid"/>
                <a:miter lim="400000"/>
                <a:tailEnd type="arrow" w="med" len="med"/>
              </a:ln>
              <a:effectLst/>
            </p:spPr>
          </p:cxnSp>
          <p:cxnSp>
            <p:nvCxnSpPr>
              <p:cNvPr id="1424" name="Connection Line"/>
              <p:cNvCxnSpPr>
                <a:stCxn id="1404" idx="0"/>
                <a:endCxn id="1406" idx="0"/>
              </p:cNvCxnSpPr>
              <p:nvPr/>
            </p:nvCxnSpPr>
            <p:spPr>
              <a:xfrm>
                <a:off x="3912700" y="2665393"/>
                <a:ext cx="8243643" cy="1"/>
              </a:xfrm>
              <a:prstGeom prst="straightConnector1">
                <a:avLst/>
              </a:prstGeom>
              <a:ln w="25400" cap="flat">
                <a:solidFill>
                  <a:srgbClr val="D2262F"/>
                </a:solidFill>
                <a:prstDash val="solid"/>
                <a:miter lim="400000"/>
                <a:tailEnd type="arrow" w="med" len="med"/>
              </a:ln>
              <a:effectLst/>
            </p:spPr>
          </p:cxnSp>
          <p:cxnSp>
            <p:nvCxnSpPr>
              <p:cNvPr id="1425" name="Connection Line"/>
              <p:cNvCxnSpPr>
                <a:stCxn id="1405" idx="0"/>
                <a:endCxn id="1414" idx="0"/>
              </p:cNvCxnSpPr>
              <p:nvPr/>
            </p:nvCxnSpPr>
            <p:spPr>
              <a:xfrm>
                <a:off x="3912700" y="3412424"/>
                <a:ext cx="2747881" cy="3239413"/>
              </a:xfrm>
              <a:prstGeom prst="straightConnector1">
                <a:avLst/>
              </a:prstGeom>
              <a:ln w="25400" cap="flat">
                <a:solidFill>
                  <a:srgbClr val="D2262F"/>
                </a:solidFill>
                <a:prstDash val="solid"/>
                <a:miter lim="400000"/>
                <a:tailEnd type="arrow" w="med" len="med"/>
              </a:ln>
              <a:effectLst/>
            </p:spPr>
          </p:cxnSp>
          <p:cxnSp>
            <p:nvCxnSpPr>
              <p:cNvPr id="1426" name="Connection Line"/>
              <p:cNvCxnSpPr>
                <a:stCxn id="1419" idx="0"/>
                <a:endCxn id="1421" idx="0"/>
              </p:cNvCxnSpPr>
              <p:nvPr/>
            </p:nvCxnSpPr>
            <p:spPr>
              <a:xfrm flipV="1">
                <a:off x="6660581" y="6651836"/>
                <a:ext cx="2747882" cy="782074"/>
              </a:xfrm>
              <a:prstGeom prst="straightConnector1">
                <a:avLst/>
              </a:prstGeom>
              <a:ln w="25400" cap="flat">
                <a:solidFill>
                  <a:srgbClr val="D2262F"/>
                </a:solidFill>
                <a:prstDash val="solid"/>
                <a:miter lim="400000"/>
                <a:tailEnd type="arrow" w="med" len="med"/>
              </a:ln>
              <a:effectLst/>
            </p:spPr>
          </p:cxnSp>
          <p:cxnSp>
            <p:nvCxnSpPr>
              <p:cNvPr id="1427" name="Connection Line"/>
              <p:cNvCxnSpPr>
                <a:stCxn id="1415" idx="0"/>
                <a:endCxn id="1402" idx="0"/>
              </p:cNvCxnSpPr>
              <p:nvPr/>
            </p:nvCxnSpPr>
            <p:spPr>
              <a:xfrm flipH="1" flipV="1">
                <a:off x="3912699" y="2665393"/>
                <a:ext cx="2747883" cy="5515549"/>
              </a:xfrm>
              <a:prstGeom prst="straightConnector1">
                <a:avLst/>
              </a:prstGeom>
              <a:ln w="25400" cap="flat">
                <a:solidFill>
                  <a:srgbClr val="D2262F"/>
                </a:solidFill>
                <a:prstDash val="solid"/>
                <a:miter lim="400000"/>
                <a:tailEnd type="arrow" w="med" len="med"/>
              </a:ln>
              <a:effectLst/>
            </p:spPr>
          </p:cxnSp>
          <p:cxnSp>
            <p:nvCxnSpPr>
              <p:cNvPr id="1428" name="Connection Line"/>
              <p:cNvCxnSpPr>
                <a:stCxn id="1420" idx="0"/>
                <a:endCxn id="1402" idx="0"/>
              </p:cNvCxnSpPr>
              <p:nvPr/>
            </p:nvCxnSpPr>
            <p:spPr>
              <a:xfrm flipH="1" flipV="1">
                <a:off x="3912699" y="2665393"/>
                <a:ext cx="2747883" cy="6257387"/>
              </a:xfrm>
              <a:prstGeom prst="straightConnector1">
                <a:avLst/>
              </a:prstGeom>
              <a:ln w="25400" cap="flat">
                <a:solidFill>
                  <a:srgbClr val="D2262F"/>
                </a:solidFill>
                <a:prstDash val="solid"/>
                <a:miter lim="400000"/>
              </a:ln>
              <a:effectLst/>
            </p:spPr>
          </p:cxnSp>
          <p:sp>
            <p:nvSpPr>
              <p:cNvPr id="1429" name="Summary of today’s recycling"/>
              <p:cNvSpPr/>
              <p:nvPr/>
            </p:nvSpPr>
            <p:spPr>
              <a:xfrm>
                <a:off x="2832797" y="846867"/>
                <a:ext cx="2159506" cy="65332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Summary of today’s recycling</a:t>
                </a:r>
              </a:p>
            </p:txBody>
          </p:sp>
          <p:sp>
            <p:nvSpPr>
              <p:cNvPr id="1430" name="Recycling instructions"/>
              <p:cNvSpPr/>
              <p:nvPr/>
            </p:nvSpPr>
            <p:spPr>
              <a:xfrm>
                <a:off x="8341135" y="5929276"/>
                <a:ext cx="2159161" cy="65332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Recycling instructions</a:t>
                </a:r>
              </a:p>
            </p:txBody>
          </p:sp>
        </p:grpSp>
        <p:pic>
          <p:nvPicPr>
            <p:cNvPr id="1432" name="Tab bar.png" descr="Tab bar.png"/>
            <p:cNvPicPr>
              <a:picLocks noChangeAspect="1"/>
            </p:cNvPicPr>
            <p:nvPr/>
          </p:nvPicPr>
          <p:blipFill>
            <a:blip r:embed="rId2">
              <a:extLst/>
            </a:blip>
            <a:stretch>
              <a:fillRect/>
            </a:stretch>
          </p:blipFill>
          <p:spPr>
            <a:xfrm>
              <a:off x="1301713" y="6612272"/>
              <a:ext cx="2361836" cy="526245"/>
            </a:xfrm>
            <a:prstGeom prst="rect">
              <a:avLst/>
            </a:prstGeom>
            <a:ln w="12700" cap="flat">
              <a:noFill/>
              <a:miter lim="400000"/>
            </a:ln>
            <a:effectLst/>
          </p:spPr>
        </p:pic>
        <p:pic>
          <p:nvPicPr>
            <p:cNvPr id="1433" name="Tab bar.png" descr="Tab bar.png"/>
            <p:cNvPicPr>
              <a:picLocks noChangeAspect="1"/>
            </p:cNvPicPr>
            <p:nvPr/>
          </p:nvPicPr>
          <p:blipFill>
            <a:blip r:embed="rId2">
              <a:extLst/>
            </a:blip>
            <a:stretch>
              <a:fillRect/>
            </a:stretch>
          </p:blipFill>
          <p:spPr>
            <a:xfrm>
              <a:off x="4061846" y="6612272"/>
              <a:ext cx="2361836" cy="526245"/>
            </a:xfrm>
            <a:prstGeom prst="rect">
              <a:avLst/>
            </a:prstGeom>
            <a:ln w="12700" cap="flat">
              <a:noFill/>
              <a:miter lim="400000"/>
            </a:ln>
            <a:effectLst/>
          </p:spPr>
        </p:pic>
        <p:pic>
          <p:nvPicPr>
            <p:cNvPr id="1434" name="Tab bar.png" descr="Tab bar.png"/>
            <p:cNvPicPr>
              <a:picLocks noChangeAspect="1"/>
            </p:cNvPicPr>
            <p:nvPr/>
          </p:nvPicPr>
          <p:blipFill>
            <a:blip r:embed="rId2">
              <a:extLst/>
            </a:blip>
            <a:stretch>
              <a:fillRect/>
            </a:stretch>
          </p:blipFill>
          <p:spPr>
            <a:xfrm>
              <a:off x="12291447" y="6612272"/>
              <a:ext cx="2361836" cy="526245"/>
            </a:xfrm>
            <a:prstGeom prst="rect">
              <a:avLst/>
            </a:prstGeom>
            <a:ln w="12700" cap="flat">
              <a:noFill/>
              <a:miter lim="400000"/>
            </a:ln>
            <a:effectLst/>
          </p:spPr>
        </p:pic>
        <p:pic>
          <p:nvPicPr>
            <p:cNvPr id="1435" name="Tab bar.png" descr="Tab bar.png"/>
            <p:cNvPicPr>
              <a:picLocks noChangeAspect="1"/>
            </p:cNvPicPr>
            <p:nvPr/>
          </p:nvPicPr>
          <p:blipFill>
            <a:blip r:embed="rId2">
              <a:extLst/>
            </a:blip>
            <a:stretch>
              <a:fillRect/>
            </a:stretch>
          </p:blipFill>
          <p:spPr>
            <a:xfrm>
              <a:off x="9548245" y="10574672"/>
              <a:ext cx="2361837" cy="526245"/>
            </a:xfrm>
            <a:prstGeom prst="rect">
              <a:avLst/>
            </a:prstGeom>
            <a:ln w="12700" cap="flat">
              <a:noFill/>
              <a:miter lim="400000"/>
            </a:ln>
            <a:effectLst/>
          </p:spPr>
        </p:pic>
        <p:pic>
          <p:nvPicPr>
            <p:cNvPr id="1436" name="Tab bar.png" descr="Tab bar.png"/>
            <p:cNvPicPr>
              <a:picLocks noChangeAspect="1"/>
            </p:cNvPicPr>
            <p:nvPr/>
          </p:nvPicPr>
          <p:blipFill>
            <a:blip r:embed="rId2">
              <a:extLst/>
            </a:blip>
            <a:stretch>
              <a:fillRect/>
            </a:stretch>
          </p:blipFill>
          <p:spPr>
            <a:xfrm>
              <a:off x="6821979" y="10574672"/>
              <a:ext cx="2361837" cy="526245"/>
            </a:xfrm>
            <a:prstGeom prst="rect">
              <a:avLst/>
            </a:prstGeom>
            <a:ln w="12700" cap="flat">
              <a:noFill/>
              <a:miter lim="400000"/>
            </a:ln>
            <a:effectLst/>
          </p:spPr>
        </p:pic>
        <p:sp>
          <p:nvSpPr>
            <p:cNvPr id="1437" name="Shadow"/>
            <p:cNvSpPr/>
            <p:nvPr/>
          </p:nvSpPr>
          <p:spPr>
            <a:xfrm>
              <a:off x="4067756" y="2304473"/>
              <a:ext cx="2321703" cy="5843"/>
            </a:xfrm>
            <a:prstGeom prst="rect">
              <a:avLst/>
            </a:prstGeom>
            <a:gradFill flip="none" rotWithShape="1">
              <a:gsLst>
                <a:gs pos="34151">
                  <a:srgbClr val="000000"/>
                </a:gs>
                <a:gs pos="45057">
                  <a:srgbClr val="000102">
                    <a:alpha val="0"/>
                  </a:srgbClr>
                </a:gs>
              </a:gsLst>
              <a:lin ang="5400000" scaled="0"/>
            </a:gradFill>
            <a:ln w="12700" cap="flat">
              <a:noFill/>
              <a:miter lim="400000"/>
            </a:ln>
            <a:effectLst/>
          </p:spPr>
          <p:txBody>
            <a:bodyPr wrap="square" lIns="47625" tIns="47625" rIns="47625" bIns="47625" numCol="1" anchor="ctr">
              <a:noAutofit/>
            </a:bodyPr>
            <a:lstStyle/>
            <a:p>
              <a:pPr algn="l" defTabSz="917222">
                <a:spcBef>
                  <a:spcPts val="4500"/>
                </a:spcBef>
                <a:defRPr b="1" spc="36" sz="3600">
                  <a:solidFill>
                    <a:srgbClr val="000000"/>
                  </a:solidFill>
                </a:defRPr>
              </a:pPr>
            </a:p>
          </p:txBody>
        </p:sp>
        <p:sp>
          <p:nvSpPr>
            <p:cNvPr id="1438" name="Today"/>
            <p:cNvSpPr txBox="1"/>
            <p:nvPr/>
          </p:nvSpPr>
          <p:spPr>
            <a:xfrm>
              <a:off x="6831557" y="6073085"/>
              <a:ext cx="880531" cy="1822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l" defTabSz="825500">
                <a:defRPr spc="-19" sz="1000">
                  <a:solidFill>
                    <a:srgbClr val="007AFF"/>
                  </a:solidFill>
                </a:defRPr>
              </a:lvl1pPr>
            </a:lstStyle>
            <a:p>
              <a:pPr/>
              <a:r>
                <a:t> Today</a:t>
              </a:r>
            </a:p>
          </p:txBody>
        </p:sp>
        <p:pic>
          <p:nvPicPr>
            <p:cNvPr id="1439" name="Image" descr="Image"/>
            <p:cNvPicPr>
              <a:picLocks noChangeAspect="1"/>
            </p:cNvPicPr>
            <p:nvPr/>
          </p:nvPicPr>
          <p:blipFill>
            <a:blip r:embed="rId3">
              <a:extLst/>
            </a:blip>
            <a:stretch>
              <a:fillRect/>
            </a:stretch>
          </p:blipFill>
          <p:spPr>
            <a:xfrm>
              <a:off x="6831557" y="6073085"/>
              <a:ext cx="61598" cy="107975"/>
            </a:xfrm>
            <a:prstGeom prst="rect">
              <a:avLst/>
            </a:prstGeom>
            <a:ln w="12700" cap="flat">
              <a:noFill/>
              <a:miter lim="400000"/>
            </a:ln>
            <a:effectLst/>
          </p:spPr>
        </p:pic>
        <p:sp>
          <p:nvSpPr>
            <p:cNvPr id="1440" name="Rectangle"/>
            <p:cNvSpPr/>
            <p:nvPr/>
          </p:nvSpPr>
          <p:spPr>
            <a:xfrm>
              <a:off x="38100" y="0"/>
              <a:ext cx="16743991" cy="13750789"/>
            </a:xfrm>
            <a:prstGeom prst="rect">
              <a:avLst/>
            </a:prstGeom>
            <a:solidFill>
              <a:srgbClr val="000000">
                <a:alpha val="18000"/>
              </a:srgbClr>
            </a:solidFill>
            <a:ln w="12700" cap="flat">
              <a:noFill/>
              <a:miter lim="400000"/>
            </a:ln>
            <a:effectLst/>
          </p:spPr>
          <p:txBody>
            <a:bodyPr wrap="square" lIns="50800" tIns="50800" rIns="50800" bIns="50800" numCol="1" anchor="ctr">
              <a:noAutofit/>
            </a:bodyPr>
            <a:lstStyle/>
            <a:p>
              <a:pPr defTabSz="457200">
                <a:defRPr sz="3200">
                  <a:solidFill>
                    <a:srgbClr val="FFFFFF"/>
                  </a:solidFill>
                  <a:latin typeface="Helvetica Neue Medium"/>
                  <a:ea typeface="Helvetica Neue Medium"/>
                  <a:cs typeface="Helvetica Neue Medium"/>
                  <a:sym typeface="Helvetica Neue Medium"/>
                </a:defRPr>
              </a:pPr>
            </a:p>
          </p:txBody>
        </p:sp>
        <p:grpSp>
          <p:nvGrpSpPr>
            <p:cNvPr id="1465" name="Group"/>
            <p:cNvGrpSpPr/>
            <p:nvPr/>
          </p:nvGrpSpPr>
          <p:grpSpPr>
            <a:xfrm>
              <a:off x="1336516" y="1790237"/>
              <a:ext cx="13288542" cy="4511923"/>
              <a:chOff x="0" y="0"/>
              <a:chExt cx="13288541" cy="4511922"/>
            </a:xfrm>
          </p:grpSpPr>
          <p:grpSp>
            <p:nvGrpSpPr>
              <p:cNvPr id="1444" name="Group"/>
              <p:cNvGrpSpPr/>
              <p:nvPr/>
            </p:nvGrpSpPr>
            <p:grpSpPr>
              <a:xfrm>
                <a:off x="0" y="0"/>
                <a:ext cx="2317629" cy="520078"/>
                <a:chOff x="0" y="0"/>
                <a:chExt cx="2317628" cy="520077"/>
              </a:xfrm>
            </p:grpSpPr>
            <p:sp>
              <p:nvSpPr>
                <p:cNvPr id="1441" name="Shadow"/>
                <p:cNvSpPr/>
                <p:nvPr/>
              </p:nvSpPr>
              <p:spPr>
                <a:xfrm>
                  <a:off x="0" y="514235"/>
                  <a:ext cx="2317629" cy="5843"/>
                </a:xfrm>
                <a:prstGeom prst="rect">
                  <a:avLst/>
                </a:prstGeom>
                <a:gradFill flip="none" rotWithShape="1">
                  <a:gsLst>
                    <a:gs pos="34151">
                      <a:srgbClr val="000000"/>
                    </a:gs>
                    <a:gs pos="45057">
                      <a:srgbClr val="000102">
                        <a:alpha val="0"/>
                      </a:srgbClr>
                    </a:gs>
                  </a:gsLst>
                  <a:lin ang="5400000" scaled="0"/>
                </a:gradFill>
                <a:ln w="12700" cap="flat">
                  <a:noFill/>
                  <a:miter lim="400000"/>
                </a:ln>
                <a:effectLst/>
              </p:spPr>
              <p:txBody>
                <a:bodyPr wrap="square" lIns="47625" tIns="47625" rIns="47625" bIns="47625" numCol="1" anchor="ctr">
                  <a:noAutofit/>
                </a:bodyPr>
                <a:lstStyle/>
                <a:p>
                  <a:pPr algn="l" defTabSz="917222">
                    <a:spcBef>
                      <a:spcPts val="4500"/>
                    </a:spcBef>
                    <a:defRPr b="1" spc="36" sz="3600">
                      <a:solidFill>
                        <a:srgbClr val="000000"/>
                      </a:solidFill>
                    </a:defRPr>
                  </a:pPr>
                </a:p>
              </p:txBody>
            </p:sp>
            <p:sp>
              <p:nvSpPr>
                <p:cNvPr id="1442" name="Background"/>
                <p:cNvSpPr/>
                <p:nvPr/>
              </p:nvSpPr>
              <p:spPr>
                <a:xfrm>
                  <a:off x="0" y="0"/>
                  <a:ext cx="2317629" cy="514091"/>
                </a:xfrm>
                <a:prstGeom prst="rect">
                  <a:avLst/>
                </a:prstGeom>
                <a:solidFill>
                  <a:srgbClr val="F9F9F9"/>
                </a:solidFill>
                <a:ln w="25400" cap="flat">
                  <a:solidFill>
                    <a:srgbClr val="87939D"/>
                  </a:solidFill>
                  <a:prstDash val="solid"/>
                  <a:miter lim="400000"/>
                </a:ln>
                <a:effectLst/>
              </p:spPr>
              <p:txBody>
                <a:bodyPr wrap="square" lIns="47625" tIns="47625" rIns="47625" bIns="47625" numCol="1" anchor="ctr">
                  <a:noAutofit/>
                </a:bodyPr>
                <a:lstStyle/>
                <a:p>
                  <a:pPr algn="l" defTabSz="917222">
                    <a:spcBef>
                      <a:spcPts val="4500"/>
                    </a:spcBef>
                    <a:defRPr b="1" spc="36" sz="3600">
                      <a:solidFill>
                        <a:srgbClr val="000000"/>
                      </a:solidFill>
                    </a:defRPr>
                  </a:pPr>
                </a:p>
              </p:txBody>
            </p:sp>
            <p:sp>
              <p:nvSpPr>
                <p:cNvPr id="1443" name="Summary"/>
                <p:cNvSpPr txBox="1"/>
                <p:nvPr/>
              </p:nvSpPr>
              <p:spPr>
                <a:xfrm>
                  <a:off x="677019" y="303156"/>
                  <a:ext cx="969012" cy="18066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825500">
                    <a:defRPr b="1" spc="-19" sz="1000">
                      <a:solidFill>
                        <a:srgbClr val="000000"/>
                      </a:solidFill>
                    </a:defRPr>
                  </a:lvl1pPr>
                </a:lstStyle>
                <a:p>
                  <a:pPr/>
                  <a:r>
                    <a:t>Summary</a:t>
                  </a:r>
                </a:p>
              </p:txBody>
            </p:sp>
          </p:grpSp>
          <p:sp>
            <p:nvSpPr>
              <p:cNvPr id="1445" name="Background"/>
              <p:cNvSpPr/>
              <p:nvPr/>
            </p:nvSpPr>
            <p:spPr>
              <a:xfrm>
                <a:off x="2743939" y="0"/>
                <a:ext cx="2321703" cy="514091"/>
              </a:xfrm>
              <a:prstGeom prst="rect">
                <a:avLst/>
              </a:prstGeom>
              <a:solidFill>
                <a:srgbClr val="F9F9F9"/>
              </a:solidFill>
              <a:ln w="25400" cap="flat">
                <a:solidFill>
                  <a:srgbClr val="87939D"/>
                </a:solidFill>
                <a:prstDash val="solid"/>
                <a:miter lim="400000"/>
              </a:ln>
              <a:effectLst/>
            </p:spPr>
            <p:txBody>
              <a:bodyPr wrap="square" lIns="47625" tIns="47625" rIns="47625" bIns="47625" numCol="1" anchor="ctr">
                <a:noAutofit/>
              </a:bodyPr>
              <a:lstStyle/>
              <a:p>
                <a:pPr algn="l" defTabSz="917222">
                  <a:spcBef>
                    <a:spcPts val="4500"/>
                  </a:spcBef>
                  <a:defRPr b="1" spc="36" sz="3600">
                    <a:solidFill>
                      <a:srgbClr val="000000"/>
                    </a:solidFill>
                  </a:defRPr>
                </a:pPr>
              </a:p>
            </p:txBody>
          </p:sp>
          <p:sp>
            <p:nvSpPr>
              <p:cNvPr id="1446" name="Today"/>
              <p:cNvSpPr txBox="1"/>
              <p:nvPr/>
            </p:nvSpPr>
            <p:spPr>
              <a:xfrm>
                <a:off x="3422148" y="303156"/>
                <a:ext cx="970715" cy="1868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825500">
                  <a:defRPr b="1" spc="-19" sz="1000">
                    <a:solidFill>
                      <a:srgbClr val="000000"/>
                    </a:solidFill>
                  </a:defRPr>
                </a:lvl1pPr>
              </a:lstStyle>
              <a:p>
                <a:pPr/>
                <a:r>
                  <a:t>Today</a:t>
                </a:r>
              </a:p>
            </p:txBody>
          </p:sp>
          <p:sp>
            <p:nvSpPr>
              <p:cNvPr id="1447" name="Calendar"/>
              <p:cNvSpPr txBox="1"/>
              <p:nvPr/>
            </p:nvSpPr>
            <p:spPr>
              <a:xfrm>
                <a:off x="2777763" y="305054"/>
                <a:ext cx="879608" cy="15890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l" defTabSz="825500">
                  <a:defRPr spc="-19" sz="1000">
                    <a:solidFill>
                      <a:srgbClr val="007AFF"/>
                    </a:solidFill>
                  </a:defRPr>
                </a:lvl1pPr>
              </a:lstStyle>
              <a:p>
                <a:pPr/>
                <a:r>
                  <a:t> Calendar </a:t>
                </a:r>
              </a:p>
            </p:txBody>
          </p:sp>
          <p:pic>
            <p:nvPicPr>
              <p:cNvPr id="1448" name="Image" descr="Image"/>
              <p:cNvPicPr>
                <a:picLocks noChangeAspect="1"/>
              </p:cNvPicPr>
              <p:nvPr/>
            </p:nvPicPr>
            <p:blipFill>
              <a:blip r:embed="rId3">
                <a:extLst/>
              </a:blip>
              <a:stretch>
                <a:fillRect/>
              </a:stretch>
            </p:blipFill>
            <p:spPr>
              <a:xfrm>
                <a:off x="2777763" y="305054"/>
                <a:ext cx="61598" cy="107975"/>
              </a:xfrm>
              <a:prstGeom prst="rect">
                <a:avLst/>
              </a:prstGeom>
              <a:ln w="12700" cap="flat">
                <a:noFill/>
                <a:miter lim="400000"/>
              </a:ln>
              <a:effectLst/>
            </p:spPr>
          </p:pic>
          <p:grpSp>
            <p:nvGrpSpPr>
              <p:cNvPr id="1452" name="Group"/>
              <p:cNvGrpSpPr/>
              <p:nvPr/>
            </p:nvGrpSpPr>
            <p:grpSpPr>
              <a:xfrm>
                <a:off x="5483993" y="3991844"/>
                <a:ext cx="2305088" cy="520079"/>
                <a:chOff x="0" y="0"/>
                <a:chExt cx="2305087" cy="520077"/>
              </a:xfrm>
            </p:grpSpPr>
            <p:sp>
              <p:nvSpPr>
                <p:cNvPr id="1449" name="Shadow"/>
                <p:cNvSpPr/>
                <p:nvPr/>
              </p:nvSpPr>
              <p:spPr>
                <a:xfrm>
                  <a:off x="0" y="514235"/>
                  <a:ext cx="2305088" cy="5843"/>
                </a:xfrm>
                <a:prstGeom prst="rect">
                  <a:avLst/>
                </a:prstGeom>
                <a:gradFill flip="none" rotWithShape="1">
                  <a:gsLst>
                    <a:gs pos="34151">
                      <a:srgbClr val="000000"/>
                    </a:gs>
                    <a:gs pos="45057">
                      <a:srgbClr val="000102">
                        <a:alpha val="0"/>
                      </a:srgbClr>
                    </a:gs>
                  </a:gsLst>
                  <a:lin ang="5400000" scaled="0"/>
                </a:gradFill>
                <a:ln w="12700" cap="flat">
                  <a:noFill/>
                  <a:miter lim="400000"/>
                </a:ln>
                <a:effectLst/>
              </p:spPr>
              <p:txBody>
                <a:bodyPr wrap="square" lIns="47625" tIns="47625" rIns="47625" bIns="47625" numCol="1" anchor="ctr">
                  <a:noAutofit/>
                </a:bodyPr>
                <a:lstStyle/>
                <a:p>
                  <a:pPr algn="l" defTabSz="917222">
                    <a:spcBef>
                      <a:spcPts val="4500"/>
                    </a:spcBef>
                    <a:defRPr b="1" spc="36" sz="3600">
                      <a:solidFill>
                        <a:srgbClr val="000000"/>
                      </a:solidFill>
                    </a:defRPr>
                  </a:pPr>
                </a:p>
              </p:txBody>
            </p:sp>
            <p:sp>
              <p:nvSpPr>
                <p:cNvPr id="1450" name="Background"/>
                <p:cNvSpPr/>
                <p:nvPr/>
              </p:nvSpPr>
              <p:spPr>
                <a:xfrm>
                  <a:off x="0" y="0"/>
                  <a:ext cx="2305088" cy="514091"/>
                </a:xfrm>
                <a:prstGeom prst="rect">
                  <a:avLst/>
                </a:prstGeom>
                <a:solidFill>
                  <a:srgbClr val="F9F9F9"/>
                </a:solidFill>
                <a:ln w="25400" cap="flat">
                  <a:solidFill>
                    <a:srgbClr val="87939D"/>
                  </a:solidFill>
                  <a:prstDash val="solid"/>
                  <a:miter lim="400000"/>
                </a:ln>
                <a:effectLst/>
              </p:spPr>
              <p:txBody>
                <a:bodyPr wrap="square" lIns="47625" tIns="47625" rIns="47625" bIns="47625" numCol="1" anchor="ctr">
                  <a:noAutofit/>
                </a:bodyPr>
                <a:lstStyle/>
                <a:p>
                  <a:pPr algn="l" defTabSz="917222">
                    <a:spcBef>
                      <a:spcPts val="4500"/>
                    </a:spcBef>
                    <a:defRPr b="1" spc="36" sz="3600">
                      <a:solidFill>
                        <a:srgbClr val="000000"/>
                      </a:solidFill>
                    </a:defRPr>
                  </a:pPr>
                </a:p>
              </p:txBody>
            </p:sp>
            <p:sp>
              <p:nvSpPr>
                <p:cNvPr id="1451" name="Add Item"/>
                <p:cNvSpPr txBox="1"/>
                <p:nvPr/>
              </p:nvSpPr>
              <p:spPr>
                <a:xfrm>
                  <a:off x="673355" y="303156"/>
                  <a:ext cx="963769" cy="15890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825500">
                    <a:defRPr b="1" spc="-19" sz="1000">
                      <a:solidFill>
                        <a:srgbClr val="000000"/>
                      </a:solidFill>
                    </a:defRPr>
                  </a:lvl1pPr>
                </a:lstStyle>
                <a:p>
                  <a:pPr/>
                  <a:r>
                    <a:t>Add Item</a:t>
                  </a:r>
                </a:p>
              </p:txBody>
            </p:sp>
          </p:grpSp>
          <p:grpSp>
            <p:nvGrpSpPr>
              <p:cNvPr id="1458" name="Group"/>
              <p:cNvGrpSpPr/>
              <p:nvPr/>
            </p:nvGrpSpPr>
            <p:grpSpPr>
              <a:xfrm>
                <a:off x="8227097" y="3991844"/>
                <a:ext cx="2320171" cy="520079"/>
                <a:chOff x="0" y="0"/>
                <a:chExt cx="2320170" cy="520077"/>
              </a:xfrm>
            </p:grpSpPr>
            <p:sp>
              <p:nvSpPr>
                <p:cNvPr id="1453" name="Shadow"/>
                <p:cNvSpPr/>
                <p:nvPr/>
              </p:nvSpPr>
              <p:spPr>
                <a:xfrm>
                  <a:off x="0" y="514235"/>
                  <a:ext cx="2320171" cy="5843"/>
                </a:xfrm>
                <a:prstGeom prst="rect">
                  <a:avLst/>
                </a:prstGeom>
                <a:gradFill flip="none" rotWithShape="1">
                  <a:gsLst>
                    <a:gs pos="34151">
                      <a:srgbClr val="000000"/>
                    </a:gs>
                    <a:gs pos="45057">
                      <a:srgbClr val="000102">
                        <a:alpha val="0"/>
                      </a:srgbClr>
                    </a:gs>
                  </a:gsLst>
                  <a:lin ang="5400000" scaled="0"/>
                </a:gradFill>
                <a:ln w="12700" cap="flat">
                  <a:noFill/>
                  <a:miter lim="400000"/>
                </a:ln>
                <a:effectLst/>
              </p:spPr>
              <p:txBody>
                <a:bodyPr wrap="square" lIns="47625" tIns="47625" rIns="47625" bIns="47625" numCol="1" anchor="ctr">
                  <a:noAutofit/>
                </a:bodyPr>
                <a:lstStyle/>
                <a:p>
                  <a:pPr algn="l" defTabSz="917222">
                    <a:spcBef>
                      <a:spcPts val="4500"/>
                    </a:spcBef>
                    <a:defRPr b="1" spc="36" sz="3600">
                      <a:solidFill>
                        <a:srgbClr val="000000"/>
                      </a:solidFill>
                    </a:defRPr>
                  </a:pPr>
                </a:p>
              </p:txBody>
            </p:sp>
            <p:sp>
              <p:nvSpPr>
                <p:cNvPr id="1454" name="Background"/>
                <p:cNvSpPr/>
                <p:nvPr/>
              </p:nvSpPr>
              <p:spPr>
                <a:xfrm>
                  <a:off x="0" y="0"/>
                  <a:ext cx="2320171" cy="514091"/>
                </a:xfrm>
                <a:prstGeom prst="rect">
                  <a:avLst/>
                </a:prstGeom>
                <a:solidFill>
                  <a:srgbClr val="F9F9F9"/>
                </a:solidFill>
                <a:ln w="25400" cap="flat">
                  <a:solidFill>
                    <a:srgbClr val="87939D"/>
                  </a:solidFill>
                  <a:prstDash val="solid"/>
                  <a:miter lim="400000"/>
                </a:ln>
                <a:effectLst/>
              </p:spPr>
              <p:txBody>
                <a:bodyPr wrap="square" lIns="47625" tIns="47625" rIns="47625" bIns="47625" numCol="1" anchor="ctr">
                  <a:noAutofit/>
                </a:bodyPr>
                <a:lstStyle/>
                <a:p>
                  <a:pPr algn="l" defTabSz="917222">
                    <a:spcBef>
                      <a:spcPts val="4500"/>
                    </a:spcBef>
                    <a:defRPr b="1" spc="36" sz="3600">
                      <a:solidFill>
                        <a:srgbClr val="000000"/>
                      </a:solidFill>
                    </a:defRPr>
                  </a:pPr>
                </a:p>
              </p:txBody>
            </p:sp>
            <p:sp>
              <p:nvSpPr>
                <p:cNvPr id="1455" name="Recycling"/>
                <p:cNvSpPr txBox="1"/>
                <p:nvPr/>
              </p:nvSpPr>
              <p:spPr>
                <a:xfrm>
                  <a:off x="675048" y="305054"/>
                  <a:ext cx="970075" cy="15890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825500">
                    <a:defRPr b="1" spc="-19" sz="1000">
                      <a:solidFill>
                        <a:srgbClr val="000000"/>
                      </a:solidFill>
                    </a:defRPr>
                  </a:lvl1pPr>
                </a:lstStyle>
                <a:p>
                  <a:pPr/>
                  <a:r>
                    <a:t>Recycling</a:t>
                  </a:r>
                </a:p>
              </p:txBody>
            </p:sp>
            <p:sp>
              <p:nvSpPr>
                <p:cNvPr id="1456" name="Add Item"/>
                <p:cNvSpPr txBox="1"/>
                <p:nvPr/>
              </p:nvSpPr>
              <p:spPr>
                <a:xfrm>
                  <a:off x="25265" y="305054"/>
                  <a:ext cx="879028" cy="15890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l" defTabSz="825500">
                    <a:defRPr spc="-19" sz="1000">
                      <a:solidFill>
                        <a:srgbClr val="007AFF"/>
                      </a:solidFill>
                    </a:defRPr>
                  </a:lvl1pPr>
                </a:lstStyle>
                <a:p>
                  <a:pPr/>
                  <a:r>
                    <a:t> Add Item</a:t>
                  </a:r>
                </a:p>
              </p:txBody>
            </p:sp>
            <p:pic>
              <p:nvPicPr>
                <p:cNvPr id="1457" name="Image" descr="Image"/>
                <p:cNvPicPr>
                  <a:picLocks noChangeAspect="1"/>
                </p:cNvPicPr>
                <p:nvPr/>
              </p:nvPicPr>
              <p:blipFill>
                <a:blip r:embed="rId3">
                  <a:extLst/>
                </a:blip>
                <a:stretch>
                  <a:fillRect/>
                </a:stretch>
              </p:blipFill>
              <p:spPr>
                <a:xfrm>
                  <a:off x="25265" y="305054"/>
                  <a:ext cx="61598" cy="107975"/>
                </a:xfrm>
                <a:prstGeom prst="rect">
                  <a:avLst/>
                </a:prstGeom>
                <a:ln w="12700" cap="flat">
                  <a:noFill/>
                  <a:miter lim="400000"/>
                </a:ln>
                <a:effectLst/>
              </p:spPr>
            </p:pic>
          </p:grpSp>
          <p:grpSp>
            <p:nvGrpSpPr>
              <p:cNvPr id="1464" name="Group"/>
              <p:cNvGrpSpPr/>
              <p:nvPr/>
            </p:nvGrpSpPr>
            <p:grpSpPr>
              <a:xfrm>
                <a:off x="10964402" y="6926"/>
                <a:ext cx="2324140" cy="520079"/>
                <a:chOff x="0" y="0"/>
                <a:chExt cx="2324138" cy="520077"/>
              </a:xfrm>
            </p:grpSpPr>
            <p:sp>
              <p:nvSpPr>
                <p:cNvPr id="1459" name="Shadow"/>
                <p:cNvSpPr/>
                <p:nvPr/>
              </p:nvSpPr>
              <p:spPr>
                <a:xfrm>
                  <a:off x="0" y="514235"/>
                  <a:ext cx="2324139" cy="5843"/>
                </a:xfrm>
                <a:prstGeom prst="rect">
                  <a:avLst/>
                </a:prstGeom>
                <a:gradFill flip="none" rotWithShape="1">
                  <a:gsLst>
                    <a:gs pos="34151">
                      <a:srgbClr val="000000"/>
                    </a:gs>
                    <a:gs pos="45057">
                      <a:srgbClr val="000102">
                        <a:alpha val="0"/>
                      </a:srgbClr>
                    </a:gs>
                  </a:gsLst>
                  <a:lin ang="5400000" scaled="0"/>
                </a:gradFill>
                <a:ln w="12700" cap="flat">
                  <a:noFill/>
                  <a:miter lim="400000"/>
                </a:ln>
                <a:effectLst/>
              </p:spPr>
              <p:txBody>
                <a:bodyPr wrap="square" lIns="47625" tIns="47625" rIns="47625" bIns="47625" numCol="1" anchor="ctr">
                  <a:noAutofit/>
                </a:bodyPr>
                <a:lstStyle/>
                <a:p>
                  <a:pPr algn="l" defTabSz="917222">
                    <a:spcBef>
                      <a:spcPts val="4500"/>
                    </a:spcBef>
                    <a:defRPr b="1" spc="36" sz="3600">
                      <a:solidFill>
                        <a:srgbClr val="000000"/>
                      </a:solidFill>
                    </a:defRPr>
                  </a:pPr>
                </a:p>
              </p:txBody>
            </p:sp>
            <p:sp>
              <p:nvSpPr>
                <p:cNvPr id="1460" name="Background"/>
                <p:cNvSpPr/>
                <p:nvPr/>
              </p:nvSpPr>
              <p:spPr>
                <a:xfrm>
                  <a:off x="0" y="0"/>
                  <a:ext cx="2324139" cy="514091"/>
                </a:xfrm>
                <a:prstGeom prst="rect">
                  <a:avLst/>
                </a:prstGeom>
                <a:solidFill>
                  <a:srgbClr val="F9F9F9"/>
                </a:solidFill>
                <a:ln w="25400" cap="flat">
                  <a:solidFill>
                    <a:srgbClr val="87939D"/>
                  </a:solidFill>
                  <a:prstDash val="solid"/>
                  <a:miter lim="400000"/>
                </a:ln>
                <a:effectLst/>
              </p:spPr>
              <p:txBody>
                <a:bodyPr wrap="square" lIns="47625" tIns="47625" rIns="47625" bIns="47625" numCol="1" anchor="ctr">
                  <a:noAutofit/>
                </a:bodyPr>
                <a:lstStyle/>
                <a:p>
                  <a:pPr algn="l" defTabSz="917222">
                    <a:spcBef>
                      <a:spcPts val="4500"/>
                    </a:spcBef>
                    <a:defRPr b="1" spc="36" sz="3600">
                      <a:solidFill>
                        <a:srgbClr val="000000"/>
                      </a:solidFill>
                    </a:defRPr>
                  </a:pPr>
                </a:p>
              </p:txBody>
            </p:sp>
            <p:sp>
              <p:nvSpPr>
                <p:cNvPr id="1461" name="Item Detail"/>
                <p:cNvSpPr txBox="1"/>
                <p:nvPr/>
              </p:nvSpPr>
              <p:spPr>
                <a:xfrm>
                  <a:off x="676202" y="303156"/>
                  <a:ext cx="971734" cy="15890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825500">
                    <a:defRPr b="1" spc="-19" sz="1000">
                      <a:solidFill>
                        <a:srgbClr val="000000"/>
                      </a:solidFill>
                    </a:defRPr>
                  </a:lvl1pPr>
                </a:lstStyle>
                <a:p>
                  <a:pPr/>
                  <a:r>
                    <a:t>Item Detail</a:t>
                  </a:r>
                </a:p>
              </p:txBody>
            </p:sp>
            <p:sp>
              <p:nvSpPr>
                <p:cNvPr id="1462" name="Today"/>
                <p:cNvSpPr txBox="1"/>
                <p:nvPr/>
              </p:nvSpPr>
              <p:spPr>
                <a:xfrm>
                  <a:off x="50904" y="292354"/>
                  <a:ext cx="880531" cy="1822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l" defTabSz="825500">
                    <a:defRPr spc="-19" sz="1000">
                      <a:solidFill>
                        <a:srgbClr val="007AFF"/>
                      </a:solidFill>
                    </a:defRPr>
                  </a:lvl1pPr>
                </a:lstStyle>
                <a:p>
                  <a:pPr/>
                  <a:r>
                    <a:t> Today</a:t>
                  </a:r>
                </a:p>
              </p:txBody>
            </p:sp>
            <p:pic>
              <p:nvPicPr>
                <p:cNvPr id="1463" name="Image" descr="Image"/>
                <p:cNvPicPr>
                  <a:picLocks noChangeAspect="1"/>
                </p:cNvPicPr>
                <p:nvPr/>
              </p:nvPicPr>
              <p:blipFill>
                <a:blip r:embed="rId3">
                  <a:extLst/>
                </a:blip>
                <a:stretch>
                  <a:fillRect/>
                </a:stretch>
              </p:blipFill>
              <p:spPr>
                <a:xfrm>
                  <a:off x="50904" y="292354"/>
                  <a:ext cx="61598" cy="107975"/>
                </a:xfrm>
                <a:prstGeom prst="rect">
                  <a:avLst/>
                </a:prstGeom>
                <a:ln w="12700" cap="flat">
                  <a:noFill/>
                  <a:miter lim="400000"/>
                </a:ln>
                <a:effectLst/>
              </p:spPr>
            </p:pic>
          </p:grpSp>
        </p:grpSp>
        <p:sp>
          <p:nvSpPr>
            <p:cNvPr id="1466" name="Example"/>
            <p:cNvSpPr txBox="1"/>
            <p:nvPr/>
          </p:nvSpPr>
          <p:spPr>
            <a:xfrm>
              <a:off x="12863403" y="547631"/>
              <a:ext cx="1825067" cy="6263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defTabSz="825500">
                <a:defRPr b="1" sz="3200">
                  <a:solidFill>
                    <a:srgbClr val="D2262F"/>
                  </a:solidFill>
                </a:defRPr>
              </a:lvl1pPr>
            </a:lstStyle>
            <a:p>
              <a:pPr/>
              <a:r>
                <a:t>Example</a:t>
              </a:r>
            </a:p>
          </p:txBody>
        </p:sp>
      </p:gr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9" name="For each screen in your prototype:…"/>
          <p:cNvSpPr txBox="1"/>
          <p:nvPr>
            <p:ph type="body" idx="21"/>
          </p:nvPr>
        </p:nvSpPr>
        <p:spPr>
          <a:xfrm>
            <a:off x="8928100" y="1062592"/>
            <a:ext cx="5797299" cy="6854343"/>
          </a:xfrm>
          <a:prstGeom prst="rect">
            <a:avLst/>
          </a:prstGeom>
        </p:spPr>
        <p:txBody>
          <a:bodyPr/>
          <a:lstStyle/>
          <a:p>
            <a:pPr>
              <a:lnSpc>
                <a:spcPts val="3200"/>
              </a:lnSpc>
              <a:spcBef>
                <a:spcPts val="1700"/>
              </a:spcBef>
              <a:defRPr b="1" sz="2400"/>
            </a:pPr>
            <a:r>
              <a:t>For each screen in your prototype:</a:t>
            </a:r>
          </a:p>
          <a:p>
            <a:pPr marL="426719" indent="-426719">
              <a:lnSpc>
                <a:spcPts val="3200"/>
              </a:lnSpc>
              <a:spcBef>
                <a:spcPts val="1700"/>
              </a:spcBef>
              <a:buSzPct val="100000"/>
              <a:buAutoNum type="arabicPeriod" startAt="1"/>
              <a:defRPr sz="2400"/>
            </a:pPr>
            <a:r>
              <a:t>Delete its name.</a:t>
            </a:r>
          </a:p>
          <a:p>
            <a:pPr marL="426719" indent="-426719">
              <a:lnSpc>
                <a:spcPts val="3200"/>
              </a:lnSpc>
              <a:spcBef>
                <a:spcPts val="1700"/>
              </a:spcBef>
              <a:buSzPct val="100000"/>
              <a:buAutoNum type="arabicPeriod" startAt="1"/>
              <a:defRPr sz="2400"/>
            </a:pPr>
            <a:r>
              <a:t>Copy and paste a navigation bar from the iOS Templates+UI-Elements Keynote presentation. (Choose the one most appropriate to this screen.)</a:t>
            </a:r>
          </a:p>
          <a:p>
            <a:pPr marL="426719" indent="-426719">
              <a:lnSpc>
                <a:spcPts val="3200"/>
              </a:lnSpc>
              <a:spcBef>
                <a:spcPts val="1700"/>
              </a:spcBef>
              <a:buSzPct val="100000"/>
              <a:buAutoNum type="arabicPeriod" startAt="1"/>
              <a:defRPr sz="2400"/>
            </a:pPr>
            <a:r>
              <a:t>Set the title of the navigation bar. (If the screen’s name is long, you might choose a different title for the navigation bar.)</a:t>
            </a:r>
          </a:p>
          <a:p>
            <a:pPr marL="426719" indent="-426719">
              <a:lnSpc>
                <a:spcPts val="3200"/>
              </a:lnSpc>
              <a:spcBef>
                <a:spcPts val="1700"/>
              </a:spcBef>
              <a:buSzPct val="100000"/>
              <a:buAutoNum type="arabicPeriod" startAt="1"/>
              <a:defRPr sz="2400"/>
            </a:pPr>
            <a:r>
              <a:t>Delete extraneous items in the navigation bar.</a:t>
            </a:r>
          </a:p>
          <a:p>
            <a:pPr marL="426719" indent="-426719">
              <a:lnSpc>
                <a:spcPts val="3200"/>
              </a:lnSpc>
              <a:spcBef>
                <a:spcPts val="1700"/>
              </a:spcBef>
              <a:buSzPct val="100000"/>
              <a:buAutoNum type="arabicPeriod" startAt="1"/>
              <a:defRPr sz="2400"/>
            </a:pPr>
            <a:r>
              <a:t>Link the Back button to the previous screen, if applicable.</a:t>
            </a:r>
          </a:p>
        </p:txBody>
      </p:sp>
      <p:sp>
        <p:nvSpPr>
          <p:cNvPr id="1470" name="Prototype | Wireframe"/>
          <p:cNvSpPr txBox="1"/>
          <p:nvPr>
            <p:ph type="body" idx="22"/>
          </p:nvPr>
        </p:nvSpPr>
        <p:spPr>
          <a:xfrm>
            <a:off x="1269305" y="12421154"/>
            <a:ext cx="2711096" cy="465340"/>
          </a:xfrm>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Prototype</a:t>
            </a:r>
            <a:r>
              <a:t> | Wireframe</a:t>
            </a:r>
          </a:p>
        </p:txBody>
      </p:sp>
      <p:sp>
        <p:nvSpPr>
          <p:cNvPr id="1471" name="Add a navigation bar to the top of each screen outline and link their Back buttons."/>
          <p:cNvSpPr txBox="1"/>
          <p:nvPr>
            <p:ph type="body" idx="23"/>
          </p:nvPr>
        </p:nvSpPr>
        <p:spPr>
          <a:xfrm>
            <a:off x="1266761" y="4364835"/>
            <a:ext cx="5398537" cy="810937"/>
          </a:xfrm>
          <a:prstGeom prst="rect">
            <a:avLst/>
          </a:prstGeom>
        </p:spPr>
        <p:txBody>
          <a:bodyPr/>
          <a:lstStyle/>
          <a:p>
            <a:pPr/>
            <a:r>
              <a:t>Add a navigation bar to the top of each screen outline and link their Back buttons.</a:t>
            </a:r>
          </a:p>
        </p:txBody>
      </p:sp>
      <p:sp>
        <p:nvSpPr>
          <p:cNvPr id="147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475" name="Group"/>
          <p:cNvGrpSpPr/>
          <p:nvPr/>
        </p:nvGrpSpPr>
        <p:grpSpPr>
          <a:xfrm>
            <a:off x="-1" y="0"/>
            <a:ext cx="24384001" cy="13716001"/>
            <a:chOff x="0" y="0"/>
            <a:chExt cx="24384000" cy="13716000"/>
          </a:xfrm>
        </p:grpSpPr>
        <p:pic>
          <p:nvPicPr>
            <p:cNvPr id="1473" name="6 - Navigation Bar.png" descr="6 - Navigation Bar.png"/>
            <p:cNvPicPr>
              <a:picLocks noChangeAspect="1"/>
            </p:cNvPicPr>
            <p:nvPr/>
          </p:nvPicPr>
          <p:blipFill>
            <a:blip r:embed="rId2">
              <a:extLst/>
            </a:blip>
            <a:stretch>
              <a:fillRect/>
            </a:stretch>
          </p:blipFill>
          <p:spPr>
            <a:xfrm>
              <a:off x="14567363" y="876294"/>
              <a:ext cx="8509001" cy="7973363"/>
            </a:xfrm>
            <a:prstGeom prst="rect">
              <a:avLst/>
            </a:prstGeom>
            <a:ln w="12700" cap="flat">
              <a:noFill/>
              <a:miter lim="400000"/>
            </a:ln>
            <a:effectLst/>
          </p:spPr>
        </p:pic>
        <p:sp>
          <p:nvSpPr>
            <p:cNvPr id="1474"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7" name="Create Modals…"/>
          <p:cNvSpPr txBox="1"/>
          <p:nvPr>
            <p:ph type="body" idx="21"/>
          </p:nvPr>
        </p:nvSpPr>
        <p:spPr>
          <a:xfrm>
            <a:off x="1266761" y="970751"/>
            <a:ext cx="5596975" cy="6293979"/>
          </a:xfrm>
          <a:prstGeom prst="rect">
            <a:avLst/>
          </a:prstGeom>
        </p:spPr>
        <p:txBody>
          <a:bodyPr/>
          <a:lstStyle/>
          <a:p>
            <a:pPr marL="0" indent="0" defTabSz="457200">
              <a:lnSpc>
                <a:spcPct val="100000"/>
              </a:lnSpc>
              <a:spcBef>
                <a:spcPts val="1200"/>
              </a:spcBef>
              <a:buClrTx/>
              <a:buSzTx/>
              <a:buNone/>
              <a:defRPr b="1" sz="3200">
                <a:solidFill>
                  <a:srgbClr val="FFFFFF"/>
                </a:solidFill>
              </a:defRPr>
            </a:pPr>
            <a:r>
              <a:t>Create Modals </a:t>
            </a:r>
          </a:p>
          <a:p>
            <a:pPr marL="0" indent="0">
              <a:lnSpc>
                <a:spcPct val="110000"/>
              </a:lnSpc>
              <a:spcBef>
                <a:spcPts val="1200"/>
              </a:spcBef>
              <a:buClrTx/>
              <a:buSzTx/>
              <a:buNone/>
              <a:defRPr sz="2100">
                <a:solidFill>
                  <a:srgbClr val="FFFFFF"/>
                </a:solidFill>
              </a:defRPr>
            </a:pPr>
            <a:r>
              <a:t>Identify focused activities and create </a:t>
            </a:r>
            <a:br/>
            <a:r>
              <a:t>modal screens.</a:t>
            </a:r>
          </a:p>
          <a:p>
            <a:pPr marL="0" indent="0">
              <a:lnSpc>
                <a:spcPct val="110000"/>
              </a:lnSpc>
              <a:spcBef>
                <a:spcPts val="1200"/>
              </a:spcBef>
              <a:buClrTx/>
              <a:buSzTx/>
              <a:buNone/>
              <a:defRPr sz="2100">
                <a:solidFill>
                  <a:srgbClr val="FFFFFF"/>
                </a:solidFill>
              </a:defRPr>
            </a:pPr>
            <a:r>
              <a:t>Modality is a design technique that helps people focus on a self-contained task or</a:t>
            </a:r>
            <a:br/>
            <a:r>
              <a:t>set of closely related options. A modal </a:t>
            </a:r>
            <a:r>
              <a:rPr spc="-21"/>
              <a:t>presents content in a temporary mode that’s separate from the user’s previous context </a:t>
            </a:r>
            <a:br>
              <a:rPr spc="-21"/>
            </a:br>
            <a:r>
              <a:t>and requires an explicit action to exit.</a:t>
            </a:r>
          </a:p>
          <a:p>
            <a:pPr marL="0" indent="0">
              <a:lnSpc>
                <a:spcPct val="110000"/>
              </a:lnSpc>
              <a:spcBef>
                <a:spcPts val="1200"/>
              </a:spcBef>
              <a:buClrTx/>
              <a:buSzTx/>
              <a:buNone/>
              <a:defRPr sz="2100">
                <a:solidFill>
                  <a:srgbClr val="FFFFFF"/>
                </a:solidFill>
              </a:defRPr>
            </a:pPr>
            <a:r>
              <a:t>Always include a button that dismisses</a:t>
            </a:r>
            <a:br/>
            <a:r>
              <a:t>the modal view — in the main screen, the navigation bar, or both. For example, you </a:t>
            </a:r>
            <a:r>
              <a:rPr spc="-21"/>
              <a:t>might use a Done or Cancel button. Including</a:t>
            </a:r>
            <a:r>
              <a:t> a button ensures that the modal view is accessible to assistive technologies and </a:t>
            </a:r>
            <a:r>
              <a:rPr spc="-21"/>
              <a:t>provides an alternative to dismissal gestures.</a:t>
            </a:r>
          </a:p>
        </p:txBody>
      </p:sp>
      <p:sp>
        <p:nvSpPr>
          <p:cNvPr id="1478" name="Prototype | Wireframe"/>
          <p:cNvSpPr txBox="1"/>
          <p:nvPr>
            <p:ph type="body" idx="23"/>
          </p:nvPr>
        </p:nvSpPr>
        <p:spPr>
          <a:xfrm>
            <a:off x="1269305" y="12421154"/>
            <a:ext cx="2711096" cy="465340"/>
          </a:xfrm>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Prototype</a:t>
            </a:r>
            <a:r>
              <a:t> | Wireframe</a:t>
            </a:r>
          </a:p>
        </p:txBody>
      </p:sp>
      <p:sp>
        <p:nvSpPr>
          <p:cNvPr id="147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546" name="Group"/>
          <p:cNvGrpSpPr/>
          <p:nvPr/>
        </p:nvGrpSpPr>
        <p:grpSpPr>
          <a:xfrm>
            <a:off x="7700681" y="-34124"/>
            <a:ext cx="16743992" cy="13750790"/>
            <a:chOff x="0" y="0"/>
            <a:chExt cx="16743990" cy="13750788"/>
          </a:xfrm>
        </p:grpSpPr>
        <p:sp>
          <p:nvSpPr>
            <p:cNvPr id="1480" name="Rectangle"/>
            <p:cNvSpPr/>
            <p:nvPr/>
          </p:nvSpPr>
          <p:spPr>
            <a:xfrm>
              <a:off x="12266500" y="1787808"/>
              <a:ext cx="2328919" cy="5329135"/>
            </a:xfrm>
            <a:prstGeom prst="rect">
              <a:avLst/>
            </a:prstGeom>
            <a:solidFill>
              <a:srgbClr val="EBEBEB"/>
            </a:solidFill>
            <a:ln w="12700" cap="flat">
              <a:noFill/>
              <a:miter lim="400000"/>
            </a:ln>
            <a:effectLst>
              <a:outerShdw sx="100000" sy="100000" kx="0" ky="0" algn="b" rotWithShape="0" blurRad="241300" dist="0" dir="5400000">
                <a:srgbClr val="000000">
                  <a:alpha val="32004"/>
                </a:srgbClr>
              </a:outerShdw>
            </a:effectLst>
          </p:spPr>
          <p:txBody>
            <a:bodyPr wrap="square" lIns="190500" tIns="190500" rIns="190500" bIns="190500" numCol="1" anchor="ctr">
              <a:noAutofit/>
            </a:bodyPr>
            <a:lstStyle/>
            <a:p>
              <a:pPr algn="l" defTabSz="457200">
                <a:defRPr sz="2000">
                  <a:solidFill>
                    <a:srgbClr val="000000"/>
                  </a:solidFill>
                  <a:latin typeface="Helvetica Neue Medium"/>
                  <a:ea typeface="Helvetica Neue Medium"/>
                  <a:cs typeface="Helvetica Neue Medium"/>
                  <a:sym typeface="Helvetica Neue Medium"/>
                </a:defRPr>
              </a:pPr>
            </a:p>
          </p:txBody>
        </p:sp>
        <p:sp>
          <p:nvSpPr>
            <p:cNvPr id="1481" name="Rectangle"/>
            <p:cNvSpPr/>
            <p:nvPr/>
          </p:nvSpPr>
          <p:spPr>
            <a:xfrm>
              <a:off x="4046480" y="1787808"/>
              <a:ext cx="2281674" cy="5329135"/>
            </a:xfrm>
            <a:prstGeom prst="rect">
              <a:avLst/>
            </a:prstGeom>
            <a:noFill/>
            <a:ln w="12700" cap="flat">
              <a:noFill/>
              <a:miter lim="400000"/>
            </a:ln>
            <a:effectLst/>
          </p:spPr>
          <p:txBody>
            <a:bodyPr wrap="square" lIns="190500" tIns="190500" rIns="190500" bIns="190500" numCol="1" anchor="ctr">
              <a:noAutofit/>
            </a:bodyPr>
            <a:lstStyle/>
            <a:p>
              <a:pPr algn="l" defTabSz="457200">
                <a:defRPr sz="2000">
                  <a:solidFill>
                    <a:srgbClr val="000000"/>
                  </a:solidFill>
                  <a:latin typeface="Helvetica Neue Medium"/>
                  <a:ea typeface="Helvetica Neue Medium"/>
                  <a:cs typeface="Helvetica Neue Medium"/>
                  <a:sym typeface="Helvetica Neue Medium"/>
                </a:defRPr>
              </a:pPr>
            </a:p>
          </p:txBody>
        </p:sp>
        <p:sp>
          <p:nvSpPr>
            <p:cNvPr id="1482" name="Rectangle"/>
            <p:cNvSpPr/>
            <p:nvPr/>
          </p:nvSpPr>
          <p:spPr>
            <a:xfrm>
              <a:off x="4027378" y="1787808"/>
              <a:ext cx="2328920" cy="5329135"/>
            </a:xfrm>
            <a:prstGeom prst="rect">
              <a:avLst/>
            </a:prstGeom>
            <a:solidFill>
              <a:srgbClr val="EBEBEB"/>
            </a:solidFill>
            <a:ln w="12700" cap="flat">
              <a:noFill/>
              <a:miter lim="400000"/>
            </a:ln>
            <a:effectLst>
              <a:outerShdw sx="100000" sy="100000" kx="0" ky="0" algn="b" rotWithShape="0" blurRad="241300" dist="0" dir="5400000">
                <a:srgbClr val="000000">
                  <a:alpha val="32004"/>
                </a:srgbClr>
              </a:outerShdw>
            </a:effectLst>
          </p:spPr>
          <p:txBody>
            <a:bodyPr wrap="square" lIns="190500" tIns="190500" rIns="190500" bIns="190500" numCol="1" anchor="ctr">
              <a:noAutofit/>
            </a:bodyPr>
            <a:lstStyle/>
            <a:p>
              <a:pPr algn="l" defTabSz="457200">
                <a:defRPr sz="2000">
                  <a:solidFill>
                    <a:srgbClr val="000000"/>
                  </a:solidFill>
                  <a:latin typeface="Helvetica Neue Medium"/>
                  <a:ea typeface="Helvetica Neue Medium"/>
                  <a:cs typeface="Helvetica Neue Medium"/>
                  <a:sym typeface="Helvetica Neue Medium"/>
                </a:defRPr>
              </a:pPr>
            </a:p>
          </p:txBody>
        </p:sp>
        <p:sp>
          <p:nvSpPr>
            <p:cNvPr id="1483" name="Itemized list of today’s recycling"/>
            <p:cNvSpPr/>
            <p:nvPr/>
          </p:nvSpPr>
          <p:spPr>
            <a:xfrm>
              <a:off x="4107566" y="3378681"/>
              <a:ext cx="2159505" cy="65332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Itemized list of today’s recycling</a:t>
              </a:r>
            </a:p>
          </p:txBody>
        </p:sp>
        <p:sp>
          <p:nvSpPr>
            <p:cNvPr id="1484" name="View details for a logged item"/>
            <p:cNvSpPr/>
            <p:nvPr/>
          </p:nvSpPr>
          <p:spPr>
            <a:xfrm>
              <a:off x="4103972" y="4125713"/>
              <a:ext cx="2166691" cy="653326"/>
            </a:xfrm>
            <a:prstGeom prst="rect">
              <a:avLst/>
            </a:prstGeom>
            <a:solidFill>
              <a:srgbClr val="FFFFFF"/>
            </a:solidFill>
            <a:ln w="25400" cap="flat">
              <a:solidFill>
                <a:srgbClr val="D2262F"/>
              </a:solidFill>
              <a:prstDash val="solid"/>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View details for a logged item</a:t>
              </a:r>
            </a:p>
          </p:txBody>
        </p:sp>
        <p:sp>
          <p:nvSpPr>
            <p:cNvPr id="1485" name="Add new items to trash or recycling"/>
            <p:cNvSpPr/>
            <p:nvPr/>
          </p:nvSpPr>
          <p:spPr>
            <a:xfrm>
              <a:off x="4103972" y="4872745"/>
              <a:ext cx="2166691" cy="653326"/>
            </a:xfrm>
            <a:prstGeom prst="rect">
              <a:avLst/>
            </a:prstGeom>
            <a:solidFill>
              <a:srgbClr val="FFFFFF"/>
            </a:solidFill>
            <a:ln w="25400" cap="flat">
              <a:solidFill>
                <a:srgbClr val="D2262F"/>
              </a:solidFill>
              <a:prstDash val="solid"/>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Add new items to trash or recycling</a:t>
              </a:r>
            </a:p>
          </p:txBody>
        </p:sp>
        <p:sp>
          <p:nvSpPr>
            <p:cNvPr id="1486" name="Type of item"/>
            <p:cNvSpPr/>
            <p:nvPr/>
          </p:nvSpPr>
          <p:spPr>
            <a:xfrm>
              <a:off x="12351380" y="2666690"/>
              <a:ext cx="2159162" cy="65332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Type of item</a:t>
              </a:r>
            </a:p>
          </p:txBody>
        </p:sp>
        <p:sp>
          <p:nvSpPr>
            <p:cNvPr id="1487" name="Weight"/>
            <p:cNvSpPr/>
            <p:nvPr/>
          </p:nvSpPr>
          <p:spPr>
            <a:xfrm>
              <a:off x="12351207" y="3413722"/>
              <a:ext cx="2159161" cy="65332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Weight</a:t>
              </a:r>
            </a:p>
          </p:txBody>
        </p:sp>
        <p:sp>
          <p:nvSpPr>
            <p:cNvPr id="1488" name="Date"/>
            <p:cNvSpPr/>
            <p:nvPr/>
          </p:nvSpPr>
          <p:spPr>
            <a:xfrm>
              <a:off x="12351207" y="4160754"/>
              <a:ext cx="2159161" cy="65332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Date</a:t>
              </a:r>
            </a:p>
          </p:txBody>
        </p:sp>
        <p:sp>
          <p:nvSpPr>
            <p:cNvPr id="1489" name="Rectangle"/>
            <p:cNvSpPr/>
            <p:nvPr/>
          </p:nvSpPr>
          <p:spPr>
            <a:xfrm>
              <a:off x="1274617" y="1786982"/>
              <a:ext cx="2329641" cy="5330788"/>
            </a:xfrm>
            <a:prstGeom prst="rect">
              <a:avLst/>
            </a:prstGeom>
            <a:solidFill>
              <a:srgbClr val="EBEBEB"/>
            </a:solidFill>
            <a:ln w="12700" cap="flat">
              <a:noFill/>
              <a:miter lim="400000"/>
            </a:ln>
            <a:effectLst>
              <a:outerShdw sx="100000" sy="100000" kx="0" ky="0" algn="b" rotWithShape="0" blurRad="241300" dist="0" dir="5400000">
                <a:srgbClr val="000000">
                  <a:alpha val="32004"/>
                </a:srgbClr>
              </a:outerShdw>
            </a:effectLst>
          </p:spPr>
          <p:txBody>
            <a:bodyPr wrap="square" lIns="190500" tIns="190500" rIns="190500" bIns="190500" numCol="1" anchor="ctr">
              <a:noAutofit/>
            </a:bodyPr>
            <a:lstStyle/>
            <a:p>
              <a:pPr algn="l" defTabSz="457200">
                <a:defRPr sz="2000">
                  <a:solidFill>
                    <a:srgbClr val="000000"/>
                  </a:solidFill>
                  <a:latin typeface="Helvetica Neue Medium"/>
                  <a:ea typeface="Helvetica Neue Medium"/>
                  <a:cs typeface="Helvetica Neue Medium"/>
                  <a:sym typeface="Helvetica Neue Medium"/>
                </a:defRPr>
              </a:pPr>
            </a:p>
          </p:txBody>
        </p:sp>
        <p:sp>
          <p:nvSpPr>
            <p:cNvPr id="1490" name="Calendar with current date"/>
            <p:cNvSpPr/>
            <p:nvPr/>
          </p:nvSpPr>
          <p:spPr>
            <a:xfrm>
              <a:off x="1359694" y="2659836"/>
              <a:ext cx="2159830" cy="653528"/>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Calendar with current date</a:t>
              </a:r>
            </a:p>
          </p:txBody>
        </p:sp>
        <p:sp>
          <p:nvSpPr>
            <p:cNvPr id="1491" name="Summary of the month’s items"/>
            <p:cNvSpPr/>
            <p:nvPr/>
          </p:nvSpPr>
          <p:spPr>
            <a:xfrm>
              <a:off x="1359694" y="3404279"/>
              <a:ext cx="2159830" cy="653529"/>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Summary of the month’s items</a:t>
              </a:r>
            </a:p>
          </p:txBody>
        </p:sp>
        <p:sp>
          <p:nvSpPr>
            <p:cNvPr id="1492" name="View a day’s recycling log"/>
            <p:cNvSpPr/>
            <p:nvPr/>
          </p:nvSpPr>
          <p:spPr>
            <a:xfrm>
              <a:off x="1359694" y="4151543"/>
              <a:ext cx="2159830" cy="653528"/>
            </a:xfrm>
            <a:prstGeom prst="rect">
              <a:avLst/>
            </a:prstGeom>
            <a:solidFill>
              <a:srgbClr val="FFFFFF"/>
            </a:solidFill>
            <a:ln w="25400" cap="flat">
              <a:solidFill>
                <a:srgbClr val="D2262F"/>
              </a:solidFill>
              <a:prstDash val="solid"/>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View a day’s recycling log</a:t>
              </a:r>
            </a:p>
          </p:txBody>
        </p:sp>
        <p:cxnSp>
          <p:nvCxnSpPr>
            <p:cNvPr id="1493" name="Connection Line"/>
            <p:cNvCxnSpPr>
              <a:stCxn id="1492" idx="0"/>
              <a:endCxn id="1481" idx="0"/>
            </p:cNvCxnSpPr>
            <p:nvPr/>
          </p:nvCxnSpPr>
          <p:spPr>
            <a:xfrm flipV="1">
              <a:off x="2439609" y="4452375"/>
              <a:ext cx="2747709" cy="25932"/>
            </a:xfrm>
            <a:prstGeom prst="straightConnector1">
              <a:avLst/>
            </a:prstGeom>
            <a:ln w="25400" cap="flat">
              <a:solidFill>
                <a:srgbClr val="D2262F"/>
              </a:solidFill>
              <a:prstDash val="solid"/>
              <a:miter lim="400000"/>
              <a:tailEnd type="arrow" w="med" len="med"/>
            </a:ln>
            <a:effectLst/>
          </p:spPr>
        </p:cxnSp>
        <p:cxnSp>
          <p:nvCxnSpPr>
            <p:cNvPr id="1494" name="Connection Line"/>
            <p:cNvCxnSpPr>
              <a:stCxn id="1484" idx="0"/>
              <a:endCxn id="1480" idx="0"/>
            </p:cNvCxnSpPr>
            <p:nvPr/>
          </p:nvCxnSpPr>
          <p:spPr>
            <a:xfrm>
              <a:off x="5187317" y="4452375"/>
              <a:ext cx="8243643" cy="1"/>
            </a:xfrm>
            <a:prstGeom prst="straightConnector1">
              <a:avLst/>
            </a:prstGeom>
            <a:ln w="25400" cap="flat">
              <a:solidFill>
                <a:srgbClr val="D2262F"/>
              </a:solidFill>
              <a:prstDash val="solid"/>
              <a:miter lim="400000"/>
              <a:tailEnd type="arrow" w="med" len="med"/>
            </a:ln>
            <a:effectLst/>
          </p:spPr>
        </p:cxnSp>
        <p:sp>
          <p:nvSpPr>
            <p:cNvPr id="1547" name="Connection Line"/>
            <p:cNvSpPr/>
            <p:nvPr/>
          </p:nvSpPr>
          <p:spPr>
            <a:xfrm>
              <a:off x="6283215" y="5079154"/>
              <a:ext cx="1721964" cy="3359666"/>
            </a:xfrm>
            <a:custGeom>
              <a:avLst/>
              <a:gdLst/>
              <a:ahLst/>
              <a:cxnLst>
                <a:cxn ang="0">
                  <a:pos x="wd2" y="hd2"/>
                </a:cxn>
                <a:cxn ang="5400000">
                  <a:pos x="wd2" y="hd2"/>
                </a:cxn>
                <a:cxn ang="10800000">
                  <a:pos x="wd2" y="hd2"/>
                </a:cxn>
                <a:cxn ang="16200000">
                  <a:pos x="wd2" y="hd2"/>
                </a:cxn>
              </a:cxnLst>
              <a:rect l="0" t="0" r="r" b="b"/>
              <a:pathLst>
                <a:path w="19271" h="21600" fill="norm" stroke="1" extrusionOk="0">
                  <a:moveTo>
                    <a:pt x="0" y="0"/>
                  </a:moveTo>
                  <a:cubicBezTo>
                    <a:pt x="15437" y="458"/>
                    <a:pt x="21600" y="7658"/>
                    <a:pt x="18488" y="21600"/>
                  </a:cubicBezTo>
                </a:path>
              </a:pathLst>
            </a:custGeom>
            <a:noFill/>
            <a:ln w="25400" cap="flat">
              <a:solidFill>
                <a:srgbClr val="D2262F"/>
              </a:solidFill>
              <a:prstDash val="solid"/>
              <a:miter lim="400000"/>
              <a:tailEnd type="arrow" w="med" len="med"/>
            </a:ln>
            <a:effectLst/>
          </p:spPr>
          <p:txBody>
            <a:bodyPr/>
            <a:lstStyle/>
            <a:p>
              <a:pPr/>
            </a:p>
          </p:txBody>
        </p:sp>
        <p:sp>
          <p:nvSpPr>
            <p:cNvPr id="1496" name="Summary of today’s recycling"/>
            <p:cNvSpPr/>
            <p:nvPr/>
          </p:nvSpPr>
          <p:spPr>
            <a:xfrm>
              <a:off x="4107415" y="2633849"/>
              <a:ext cx="2159505" cy="65332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Summary of today’s recycling</a:t>
              </a:r>
            </a:p>
          </p:txBody>
        </p:sp>
        <p:pic>
          <p:nvPicPr>
            <p:cNvPr id="1497" name="Tab bar.png" descr="Tab bar.png"/>
            <p:cNvPicPr>
              <a:picLocks noChangeAspect="1"/>
            </p:cNvPicPr>
            <p:nvPr/>
          </p:nvPicPr>
          <p:blipFill>
            <a:blip r:embed="rId2">
              <a:extLst/>
            </a:blip>
            <a:stretch>
              <a:fillRect/>
            </a:stretch>
          </p:blipFill>
          <p:spPr>
            <a:xfrm>
              <a:off x="1255945" y="6612272"/>
              <a:ext cx="2361836" cy="526245"/>
            </a:xfrm>
            <a:prstGeom prst="rect">
              <a:avLst/>
            </a:prstGeom>
            <a:ln w="12700" cap="flat">
              <a:noFill/>
              <a:miter lim="400000"/>
            </a:ln>
            <a:effectLst/>
          </p:spPr>
        </p:pic>
        <p:pic>
          <p:nvPicPr>
            <p:cNvPr id="1498" name="Tab bar.png" descr="Tab bar.png"/>
            <p:cNvPicPr>
              <a:picLocks noChangeAspect="1"/>
            </p:cNvPicPr>
            <p:nvPr/>
          </p:nvPicPr>
          <p:blipFill>
            <a:blip r:embed="rId2">
              <a:extLst/>
            </a:blip>
            <a:stretch>
              <a:fillRect/>
            </a:stretch>
          </p:blipFill>
          <p:spPr>
            <a:xfrm>
              <a:off x="4016078" y="6612272"/>
              <a:ext cx="2361836" cy="526245"/>
            </a:xfrm>
            <a:prstGeom prst="rect">
              <a:avLst/>
            </a:prstGeom>
            <a:ln w="12700" cap="flat">
              <a:noFill/>
              <a:miter lim="400000"/>
            </a:ln>
            <a:effectLst/>
          </p:spPr>
        </p:pic>
        <p:sp>
          <p:nvSpPr>
            <p:cNvPr id="1499" name="Shadow"/>
            <p:cNvSpPr/>
            <p:nvPr/>
          </p:nvSpPr>
          <p:spPr>
            <a:xfrm>
              <a:off x="4021987" y="2304473"/>
              <a:ext cx="2321703" cy="5843"/>
            </a:xfrm>
            <a:prstGeom prst="rect">
              <a:avLst/>
            </a:prstGeom>
            <a:gradFill flip="none" rotWithShape="1">
              <a:gsLst>
                <a:gs pos="34151">
                  <a:srgbClr val="000000"/>
                </a:gs>
                <a:gs pos="45057">
                  <a:srgbClr val="000102">
                    <a:alpha val="0"/>
                  </a:srgbClr>
                </a:gs>
              </a:gsLst>
              <a:lin ang="5400000" scaled="0"/>
            </a:gradFill>
            <a:ln w="12700" cap="flat">
              <a:noFill/>
              <a:miter lim="400000"/>
            </a:ln>
            <a:effectLst/>
          </p:spPr>
          <p:txBody>
            <a:bodyPr wrap="square" lIns="47625" tIns="47625" rIns="47625" bIns="47625" numCol="1" anchor="ctr">
              <a:noAutofit/>
            </a:bodyPr>
            <a:lstStyle/>
            <a:p>
              <a:pPr algn="l" defTabSz="917222">
                <a:spcBef>
                  <a:spcPts val="4500"/>
                </a:spcBef>
                <a:defRPr b="1" spc="36" sz="3600">
                  <a:solidFill>
                    <a:srgbClr val="000000"/>
                  </a:solidFill>
                </a:defRPr>
              </a:pPr>
            </a:p>
          </p:txBody>
        </p:sp>
        <p:grpSp>
          <p:nvGrpSpPr>
            <p:cNvPr id="1503" name="Group"/>
            <p:cNvGrpSpPr/>
            <p:nvPr/>
          </p:nvGrpSpPr>
          <p:grpSpPr>
            <a:xfrm>
              <a:off x="1290748" y="1790237"/>
              <a:ext cx="2317630" cy="520079"/>
              <a:chOff x="0" y="0"/>
              <a:chExt cx="2317628" cy="520077"/>
            </a:xfrm>
          </p:grpSpPr>
          <p:sp>
            <p:nvSpPr>
              <p:cNvPr id="1500" name="Shadow"/>
              <p:cNvSpPr/>
              <p:nvPr/>
            </p:nvSpPr>
            <p:spPr>
              <a:xfrm>
                <a:off x="0" y="514235"/>
                <a:ext cx="2317629" cy="5843"/>
              </a:xfrm>
              <a:prstGeom prst="rect">
                <a:avLst/>
              </a:prstGeom>
              <a:gradFill flip="none" rotWithShape="1">
                <a:gsLst>
                  <a:gs pos="34151">
                    <a:srgbClr val="000000"/>
                  </a:gs>
                  <a:gs pos="45057">
                    <a:srgbClr val="000102">
                      <a:alpha val="0"/>
                    </a:srgbClr>
                  </a:gs>
                </a:gsLst>
                <a:lin ang="5400000" scaled="0"/>
              </a:gradFill>
              <a:ln w="12700" cap="flat">
                <a:noFill/>
                <a:miter lim="400000"/>
              </a:ln>
              <a:effectLst/>
            </p:spPr>
            <p:txBody>
              <a:bodyPr wrap="square" lIns="47625" tIns="47625" rIns="47625" bIns="47625" numCol="1" anchor="ctr">
                <a:noAutofit/>
              </a:bodyPr>
              <a:lstStyle/>
              <a:p>
                <a:pPr algn="l" defTabSz="917222">
                  <a:spcBef>
                    <a:spcPts val="4500"/>
                  </a:spcBef>
                  <a:defRPr b="1" spc="36" sz="3600">
                    <a:solidFill>
                      <a:srgbClr val="000000"/>
                    </a:solidFill>
                  </a:defRPr>
                </a:pPr>
              </a:p>
            </p:txBody>
          </p:sp>
          <p:sp>
            <p:nvSpPr>
              <p:cNvPr id="1501" name="Background"/>
              <p:cNvSpPr/>
              <p:nvPr/>
            </p:nvSpPr>
            <p:spPr>
              <a:xfrm>
                <a:off x="0" y="0"/>
                <a:ext cx="2317629" cy="514091"/>
              </a:xfrm>
              <a:prstGeom prst="rect">
                <a:avLst/>
              </a:prstGeom>
              <a:solidFill>
                <a:srgbClr val="F9F9F9"/>
              </a:solidFill>
              <a:ln w="12700" cap="flat">
                <a:noFill/>
                <a:miter lim="400000"/>
              </a:ln>
              <a:effectLst/>
            </p:spPr>
            <p:txBody>
              <a:bodyPr wrap="square" lIns="47625" tIns="47625" rIns="47625" bIns="47625" numCol="1" anchor="ctr">
                <a:noAutofit/>
              </a:bodyPr>
              <a:lstStyle/>
              <a:p>
                <a:pPr algn="l" defTabSz="917222">
                  <a:spcBef>
                    <a:spcPts val="4500"/>
                  </a:spcBef>
                  <a:defRPr b="1" spc="36" sz="3600">
                    <a:solidFill>
                      <a:srgbClr val="000000"/>
                    </a:solidFill>
                  </a:defRPr>
                </a:pPr>
              </a:p>
            </p:txBody>
          </p:sp>
          <p:sp>
            <p:nvSpPr>
              <p:cNvPr id="1502" name="Summary"/>
              <p:cNvSpPr txBox="1"/>
              <p:nvPr/>
            </p:nvSpPr>
            <p:spPr>
              <a:xfrm>
                <a:off x="677019" y="303156"/>
                <a:ext cx="969012" cy="18066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825500">
                  <a:defRPr b="1" spc="-19" sz="1000">
                    <a:solidFill>
                      <a:srgbClr val="000000"/>
                    </a:solidFill>
                  </a:defRPr>
                </a:lvl1pPr>
              </a:lstStyle>
              <a:p>
                <a:pPr/>
                <a:r>
                  <a:t>Summary</a:t>
                </a:r>
              </a:p>
            </p:txBody>
          </p:sp>
        </p:grpSp>
        <p:sp>
          <p:nvSpPr>
            <p:cNvPr id="1504" name="Background"/>
            <p:cNvSpPr/>
            <p:nvPr/>
          </p:nvSpPr>
          <p:spPr>
            <a:xfrm>
              <a:off x="4034687" y="1790237"/>
              <a:ext cx="2321703" cy="514091"/>
            </a:xfrm>
            <a:prstGeom prst="rect">
              <a:avLst/>
            </a:prstGeom>
            <a:solidFill>
              <a:srgbClr val="F9F9F9"/>
            </a:solidFill>
            <a:ln w="12700" cap="flat">
              <a:noFill/>
              <a:miter lim="400000"/>
            </a:ln>
            <a:effectLst/>
          </p:spPr>
          <p:txBody>
            <a:bodyPr wrap="square" lIns="47625" tIns="47625" rIns="47625" bIns="47625" numCol="1" anchor="ctr">
              <a:noAutofit/>
            </a:bodyPr>
            <a:lstStyle/>
            <a:p>
              <a:pPr algn="l" defTabSz="917222">
                <a:spcBef>
                  <a:spcPts val="4500"/>
                </a:spcBef>
                <a:defRPr b="1" spc="36" sz="3600">
                  <a:solidFill>
                    <a:srgbClr val="000000"/>
                  </a:solidFill>
                </a:defRPr>
              </a:pPr>
            </a:p>
          </p:txBody>
        </p:sp>
        <p:sp>
          <p:nvSpPr>
            <p:cNvPr id="1505" name="Today"/>
            <p:cNvSpPr txBox="1"/>
            <p:nvPr/>
          </p:nvSpPr>
          <p:spPr>
            <a:xfrm>
              <a:off x="4712896" y="2093393"/>
              <a:ext cx="970716" cy="1868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825500">
                <a:defRPr b="1" spc="-19" sz="1000">
                  <a:solidFill>
                    <a:srgbClr val="000000"/>
                  </a:solidFill>
                </a:defRPr>
              </a:lvl1pPr>
            </a:lstStyle>
            <a:p>
              <a:pPr/>
              <a:r>
                <a:t>Today</a:t>
              </a:r>
            </a:p>
          </p:txBody>
        </p:sp>
        <p:sp>
          <p:nvSpPr>
            <p:cNvPr id="1506" name="Calendar"/>
            <p:cNvSpPr txBox="1"/>
            <p:nvPr/>
          </p:nvSpPr>
          <p:spPr>
            <a:xfrm>
              <a:off x="4068512" y="2095291"/>
              <a:ext cx="879608" cy="15890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l" defTabSz="825500">
                <a:defRPr spc="-19" sz="1000">
                  <a:solidFill>
                    <a:srgbClr val="007AFF"/>
                  </a:solidFill>
                </a:defRPr>
              </a:lvl1pPr>
            </a:lstStyle>
            <a:p>
              <a:pPr/>
              <a:r>
                <a:t> Calendar </a:t>
              </a:r>
            </a:p>
          </p:txBody>
        </p:sp>
        <p:pic>
          <p:nvPicPr>
            <p:cNvPr id="1507" name="Image" descr="Image"/>
            <p:cNvPicPr>
              <a:picLocks noChangeAspect="1"/>
            </p:cNvPicPr>
            <p:nvPr/>
          </p:nvPicPr>
          <p:blipFill>
            <a:blip r:embed="rId3">
              <a:extLst/>
            </a:blip>
            <a:stretch>
              <a:fillRect/>
            </a:stretch>
          </p:blipFill>
          <p:spPr>
            <a:xfrm>
              <a:off x="4068512" y="2095291"/>
              <a:ext cx="61598" cy="107975"/>
            </a:xfrm>
            <a:prstGeom prst="rect">
              <a:avLst/>
            </a:prstGeom>
            <a:ln w="12700" cap="flat">
              <a:noFill/>
              <a:miter lim="400000"/>
            </a:ln>
            <a:effectLst/>
          </p:spPr>
        </p:pic>
        <p:grpSp>
          <p:nvGrpSpPr>
            <p:cNvPr id="1513" name="Group"/>
            <p:cNvGrpSpPr/>
            <p:nvPr/>
          </p:nvGrpSpPr>
          <p:grpSpPr>
            <a:xfrm>
              <a:off x="12255151" y="1797163"/>
              <a:ext cx="2324139" cy="520079"/>
              <a:chOff x="0" y="0"/>
              <a:chExt cx="2324138" cy="520077"/>
            </a:xfrm>
          </p:grpSpPr>
          <p:sp>
            <p:nvSpPr>
              <p:cNvPr id="1508" name="Shadow"/>
              <p:cNvSpPr/>
              <p:nvPr/>
            </p:nvSpPr>
            <p:spPr>
              <a:xfrm>
                <a:off x="0" y="514235"/>
                <a:ext cx="2324139" cy="5843"/>
              </a:xfrm>
              <a:prstGeom prst="rect">
                <a:avLst/>
              </a:prstGeom>
              <a:gradFill flip="none" rotWithShape="1">
                <a:gsLst>
                  <a:gs pos="34151">
                    <a:srgbClr val="000000"/>
                  </a:gs>
                  <a:gs pos="45057">
                    <a:srgbClr val="000102">
                      <a:alpha val="0"/>
                    </a:srgbClr>
                  </a:gs>
                </a:gsLst>
                <a:lin ang="5400000" scaled="0"/>
              </a:gradFill>
              <a:ln w="12700" cap="flat">
                <a:noFill/>
                <a:miter lim="400000"/>
              </a:ln>
              <a:effectLst/>
            </p:spPr>
            <p:txBody>
              <a:bodyPr wrap="square" lIns="47625" tIns="47625" rIns="47625" bIns="47625" numCol="1" anchor="ctr">
                <a:noAutofit/>
              </a:bodyPr>
              <a:lstStyle/>
              <a:p>
                <a:pPr algn="l" defTabSz="917222">
                  <a:spcBef>
                    <a:spcPts val="4500"/>
                  </a:spcBef>
                  <a:defRPr b="1" spc="36" sz="3600">
                    <a:solidFill>
                      <a:srgbClr val="000000"/>
                    </a:solidFill>
                  </a:defRPr>
                </a:pPr>
              </a:p>
            </p:txBody>
          </p:sp>
          <p:sp>
            <p:nvSpPr>
              <p:cNvPr id="1509" name="Background"/>
              <p:cNvSpPr/>
              <p:nvPr/>
            </p:nvSpPr>
            <p:spPr>
              <a:xfrm>
                <a:off x="0" y="0"/>
                <a:ext cx="2324139" cy="514091"/>
              </a:xfrm>
              <a:prstGeom prst="rect">
                <a:avLst/>
              </a:prstGeom>
              <a:solidFill>
                <a:srgbClr val="F9F9F9"/>
              </a:solidFill>
              <a:ln w="12700" cap="flat">
                <a:noFill/>
                <a:miter lim="400000"/>
              </a:ln>
              <a:effectLst/>
            </p:spPr>
            <p:txBody>
              <a:bodyPr wrap="square" lIns="47625" tIns="47625" rIns="47625" bIns="47625" numCol="1" anchor="ctr">
                <a:noAutofit/>
              </a:bodyPr>
              <a:lstStyle/>
              <a:p>
                <a:pPr algn="l" defTabSz="917222">
                  <a:spcBef>
                    <a:spcPts val="4500"/>
                  </a:spcBef>
                  <a:defRPr b="1" spc="36" sz="3600">
                    <a:solidFill>
                      <a:srgbClr val="000000"/>
                    </a:solidFill>
                  </a:defRPr>
                </a:pPr>
              </a:p>
            </p:txBody>
          </p:sp>
          <p:sp>
            <p:nvSpPr>
              <p:cNvPr id="1510" name="Item Detail"/>
              <p:cNvSpPr txBox="1"/>
              <p:nvPr/>
            </p:nvSpPr>
            <p:spPr>
              <a:xfrm>
                <a:off x="676202" y="303156"/>
                <a:ext cx="971734" cy="15890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825500">
                  <a:defRPr b="1" spc="-19" sz="1000">
                    <a:solidFill>
                      <a:srgbClr val="000000"/>
                    </a:solidFill>
                  </a:defRPr>
                </a:lvl1pPr>
              </a:lstStyle>
              <a:p>
                <a:pPr/>
                <a:r>
                  <a:t>Item Detail</a:t>
                </a:r>
              </a:p>
            </p:txBody>
          </p:sp>
          <p:sp>
            <p:nvSpPr>
              <p:cNvPr id="1511" name="Today"/>
              <p:cNvSpPr txBox="1"/>
              <p:nvPr/>
            </p:nvSpPr>
            <p:spPr>
              <a:xfrm>
                <a:off x="50904" y="292354"/>
                <a:ext cx="880531" cy="1822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l" defTabSz="825500">
                  <a:defRPr spc="-19" sz="1000">
                    <a:solidFill>
                      <a:srgbClr val="007AFF"/>
                    </a:solidFill>
                  </a:defRPr>
                </a:lvl1pPr>
              </a:lstStyle>
              <a:p>
                <a:pPr/>
                <a:r>
                  <a:t> Today</a:t>
                </a:r>
              </a:p>
            </p:txBody>
          </p:sp>
          <p:pic>
            <p:nvPicPr>
              <p:cNvPr id="1512" name="Image" descr="Image"/>
              <p:cNvPicPr>
                <a:picLocks noChangeAspect="1"/>
              </p:cNvPicPr>
              <p:nvPr/>
            </p:nvPicPr>
            <p:blipFill>
              <a:blip r:embed="rId3">
                <a:extLst/>
              </a:blip>
              <a:stretch>
                <a:fillRect/>
              </a:stretch>
            </p:blipFill>
            <p:spPr>
              <a:xfrm>
                <a:off x="50904" y="292354"/>
                <a:ext cx="61598" cy="107975"/>
              </a:xfrm>
              <a:prstGeom prst="rect">
                <a:avLst/>
              </a:prstGeom>
              <a:ln w="12700" cap="flat">
                <a:noFill/>
                <a:miter lim="400000"/>
              </a:ln>
              <a:effectLst/>
            </p:spPr>
          </p:pic>
        </p:grpSp>
        <p:sp>
          <p:nvSpPr>
            <p:cNvPr id="1548" name="Connection Line"/>
            <p:cNvSpPr/>
            <p:nvPr/>
          </p:nvSpPr>
          <p:spPr>
            <a:xfrm>
              <a:off x="4891594" y="7116960"/>
              <a:ext cx="3043605" cy="2880241"/>
            </a:xfrm>
            <a:custGeom>
              <a:avLst/>
              <a:gdLst/>
              <a:ahLst/>
              <a:cxnLst>
                <a:cxn ang="0">
                  <a:pos x="wd2" y="hd2"/>
                </a:cxn>
                <a:cxn ang="5400000">
                  <a:pos x="wd2" y="hd2"/>
                </a:cxn>
                <a:cxn ang="10800000">
                  <a:pos x="wd2" y="hd2"/>
                </a:cxn>
                <a:cxn ang="16200000">
                  <a:pos x="wd2" y="hd2"/>
                </a:cxn>
              </a:cxnLst>
              <a:rect l="0" t="0" r="r" b="b"/>
              <a:pathLst>
                <a:path w="21600" h="20304" fill="norm" stroke="1" extrusionOk="0">
                  <a:moveTo>
                    <a:pt x="21600" y="20098"/>
                  </a:moveTo>
                  <a:cubicBezTo>
                    <a:pt x="7605" y="21600"/>
                    <a:pt x="405" y="14901"/>
                    <a:pt x="0" y="0"/>
                  </a:cubicBezTo>
                </a:path>
              </a:pathLst>
            </a:custGeom>
            <a:noFill/>
            <a:ln w="25400" cap="flat">
              <a:solidFill>
                <a:srgbClr val="D2262F"/>
              </a:solidFill>
              <a:prstDash val="solid"/>
              <a:miter lim="400000"/>
              <a:tailEnd type="arrow" w="med" len="med"/>
            </a:ln>
            <a:effectLst/>
          </p:spPr>
          <p:txBody>
            <a:bodyPr/>
            <a:lstStyle/>
            <a:p>
              <a:pPr/>
            </a:p>
          </p:txBody>
        </p:sp>
        <p:sp>
          <p:nvSpPr>
            <p:cNvPr id="1549" name="Connection Line"/>
            <p:cNvSpPr/>
            <p:nvPr/>
          </p:nvSpPr>
          <p:spPr>
            <a:xfrm>
              <a:off x="4885697" y="7116949"/>
              <a:ext cx="3049502" cy="3609798"/>
            </a:xfrm>
            <a:custGeom>
              <a:avLst/>
              <a:gdLst/>
              <a:ahLst/>
              <a:cxnLst>
                <a:cxn ang="0">
                  <a:pos x="wd2" y="hd2"/>
                </a:cxn>
                <a:cxn ang="5400000">
                  <a:pos x="wd2" y="hd2"/>
                </a:cxn>
                <a:cxn ang="10800000">
                  <a:pos x="wd2" y="hd2"/>
                </a:cxn>
                <a:cxn ang="16200000">
                  <a:pos x="wd2" y="hd2"/>
                </a:cxn>
              </a:cxnLst>
              <a:rect l="0" t="0" r="r" b="b"/>
              <a:pathLst>
                <a:path w="21419" h="20686" fill="norm" stroke="1" extrusionOk="0">
                  <a:moveTo>
                    <a:pt x="21419" y="20589"/>
                  </a:moveTo>
                  <a:cubicBezTo>
                    <a:pt x="6958" y="21600"/>
                    <a:pt x="-181" y="14737"/>
                    <a:pt x="3" y="0"/>
                  </a:cubicBezTo>
                </a:path>
              </a:pathLst>
            </a:custGeom>
            <a:noFill/>
            <a:ln w="25400" cap="flat">
              <a:solidFill>
                <a:srgbClr val="D2262F"/>
              </a:solidFill>
              <a:prstDash val="solid"/>
              <a:miter lim="400000"/>
            </a:ln>
            <a:effectLst/>
          </p:spPr>
          <p:txBody>
            <a:bodyPr/>
            <a:lstStyle/>
            <a:p>
              <a:pPr/>
            </a:p>
          </p:txBody>
        </p:sp>
        <p:sp>
          <p:nvSpPr>
            <p:cNvPr id="1516" name="Modals slide up from the bottom and cover the screen that triggered them. Therefore, they present differently. The tab bar is no longer visible and the navigation bar is contained within the modal screen."/>
            <p:cNvSpPr txBox="1"/>
            <p:nvPr/>
          </p:nvSpPr>
          <p:spPr>
            <a:xfrm>
              <a:off x="6871140" y="1748970"/>
              <a:ext cx="4865936" cy="14922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1800">
                  <a:solidFill>
                    <a:srgbClr val="404040"/>
                  </a:solidFill>
                </a:defRPr>
              </a:lvl1pPr>
            </a:lstStyle>
            <a:p>
              <a:pPr/>
              <a:r>
                <a:t>Modals slide up from the bottom and cover the screen that triggered them. Therefore, they present differently. The tab bar is no longer visible and the navigation bar is contained within the modal screen.</a:t>
              </a:r>
            </a:p>
          </p:txBody>
        </p:sp>
        <p:sp>
          <p:nvSpPr>
            <p:cNvPr id="1517" name="The first screen in a modal does not have a  Back button. If your modal moves to a secondary screen, then a Back button is used."/>
            <p:cNvSpPr txBox="1"/>
            <p:nvPr/>
          </p:nvSpPr>
          <p:spPr>
            <a:xfrm>
              <a:off x="6649919" y="11721850"/>
              <a:ext cx="5596975" cy="933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defRPr sz="1800">
                  <a:solidFill>
                    <a:srgbClr val="404040"/>
                  </a:solidFill>
                </a:defRPr>
              </a:pPr>
              <a:r>
                <a:t>The first screen in a modal does not have a </a:t>
              </a:r>
              <a:br/>
              <a:r>
                <a:t>Back button. If your modal moves to a secondary screen, then a Back button is used.</a:t>
              </a:r>
            </a:p>
          </p:txBody>
        </p:sp>
        <p:pic>
          <p:nvPicPr>
            <p:cNvPr id="1518" name="Tab bar.png" descr="Tab bar.png"/>
            <p:cNvPicPr>
              <a:picLocks noChangeAspect="1"/>
            </p:cNvPicPr>
            <p:nvPr/>
          </p:nvPicPr>
          <p:blipFill>
            <a:blip r:embed="rId2">
              <a:extLst/>
            </a:blip>
            <a:stretch>
              <a:fillRect/>
            </a:stretch>
          </p:blipFill>
          <p:spPr>
            <a:xfrm>
              <a:off x="12245678" y="6612272"/>
              <a:ext cx="2361837" cy="526245"/>
            </a:xfrm>
            <a:prstGeom prst="rect">
              <a:avLst/>
            </a:prstGeom>
            <a:ln w="12700" cap="flat">
              <a:noFill/>
              <a:miter lim="400000"/>
            </a:ln>
            <a:effectLst/>
          </p:spPr>
        </p:pic>
        <p:sp>
          <p:nvSpPr>
            <p:cNvPr id="1519" name="Rectangle"/>
            <p:cNvSpPr/>
            <p:nvPr/>
          </p:nvSpPr>
          <p:spPr>
            <a:xfrm>
              <a:off x="0" y="0"/>
              <a:ext cx="16743991" cy="13750789"/>
            </a:xfrm>
            <a:prstGeom prst="rect">
              <a:avLst/>
            </a:prstGeom>
            <a:solidFill>
              <a:srgbClr val="000000">
                <a:alpha val="18479"/>
              </a:srgbClr>
            </a:solidFill>
            <a:ln w="12700" cap="flat">
              <a:noFill/>
              <a:miter lim="400000"/>
            </a:ln>
            <a:effectLst/>
          </p:spPr>
          <p:txBody>
            <a:bodyPr wrap="square" lIns="50800" tIns="50800" rIns="50800" bIns="50800" numCol="1" anchor="ctr">
              <a:noAutofit/>
            </a:bodyPr>
            <a:lstStyle/>
            <a:p>
              <a:pPr defTabSz="457200">
                <a:defRPr sz="3200">
                  <a:solidFill>
                    <a:srgbClr val="FFFFFF"/>
                  </a:solidFill>
                  <a:latin typeface="Helvetica Neue Medium"/>
                  <a:ea typeface="Helvetica Neue Medium"/>
                  <a:cs typeface="Helvetica Neue Medium"/>
                  <a:sym typeface="Helvetica Neue Medium"/>
                </a:defRPr>
              </a:pPr>
            </a:p>
          </p:txBody>
        </p:sp>
        <p:sp>
          <p:nvSpPr>
            <p:cNvPr id="1520" name="Example"/>
            <p:cNvSpPr txBox="1"/>
            <p:nvPr/>
          </p:nvSpPr>
          <p:spPr>
            <a:xfrm>
              <a:off x="12817634" y="547631"/>
              <a:ext cx="1825067" cy="6263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defTabSz="825500">
                <a:defRPr b="1" sz="3200">
                  <a:solidFill>
                    <a:srgbClr val="D2262F"/>
                  </a:solidFill>
                </a:defRPr>
              </a:lvl1pPr>
            </a:lstStyle>
            <a:p>
              <a:pPr/>
              <a:r>
                <a:t>Example</a:t>
              </a:r>
            </a:p>
          </p:txBody>
        </p:sp>
        <p:sp>
          <p:nvSpPr>
            <p:cNvPr id="1521" name="Rectangle"/>
            <p:cNvSpPr/>
            <p:nvPr/>
          </p:nvSpPr>
          <p:spPr>
            <a:xfrm>
              <a:off x="6770738" y="5774252"/>
              <a:ext cx="2328919" cy="5329135"/>
            </a:xfrm>
            <a:prstGeom prst="rect">
              <a:avLst/>
            </a:prstGeom>
            <a:solidFill>
              <a:srgbClr val="EBEBEB"/>
            </a:solidFill>
            <a:ln w="12700" cap="flat">
              <a:noFill/>
              <a:miter lim="400000"/>
            </a:ln>
            <a:effectLst>
              <a:outerShdw sx="100000" sy="100000" kx="0" ky="0" algn="b" rotWithShape="0" blurRad="241300" dist="0" dir="5400000">
                <a:srgbClr val="000000">
                  <a:alpha val="32004"/>
                </a:srgbClr>
              </a:outerShdw>
            </a:effectLst>
          </p:spPr>
          <p:txBody>
            <a:bodyPr wrap="square" lIns="190500" tIns="190500" rIns="190500" bIns="190500" numCol="1" anchor="ctr">
              <a:noAutofit/>
            </a:bodyPr>
            <a:lstStyle/>
            <a:p>
              <a:pPr algn="l" defTabSz="457200">
                <a:defRPr sz="2000">
                  <a:solidFill>
                    <a:srgbClr val="000000"/>
                  </a:solidFill>
                  <a:latin typeface="Helvetica Neue Medium"/>
                  <a:ea typeface="Helvetica Neue Medium"/>
                  <a:cs typeface="Helvetica Neue Medium"/>
                  <a:sym typeface="Helvetica Neue Medium"/>
                </a:defRPr>
              </a:pPr>
            </a:p>
          </p:txBody>
        </p:sp>
        <p:sp>
          <p:nvSpPr>
            <p:cNvPr id="1522" name="Submit items"/>
            <p:cNvSpPr/>
            <p:nvPr/>
          </p:nvSpPr>
          <p:spPr>
            <a:xfrm>
              <a:off x="6855618" y="9641261"/>
              <a:ext cx="2159161" cy="653326"/>
            </a:xfrm>
            <a:prstGeom prst="rect">
              <a:avLst/>
            </a:prstGeom>
            <a:solidFill>
              <a:srgbClr val="FFFFFF"/>
            </a:solidFill>
            <a:ln w="25400" cap="flat">
              <a:solidFill>
                <a:srgbClr val="D2262F"/>
              </a:solidFill>
              <a:prstDash val="solid"/>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Submit items</a:t>
              </a:r>
            </a:p>
          </p:txBody>
        </p:sp>
        <p:sp>
          <p:nvSpPr>
            <p:cNvPr id="1523" name="Select trash or recycling"/>
            <p:cNvSpPr/>
            <p:nvPr/>
          </p:nvSpPr>
          <p:spPr>
            <a:xfrm>
              <a:off x="6855618" y="6653134"/>
              <a:ext cx="2159161" cy="653327"/>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Select trash or recycling</a:t>
              </a:r>
            </a:p>
          </p:txBody>
        </p:sp>
        <p:sp>
          <p:nvSpPr>
            <p:cNvPr id="1524" name="Select by weight or by item"/>
            <p:cNvSpPr/>
            <p:nvPr/>
          </p:nvSpPr>
          <p:spPr>
            <a:xfrm>
              <a:off x="6855618" y="7394526"/>
              <a:ext cx="2159161" cy="653327"/>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Select by weight or by item</a:t>
              </a:r>
            </a:p>
          </p:txBody>
        </p:sp>
        <p:sp>
          <p:nvSpPr>
            <p:cNvPr id="1525" name="Input details: date, type, weight"/>
            <p:cNvSpPr/>
            <p:nvPr/>
          </p:nvSpPr>
          <p:spPr>
            <a:xfrm>
              <a:off x="6855618" y="8147197"/>
              <a:ext cx="2159161" cy="65332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Input details: date, type, weight</a:t>
              </a:r>
            </a:p>
          </p:txBody>
        </p:sp>
        <p:sp>
          <p:nvSpPr>
            <p:cNvPr id="1526" name="Recycling information"/>
            <p:cNvSpPr/>
            <p:nvPr/>
          </p:nvSpPr>
          <p:spPr>
            <a:xfrm>
              <a:off x="6855618" y="8894229"/>
              <a:ext cx="2159161" cy="653327"/>
            </a:xfrm>
            <a:prstGeom prst="rect">
              <a:avLst/>
            </a:prstGeom>
            <a:solidFill>
              <a:srgbClr val="FFFFFF"/>
            </a:solidFill>
            <a:ln w="25400" cap="flat">
              <a:solidFill>
                <a:srgbClr val="D2262F"/>
              </a:solidFill>
              <a:prstDash val="solid"/>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Recycling information</a:t>
              </a:r>
            </a:p>
          </p:txBody>
        </p:sp>
        <p:sp>
          <p:nvSpPr>
            <p:cNvPr id="1527" name="Cancel entry"/>
            <p:cNvSpPr/>
            <p:nvPr/>
          </p:nvSpPr>
          <p:spPr>
            <a:xfrm>
              <a:off x="6855618" y="10383100"/>
              <a:ext cx="2159161" cy="653326"/>
            </a:xfrm>
            <a:prstGeom prst="rect">
              <a:avLst/>
            </a:prstGeom>
            <a:solidFill>
              <a:srgbClr val="FFFFFF"/>
            </a:solidFill>
            <a:ln w="25400" cap="flat">
              <a:solidFill>
                <a:srgbClr val="D2262F"/>
              </a:solidFill>
              <a:prstDash val="solid"/>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Cancel entry</a:t>
              </a:r>
            </a:p>
          </p:txBody>
        </p:sp>
        <p:sp>
          <p:nvSpPr>
            <p:cNvPr id="1528" name="Rectangle"/>
            <p:cNvSpPr/>
            <p:nvPr/>
          </p:nvSpPr>
          <p:spPr>
            <a:xfrm>
              <a:off x="9518620" y="5774252"/>
              <a:ext cx="2328919" cy="5329135"/>
            </a:xfrm>
            <a:prstGeom prst="rect">
              <a:avLst/>
            </a:prstGeom>
            <a:solidFill>
              <a:srgbClr val="EBEBEB"/>
            </a:solidFill>
            <a:ln w="12700" cap="flat">
              <a:noFill/>
              <a:miter lim="400000"/>
            </a:ln>
            <a:effectLst>
              <a:outerShdw sx="100000" sy="100000" kx="0" ky="0" algn="b" rotWithShape="0" blurRad="241300" dist="0" dir="5400000">
                <a:srgbClr val="000000">
                  <a:alpha val="32004"/>
                </a:srgbClr>
              </a:outerShdw>
            </a:effectLst>
          </p:spPr>
          <p:txBody>
            <a:bodyPr wrap="square" lIns="190500" tIns="190500" rIns="190500" bIns="190500" numCol="1" anchor="ctr">
              <a:noAutofit/>
            </a:bodyPr>
            <a:lstStyle/>
            <a:p>
              <a:pPr algn="l" defTabSz="457200">
                <a:defRPr sz="2000">
                  <a:solidFill>
                    <a:srgbClr val="000000"/>
                  </a:solidFill>
                  <a:latin typeface="Helvetica Neue Medium"/>
                  <a:ea typeface="Helvetica Neue Medium"/>
                  <a:cs typeface="Helvetica Neue Medium"/>
                  <a:sym typeface="Helvetica Neue Medium"/>
                </a:defRPr>
              </a:pPr>
            </a:p>
          </p:txBody>
        </p:sp>
        <p:sp>
          <p:nvSpPr>
            <p:cNvPr id="1529" name="Numbers and descriptions of commonly accepted recyclable plastics"/>
            <p:cNvSpPr/>
            <p:nvPr/>
          </p:nvSpPr>
          <p:spPr>
            <a:xfrm>
              <a:off x="9603499" y="6653134"/>
              <a:ext cx="2159161" cy="974555"/>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Numbers and descriptions of commonly accepted recyclable plastics</a:t>
              </a:r>
            </a:p>
          </p:txBody>
        </p:sp>
        <p:cxnSp>
          <p:nvCxnSpPr>
            <p:cNvPr id="1530" name="Connection Line"/>
            <p:cNvCxnSpPr>
              <a:stCxn id="1526" idx="0"/>
              <a:endCxn id="1528" idx="0"/>
            </p:cNvCxnSpPr>
            <p:nvPr/>
          </p:nvCxnSpPr>
          <p:spPr>
            <a:xfrm flipV="1">
              <a:off x="7935198" y="8438819"/>
              <a:ext cx="2747882" cy="782074"/>
            </a:xfrm>
            <a:prstGeom prst="straightConnector1">
              <a:avLst/>
            </a:prstGeom>
            <a:ln w="25400" cap="flat">
              <a:solidFill>
                <a:srgbClr val="D2262F"/>
              </a:solidFill>
              <a:prstDash val="solid"/>
              <a:miter lim="400000"/>
              <a:tailEnd type="arrow" w="med" len="med"/>
            </a:ln>
            <a:effectLst/>
          </p:spPr>
        </p:cxnSp>
        <p:sp>
          <p:nvSpPr>
            <p:cNvPr id="1531" name="Recycling instructions"/>
            <p:cNvSpPr/>
            <p:nvPr/>
          </p:nvSpPr>
          <p:spPr>
            <a:xfrm>
              <a:off x="9615752" y="7716260"/>
              <a:ext cx="2159161" cy="65332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lvl1pPr algn="l" defTabSz="457200">
                <a:defRPr sz="1200">
                  <a:solidFill>
                    <a:srgbClr val="000000"/>
                  </a:solidFill>
                </a:defRPr>
              </a:lvl1pPr>
            </a:lstStyle>
            <a:p>
              <a:pPr/>
              <a:r>
                <a:t>Recycling instructions</a:t>
              </a:r>
            </a:p>
          </p:txBody>
        </p:sp>
        <p:grpSp>
          <p:nvGrpSpPr>
            <p:cNvPr id="1545" name="Group"/>
            <p:cNvGrpSpPr/>
            <p:nvPr/>
          </p:nvGrpSpPr>
          <p:grpSpPr>
            <a:xfrm>
              <a:off x="6770377" y="5782081"/>
              <a:ext cx="5067640" cy="520079"/>
              <a:chOff x="0" y="0"/>
              <a:chExt cx="5067639" cy="520077"/>
            </a:xfrm>
          </p:grpSpPr>
          <p:grpSp>
            <p:nvGrpSpPr>
              <p:cNvPr id="1535" name="Group"/>
              <p:cNvGrpSpPr/>
              <p:nvPr/>
            </p:nvGrpSpPr>
            <p:grpSpPr>
              <a:xfrm>
                <a:off x="4364" y="0"/>
                <a:ext cx="2315866" cy="520078"/>
                <a:chOff x="0" y="0"/>
                <a:chExt cx="2315864" cy="520077"/>
              </a:xfrm>
            </p:grpSpPr>
            <p:sp>
              <p:nvSpPr>
                <p:cNvPr id="1532" name="Shadow"/>
                <p:cNvSpPr/>
                <p:nvPr/>
              </p:nvSpPr>
              <p:spPr>
                <a:xfrm>
                  <a:off x="0" y="514235"/>
                  <a:ext cx="2305088" cy="5843"/>
                </a:xfrm>
                <a:prstGeom prst="rect">
                  <a:avLst/>
                </a:prstGeom>
                <a:gradFill flip="none" rotWithShape="1">
                  <a:gsLst>
                    <a:gs pos="34151">
                      <a:srgbClr val="000000"/>
                    </a:gs>
                    <a:gs pos="45057">
                      <a:srgbClr val="000102">
                        <a:alpha val="0"/>
                      </a:srgbClr>
                    </a:gs>
                  </a:gsLst>
                  <a:lin ang="5400000" scaled="0"/>
                </a:gradFill>
                <a:ln w="12700" cap="flat">
                  <a:noFill/>
                  <a:miter lim="400000"/>
                </a:ln>
                <a:effectLst/>
              </p:spPr>
              <p:txBody>
                <a:bodyPr wrap="square" lIns="47625" tIns="47625" rIns="47625" bIns="47625" numCol="1" anchor="ctr">
                  <a:noAutofit/>
                </a:bodyPr>
                <a:lstStyle/>
                <a:p>
                  <a:pPr algn="l" defTabSz="917222">
                    <a:spcBef>
                      <a:spcPts val="4500"/>
                    </a:spcBef>
                    <a:defRPr b="1" spc="36" sz="3600">
                      <a:solidFill>
                        <a:srgbClr val="000000"/>
                      </a:solidFill>
                    </a:defRPr>
                  </a:pPr>
                </a:p>
              </p:txBody>
            </p:sp>
            <p:sp>
              <p:nvSpPr>
                <p:cNvPr id="1533" name="Background"/>
                <p:cNvSpPr/>
                <p:nvPr/>
              </p:nvSpPr>
              <p:spPr>
                <a:xfrm>
                  <a:off x="0" y="0"/>
                  <a:ext cx="2315865" cy="514091"/>
                </a:xfrm>
                <a:prstGeom prst="rect">
                  <a:avLst/>
                </a:prstGeom>
                <a:solidFill>
                  <a:srgbClr val="F9F9F9"/>
                </a:solidFill>
                <a:ln w="25400" cap="flat">
                  <a:solidFill>
                    <a:srgbClr val="87939D"/>
                  </a:solidFill>
                  <a:prstDash val="solid"/>
                  <a:miter lim="400000"/>
                </a:ln>
                <a:effectLst/>
              </p:spPr>
              <p:txBody>
                <a:bodyPr wrap="square" lIns="47625" tIns="47625" rIns="47625" bIns="47625" numCol="1" anchor="ctr">
                  <a:noAutofit/>
                </a:bodyPr>
                <a:lstStyle/>
                <a:p>
                  <a:pPr algn="l" defTabSz="917222">
                    <a:spcBef>
                      <a:spcPts val="4500"/>
                    </a:spcBef>
                    <a:defRPr b="1" spc="36" sz="3600">
                      <a:solidFill>
                        <a:srgbClr val="000000"/>
                      </a:solidFill>
                    </a:defRPr>
                  </a:pPr>
                </a:p>
              </p:txBody>
            </p:sp>
            <p:sp>
              <p:nvSpPr>
                <p:cNvPr id="1534" name="Add Item"/>
                <p:cNvSpPr txBox="1"/>
                <p:nvPr/>
              </p:nvSpPr>
              <p:spPr>
                <a:xfrm>
                  <a:off x="673355" y="303156"/>
                  <a:ext cx="963769" cy="15890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825500">
                    <a:defRPr b="1" spc="-19" sz="1000">
                      <a:solidFill>
                        <a:srgbClr val="000000"/>
                      </a:solidFill>
                    </a:defRPr>
                  </a:lvl1pPr>
                </a:lstStyle>
                <a:p>
                  <a:pPr/>
                  <a:r>
                    <a:t>Add Item</a:t>
                  </a:r>
                </a:p>
              </p:txBody>
            </p:sp>
          </p:grpSp>
          <p:grpSp>
            <p:nvGrpSpPr>
              <p:cNvPr id="1541" name="Group"/>
              <p:cNvGrpSpPr/>
              <p:nvPr/>
            </p:nvGrpSpPr>
            <p:grpSpPr>
              <a:xfrm>
                <a:off x="2747468" y="0"/>
                <a:ext cx="2320172" cy="520078"/>
                <a:chOff x="0" y="0"/>
                <a:chExt cx="2320170" cy="520077"/>
              </a:xfrm>
            </p:grpSpPr>
            <p:sp>
              <p:nvSpPr>
                <p:cNvPr id="1536" name="Shadow"/>
                <p:cNvSpPr/>
                <p:nvPr/>
              </p:nvSpPr>
              <p:spPr>
                <a:xfrm>
                  <a:off x="0" y="514235"/>
                  <a:ext cx="2320171" cy="5843"/>
                </a:xfrm>
                <a:prstGeom prst="rect">
                  <a:avLst/>
                </a:prstGeom>
                <a:gradFill flip="none" rotWithShape="1">
                  <a:gsLst>
                    <a:gs pos="34151">
                      <a:srgbClr val="000000"/>
                    </a:gs>
                    <a:gs pos="45057">
                      <a:srgbClr val="000102">
                        <a:alpha val="0"/>
                      </a:srgbClr>
                    </a:gs>
                  </a:gsLst>
                  <a:lin ang="5400000" scaled="0"/>
                </a:gradFill>
                <a:ln w="12700" cap="flat">
                  <a:noFill/>
                  <a:miter lim="400000"/>
                </a:ln>
                <a:effectLst/>
              </p:spPr>
              <p:txBody>
                <a:bodyPr wrap="square" lIns="47625" tIns="47625" rIns="47625" bIns="47625" numCol="1" anchor="ctr">
                  <a:noAutofit/>
                </a:bodyPr>
                <a:lstStyle/>
                <a:p>
                  <a:pPr algn="l" defTabSz="917222">
                    <a:spcBef>
                      <a:spcPts val="4500"/>
                    </a:spcBef>
                    <a:defRPr b="1" spc="36" sz="3600">
                      <a:solidFill>
                        <a:srgbClr val="000000"/>
                      </a:solidFill>
                    </a:defRPr>
                  </a:pPr>
                </a:p>
              </p:txBody>
            </p:sp>
            <p:sp>
              <p:nvSpPr>
                <p:cNvPr id="1537" name="Background"/>
                <p:cNvSpPr/>
                <p:nvPr/>
              </p:nvSpPr>
              <p:spPr>
                <a:xfrm>
                  <a:off x="0" y="0"/>
                  <a:ext cx="2320171" cy="514091"/>
                </a:xfrm>
                <a:prstGeom prst="rect">
                  <a:avLst/>
                </a:prstGeom>
                <a:solidFill>
                  <a:srgbClr val="F9F9F9"/>
                </a:solidFill>
                <a:ln w="25400" cap="flat">
                  <a:solidFill>
                    <a:srgbClr val="87939D"/>
                  </a:solidFill>
                  <a:prstDash val="solid"/>
                  <a:miter lim="400000"/>
                </a:ln>
                <a:effectLst/>
              </p:spPr>
              <p:txBody>
                <a:bodyPr wrap="square" lIns="47625" tIns="47625" rIns="47625" bIns="47625" numCol="1" anchor="ctr">
                  <a:noAutofit/>
                </a:bodyPr>
                <a:lstStyle/>
                <a:p>
                  <a:pPr algn="l" defTabSz="917222">
                    <a:spcBef>
                      <a:spcPts val="4500"/>
                    </a:spcBef>
                    <a:defRPr b="1" spc="36" sz="3600">
                      <a:solidFill>
                        <a:srgbClr val="000000"/>
                      </a:solidFill>
                    </a:defRPr>
                  </a:pPr>
                </a:p>
              </p:txBody>
            </p:sp>
            <p:sp>
              <p:nvSpPr>
                <p:cNvPr id="1538" name="Recycling"/>
                <p:cNvSpPr txBox="1"/>
                <p:nvPr/>
              </p:nvSpPr>
              <p:spPr>
                <a:xfrm>
                  <a:off x="675048" y="305054"/>
                  <a:ext cx="970075" cy="15890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825500">
                    <a:defRPr b="1" spc="-19" sz="1000">
                      <a:solidFill>
                        <a:srgbClr val="000000"/>
                      </a:solidFill>
                    </a:defRPr>
                  </a:lvl1pPr>
                </a:lstStyle>
                <a:p>
                  <a:pPr/>
                  <a:r>
                    <a:t>Recycling</a:t>
                  </a:r>
                </a:p>
              </p:txBody>
            </p:sp>
            <p:sp>
              <p:nvSpPr>
                <p:cNvPr id="1539" name="Add Item"/>
                <p:cNvSpPr txBox="1"/>
                <p:nvPr/>
              </p:nvSpPr>
              <p:spPr>
                <a:xfrm>
                  <a:off x="25265" y="305054"/>
                  <a:ext cx="879028" cy="15890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l" defTabSz="825500">
                    <a:defRPr spc="-19" sz="1000">
                      <a:solidFill>
                        <a:srgbClr val="007AFF"/>
                      </a:solidFill>
                    </a:defRPr>
                  </a:lvl1pPr>
                </a:lstStyle>
                <a:p>
                  <a:pPr/>
                  <a:r>
                    <a:t> Add Item</a:t>
                  </a:r>
                </a:p>
              </p:txBody>
            </p:sp>
            <p:pic>
              <p:nvPicPr>
                <p:cNvPr id="1540" name="Image" descr="Image"/>
                <p:cNvPicPr>
                  <a:picLocks noChangeAspect="1"/>
                </p:cNvPicPr>
                <p:nvPr/>
              </p:nvPicPr>
              <p:blipFill>
                <a:blip r:embed="rId3">
                  <a:extLst/>
                </a:blip>
                <a:stretch>
                  <a:fillRect/>
                </a:stretch>
              </p:blipFill>
              <p:spPr>
                <a:xfrm>
                  <a:off x="25265" y="305054"/>
                  <a:ext cx="61598" cy="107975"/>
                </a:xfrm>
                <a:prstGeom prst="rect">
                  <a:avLst/>
                </a:prstGeom>
                <a:ln w="12700" cap="flat">
                  <a:noFill/>
                  <a:miter lim="400000"/>
                </a:ln>
                <a:effectLst/>
              </p:spPr>
            </p:pic>
          </p:grpSp>
          <p:grpSp>
            <p:nvGrpSpPr>
              <p:cNvPr id="1544" name="Group"/>
              <p:cNvGrpSpPr/>
              <p:nvPr/>
            </p:nvGrpSpPr>
            <p:grpSpPr>
              <a:xfrm>
                <a:off x="0" y="236707"/>
                <a:ext cx="2257185" cy="228302"/>
                <a:chOff x="0" y="0"/>
                <a:chExt cx="2257184" cy="228300"/>
              </a:xfrm>
            </p:grpSpPr>
            <p:sp>
              <p:nvSpPr>
                <p:cNvPr id="1542" name="Done"/>
                <p:cNvSpPr txBox="1"/>
                <p:nvPr/>
              </p:nvSpPr>
              <p:spPr>
                <a:xfrm>
                  <a:off x="941187" y="0"/>
                  <a:ext cx="1315998" cy="228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r" defTabSz="825500">
                    <a:defRPr b="1" spc="-19" sz="1000">
                      <a:solidFill>
                        <a:srgbClr val="007AFF"/>
                      </a:solidFill>
                    </a:defRPr>
                  </a:lvl1pPr>
                </a:lstStyle>
                <a:p>
                  <a:pPr/>
                  <a:r>
                    <a:t>Done</a:t>
                  </a:r>
                </a:p>
              </p:txBody>
            </p:sp>
            <p:sp>
              <p:nvSpPr>
                <p:cNvPr id="1543" name="Cancel"/>
                <p:cNvSpPr txBox="1"/>
                <p:nvPr/>
              </p:nvSpPr>
              <p:spPr>
                <a:xfrm>
                  <a:off x="0" y="0"/>
                  <a:ext cx="1293508" cy="228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l" defTabSz="825500">
                    <a:defRPr spc="-19" sz="1000">
                      <a:solidFill>
                        <a:srgbClr val="007AFF"/>
                      </a:solidFill>
                    </a:defRPr>
                  </a:lvl1pPr>
                </a:lstStyle>
                <a:p>
                  <a:pPr/>
                  <a:r>
                    <a:t>Cancel</a:t>
                  </a:r>
                </a:p>
              </p:txBody>
            </p:sp>
          </p:grpSp>
        </p:grpSp>
      </p:gr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1" name="Prototype | Wireframe"/>
          <p:cNvSpPr txBox="1"/>
          <p:nvPr>
            <p:ph type="body" idx="22"/>
          </p:nvPr>
        </p:nvSpPr>
        <p:spPr>
          <a:xfrm>
            <a:off x="1269305" y="12421154"/>
            <a:ext cx="2711096" cy="465340"/>
          </a:xfrm>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Prototype</a:t>
            </a:r>
            <a:r>
              <a:t> | Wireframe</a:t>
            </a:r>
          </a:p>
        </p:txBody>
      </p:sp>
      <p:sp>
        <p:nvSpPr>
          <p:cNvPr id="1552" name="Find screens that present a focused activity to the user and convert them to modals  by removing the tab bar and updating the navigation bar."/>
          <p:cNvSpPr txBox="1"/>
          <p:nvPr>
            <p:ph type="body" idx="23"/>
          </p:nvPr>
        </p:nvSpPr>
        <p:spPr>
          <a:prstGeom prst="rect">
            <a:avLst/>
          </a:prstGeom>
        </p:spPr>
        <p:txBody>
          <a:bodyPr/>
          <a:lstStyle/>
          <a:p>
            <a:pPr/>
            <a:r>
              <a:t>Find screens that present a focused activity to the user and convert them to modals </a:t>
            </a:r>
            <a:br/>
            <a:r>
              <a:t>by removing the tab bar and updating the navigation bar.</a:t>
            </a:r>
          </a:p>
        </p:txBody>
      </p:sp>
      <p:sp>
        <p:nvSpPr>
          <p:cNvPr id="155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556" name="Group"/>
          <p:cNvGrpSpPr/>
          <p:nvPr/>
        </p:nvGrpSpPr>
        <p:grpSpPr>
          <a:xfrm>
            <a:off x="-1" y="0"/>
            <a:ext cx="24384001" cy="13716001"/>
            <a:chOff x="0" y="0"/>
            <a:chExt cx="24384000" cy="13716000"/>
          </a:xfrm>
        </p:grpSpPr>
        <p:pic>
          <p:nvPicPr>
            <p:cNvPr id="1554" name="7 - Modal.png" descr="7 - Modal.png"/>
            <p:cNvPicPr>
              <a:picLocks noChangeAspect="1"/>
            </p:cNvPicPr>
            <p:nvPr/>
          </p:nvPicPr>
          <p:blipFill>
            <a:blip r:embed="rId2">
              <a:extLst/>
            </a:blip>
            <a:stretch>
              <a:fillRect/>
            </a:stretch>
          </p:blipFill>
          <p:spPr>
            <a:xfrm>
              <a:off x="9928037" y="1377016"/>
              <a:ext cx="11698377" cy="10961968"/>
            </a:xfrm>
            <a:prstGeom prst="rect">
              <a:avLst/>
            </a:prstGeom>
            <a:ln w="12700" cap="flat">
              <a:noFill/>
              <a:miter lim="400000"/>
            </a:ln>
            <a:effectLst/>
          </p:spPr>
        </p:pic>
        <p:sp>
          <p:nvSpPr>
            <p:cNvPr id="1555"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8" name="Add Interface Elements…"/>
          <p:cNvSpPr txBox="1"/>
          <p:nvPr>
            <p:ph type="body" idx="21"/>
          </p:nvPr>
        </p:nvSpPr>
        <p:spPr>
          <a:xfrm>
            <a:off x="1266761" y="970751"/>
            <a:ext cx="5398537" cy="4050559"/>
          </a:xfrm>
          <a:prstGeom prst="rect">
            <a:avLst/>
          </a:prstGeom>
        </p:spPr>
        <p:txBody>
          <a:bodyPr/>
          <a:lstStyle/>
          <a:p>
            <a:pPr marL="0" indent="0" defTabSz="457200">
              <a:lnSpc>
                <a:spcPct val="100000"/>
              </a:lnSpc>
              <a:spcBef>
                <a:spcPts val="1200"/>
              </a:spcBef>
              <a:buClrTx/>
              <a:buSzTx/>
              <a:buNone/>
              <a:defRPr b="1" sz="3200">
                <a:solidFill>
                  <a:srgbClr val="FFFFFF"/>
                </a:solidFill>
              </a:defRPr>
            </a:pPr>
            <a:r>
              <a:t>Add Interface Elements</a:t>
            </a:r>
          </a:p>
          <a:p>
            <a:pPr marL="0" indent="0">
              <a:lnSpc>
                <a:spcPct val="110000"/>
              </a:lnSpc>
              <a:spcBef>
                <a:spcPts val="1200"/>
              </a:spcBef>
              <a:buClrTx/>
              <a:buSzTx/>
              <a:buNone/>
              <a:defRPr sz="2100">
                <a:solidFill>
                  <a:srgbClr val="FFFFFF"/>
                </a:solidFill>
              </a:defRPr>
            </a:pPr>
            <a:r>
              <a:t>Use standard iOS elements to convert your screen outlines into wireframes.</a:t>
            </a:r>
          </a:p>
          <a:p>
            <a:pPr marL="0" indent="0">
              <a:lnSpc>
                <a:spcPct val="110000"/>
              </a:lnSpc>
              <a:spcBef>
                <a:spcPts val="1200"/>
              </a:spcBef>
              <a:buClrTx/>
              <a:buSzTx/>
              <a:buNone/>
              <a:defRPr sz="2100">
                <a:solidFill>
                  <a:srgbClr val="FFFFFF"/>
                </a:solidFill>
              </a:defRPr>
            </a:pPr>
            <a:r>
              <a:t>iOS users expect standard interface elements in apps when presented with information, controls, or navigational elements. And iOS developers consistently adopt a set of common practices, which are documented in the Human Interface Guidelines. </a:t>
            </a:r>
          </a:p>
        </p:txBody>
      </p:sp>
      <p:sp>
        <p:nvSpPr>
          <p:cNvPr id="1559" name="Prototype | Wireframe"/>
          <p:cNvSpPr txBox="1"/>
          <p:nvPr>
            <p:ph type="body" idx="23"/>
          </p:nvPr>
        </p:nvSpPr>
        <p:spPr>
          <a:xfrm>
            <a:off x="1269305" y="12421154"/>
            <a:ext cx="2711096" cy="465340"/>
          </a:xfrm>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Prototype</a:t>
            </a:r>
            <a:r>
              <a:t> | Wireframe</a:t>
            </a:r>
          </a:p>
        </p:txBody>
      </p:sp>
      <p:sp>
        <p:nvSpPr>
          <p:cNvPr id="1560" name="Slide Number"/>
          <p:cNvSpPr txBox="1"/>
          <p:nvPr>
            <p:ph type="sldNum" sz="quarter" idx="2"/>
          </p:nvPr>
        </p:nvSpPr>
        <p:spPr>
          <a:xfrm>
            <a:off x="23126700" y="12445999"/>
            <a:ext cx="452146" cy="45290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618" name="Group"/>
          <p:cNvGrpSpPr/>
          <p:nvPr/>
        </p:nvGrpSpPr>
        <p:grpSpPr>
          <a:xfrm>
            <a:off x="-1" y="0"/>
            <a:ext cx="24384001" cy="13716001"/>
            <a:chOff x="0" y="0"/>
            <a:chExt cx="24384000" cy="13716000"/>
          </a:xfrm>
        </p:grpSpPr>
        <p:sp>
          <p:nvSpPr>
            <p:cNvPr id="1561"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nvGrpSpPr>
            <p:cNvPr id="1617" name="Group"/>
            <p:cNvGrpSpPr/>
            <p:nvPr/>
          </p:nvGrpSpPr>
          <p:grpSpPr>
            <a:xfrm>
              <a:off x="9510858" y="1531816"/>
              <a:ext cx="12688322" cy="10403027"/>
              <a:chOff x="0" y="0"/>
              <a:chExt cx="12688321" cy="10403026"/>
            </a:xfrm>
          </p:grpSpPr>
          <p:sp>
            <p:nvSpPr>
              <p:cNvPr id="1562" name="Rectangle"/>
              <p:cNvSpPr/>
              <p:nvPr/>
            </p:nvSpPr>
            <p:spPr>
              <a:xfrm>
                <a:off x="7811930" y="62779"/>
                <a:ext cx="4769037" cy="10312401"/>
              </a:xfrm>
              <a:prstGeom prst="rect">
                <a:avLst/>
              </a:prstGeom>
              <a:solidFill>
                <a:srgbClr val="FFFFFF"/>
              </a:solidFill>
              <a:ln w="12700" cap="flat">
                <a:noFill/>
                <a:miter lim="400000"/>
              </a:ln>
              <a:effectLst>
                <a:outerShdw sx="100000" sy="100000" kx="0" ky="0" algn="b" rotWithShape="0" blurRad="241300" dist="0" dir="5400000">
                  <a:srgbClr val="000000">
                    <a:alpha val="32000"/>
                  </a:srgbClr>
                </a:outerShdw>
              </a:effectLst>
            </p:spPr>
            <p:txBody>
              <a:bodyPr wrap="square" lIns="50800" tIns="50800" rIns="50800" bIns="50800" numCol="1" anchor="ctr">
                <a:noAutofit/>
              </a:bodyPr>
              <a:lstStyle/>
              <a:p>
                <a:pPr defTabSz="457200">
                  <a:defRPr sz="3200">
                    <a:solidFill>
                      <a:srgbClr val="FFFFFF"/>
                    </a:solidFill>
                    <a:latin typeface="Helvetica Neue Medium"/>
                    <a:ea typeface="Helvetica Neue Medium"/>
                    <a:cs typeface="Helvetica Neue Medium"/>
                    <a:sym typeface="Helvetica Neue Medium"/>
                  </a:defRPr>
                </a:pPr>
              </a:p>
            </p:txBody>
          </p:sp>
          <p:sp>
            <p:nvSpPr>
              <p:cNvPr id="1563" name="Shadow"/>
              <p:cNvSpPr/>
              <p:nvPr/>
            </p:nvSpPr>
            <p:spPr>
              <a:xfrm>
                <a:off x="7815198" y="1130190"/>
                <a:ext cx="4762501" cy="12701"/>
              </a:xfrm>
              <a:prstGeom prst="rect">
                <a:avLst/>
              </a:prstGeom>
              <a:gradFill flip="none" rotWithShape="1">
                <a:gsLst>
                  <a:gs pos="34151">
                    <a:srgbClr val="000000"/>
                  </a:gs>
                  <a:gs pos="45057">
                    <a:srgbClr val="000102">
                      <a:alpha val="0"/>
                    </a:srgbClr>
                  </a:gs>
                </a:gsLst>
                <a:lin ang="5400000" scaled="0"/>
              </a:gradFill>
              <a:ln w="12700" cap="flat">
                <a:noFill/>
                <a:miter lim="400000"/>
              </a:ln>
              <a:effectLst/>
            </p:spPr>
            <p:txBody>
              <a:bodyPr wrap="square" lIns="47625" tIns="47625" rIns="47625" bIns="47625" numCol="1" anchor="ctr">
                <a:noAutofit/>
              </a:bodyPr>
              <a:lstStyle/>
              <a:p>
                <a:pPr algn="l" defTabSz="917222">
                  <a:spcBef>
                    <a:spcPts val="4500"/>
                  </a:spcBef>
                  <a:defRPr b="1" spc="36" sz="3600">
                    <a:solidFill>
                      <a:srgbClr val="000000"/>
                    </a:solidFill>
                  </a:defRPr>
                </a:pPr>
              </a:p>
            </p:txBody>
          </p:sp>
          <p:grpSp>
            <p:nvGrpSpPr>
              <p:cNvPr id="1568" name="Cell 3"/>
              <p:cNvGrpSpPr/>
              <p:nvPr/>
            </p:nvGrpSpPr>
            <p:grpSpPr>
              <a:xfrm>
                <a:off x="7816481" y="8263206"/>
                <a:ext cx="4762501" cy="558801"/>
                <a:chOff x="0" y="0"/>
                <a:chExt cx="4762500" cy="558800"/>
              </a:xfrm>
            </p:grpSpPr>
            <p:sp>
              <p:nvSpPr>
                <p:cNvPr id="1564" name="Background"/>
                <p:cNvSpPr/>
                <p:nvPr/>
              </p:nvSpPr>
              <p:spPr>
                <a:xfrm>
                  <a:off x="0" y="0"/>
                  <a:ext cx="4762500" cy="558800"/>
                </a:xfrm>
                <a:prstGeom prst="rect">
                  <a:avLst/>
                </a:prstGeom>
                <a:solidFill>
                  <a:srgbClr val="FFFFFF"/>
                </a:solidFill>
                <a:ln w="12700" cap="flat">
                  <a:noFill/>
                  <a:miter lim="400000"/>
                </a:ln>
                <a:effectLst/>
              </p:spPr>
              <p:txBody>
                <a:bodyPr wrap="square" lIns="0" tIns="0" rIns="0" bIns="0" numCol="1" anchor="ctr">
                  <a:noAutofit/>
                </a:bodyPr>
                <a:lstStyle/>
                <a:p>
                  <a:pPr indent="203200" algn="l" defTabSz="825500">
                    <a:defRPr spc="-48" sz="1600">
                      <a:solidFill>
                        <a:srgbClr val="000000"/>
                      </a:solidFill>
                    </a:defRPr>
                  </a:pPr>
                </a:p>
              </p:txBody>
            </p:sp>
            <p:sp>
              <p:nvSpPr>
                <p:cNvPr id="1565" name="Separator"/>
                <p:cNvSpPr/>
                <p:nvPr/>
              </p:nvSpPr>
              <p:spPr>
                <a:xfrm>
                  <a:off x="203891" y="555625"/>
                  <a:ext cx="4555434" cy="0"/>
                </a:xfrm>
                <a:prstGeom prst="line">
                  <a:avLst/>
                </a:prstGeom>
                <a:noFill/>
                <a:ln w="3175" cap="flat">
                  <a:solidFill>
                    <a:srgbClr val="BCBBC1"/>
                  </a:solidFill>
                  <a:prstDash val="solid"/>
                  <a:miter lim="400000"/>
                </a:ln>
                <a:effectLst/>
              </p:spPr>
              <p:txBody>
                <a:bodyPr wrap="square" lIns="0" tIns="0" rIns="0" bIns="0" numCol="1" anchor="t">
                  <a:noAutofit/>
                </a:bodyPr>
                <a:lstStyle/>
                <a:p>
                  <a:pPr algn="l" defTabSz="825500">
                    <a:spcBef>
                      <a:spcPts val="4100"/>
                    </a:spcBef>
                    <a:buClr>
                      <a:srgbClr val="FFFFFF">
                        <a:alpha val="0"/>
                      </a:srgbClr>
                    </a:buClr>
                    <a:buSzPct val="25000"/>
                    <a:buChar char="•"/>
                    <a:defRPr b="1" spc="34" sz="3400">
                      <a:solidFill>
                        <a:srgbClr val="000000"/>
                      </a:solidFill>
                    </a:defRPr>
                  </a:pPr>
                </a:p>
              </p:txBody>
            </p:sp>
            <p:sp>
              <p:nvSpPr>
                <p:cNvPr id="1566" name="􀆊"/>
                <p:cNvSpPr txBox="1"/>
                <p:nvPr/>
              </p:nvSpPr>
              <p:spPr>
                <a:xfrm>
                  <a:off x="4475915" y="146678"/>
                  <a:ext cx="207168" cy="266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lgn="r" defTabSz="917222">
                    <a:buClr>
                      <a:srgbClr val="FFFFFF">
                        <a:alpha val="0"/>
                      </a:srgbClr>
                    </a:buClr>
                    <a:buSzPct val="25000"/>
                    <a:buChar char="•"/>
                    <a:defRPr b="1" sz="1300">
                      <a:solidFill>
                        <a:srgbClr val="C7C7CC"/>
                      </a:solidFill>
                    </a:defRPr>
                  </a:lvl1pPr>
                </a:lstStyle>
                <a:p>
                  <a:pPr/>
                  <a:r>
                    <a:t>􀆊</a:t>
                  </a:r>
                </a:p>
              </p:txBody>
            </p:sp>
            <p:sp>
              <p:nvSpPr>
                <p:cNvPr id="1567" name="Coffee grounds"/>
                <p:cNvSpPr txBox="1"/>
                <p:nvPr/>
              </p:nvSpPr>
              <p:spPr>
                <a:xfrm>
                  <a:off x="159916" y="109702"/>
                  <a:ext cx="3048001" cy="3393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l" defTabSz="825500">
                    <a:defRPr spc="-51" sz="1700">
                      <a:solidFill>
                        <a:srgbClr val="000000"/>
                      </a:solidFill>
                    </a:defRPr>
                  </a:lvl1pPr>
                </a:lstStyle>
                <a:p>
                  <a:pPr/>
                  <a:r>
                    <a:t>Coffee grounds</a:t>
                  </a:r>
                </a:p>
              </p:txBody>
            </p:sp>
          </p:grpSp>
          <p:grpSp>
            <p:nvGrpSpPr>
              <p:cNvPr id="1573" name="Cell 2"/>
              <p:cNvGrpSpPr/>
              <p:nvPr/>
            </p:nvGrpSpPr>
            <p:grpSpPr>
              <a:xfrm>
                <a:off x="7815198" y="7645869"/>
                <a:ext cx="4762501" cy="558801"/>
                <a:chOff x="0" y="0"/>
                <a:chExt cx="4762500" cy="558800"/>
              </a:xfrm>
            </p:grpSpPr>
            <p:sp>
              <p:nvSpPr>
                <p:cNvPr id="1569" name="Background"/>
                <p:cNvSpPr/>
                <p:nvPr/>
              </p:nvSpPr>
              <p:spPr>
                <a:xfrm>
                  <a:off x="0" y="0"/>
                  <a:ext cx="4762500" cy="558800"/>
                </a:xfrm>
                <a:prstGeom prst="rect">
                  <a:avLst/>
                </a:prstGeom>
                <a:solidFill>
                  <a:srgbClr val="FFFFFF"/>
                </a:solidFill>
                <a:ln w="12700" cap="flat">
                  <a:noFill/>
                  <a:miter lim="400000"/>
                </a:ln>
                <a:effectLst/>
              </p:spPr>
              <p:txBody>
                <a:bodyPr wrap="square" lIns="0" tIns="0" rIns="0" bIns="0" numCol="1" anchor="ctr">
                  <a:noAutofit/>
                </a:bodyPr>
                <a:lstStyle/>
                <a:p>
                  <a:pPr indent="203200" algn="l" defTabSz="825500">
                    <a:defRPr spc="-48" sz="1600">
                      <a:solidFill>
                        <a:srgbClr val="000000"/>
                      </a:solidFill>
                    </a:defRPr>
                  </a:pPr>
                </a:p>
              </p:txBody>
            </p:sp>
            <p:sp>
              <p:nvSpPr>
                <p:cNvPr id="1570" name="Separator"/>
                <p:cNvSpPr/>
                <p:nvPr/>
              </p:nvSpPr>
              <p:spPr>
                <a:xfrm>
                  <a:off x="203891" y="555625"/>
                  <a:ext cx="4555434" cy="0"/>
                </a:xfrm>
                <a:prstGeom prst="line">
                  <a:avLst/>
                </a:prstGeom>
                <a:noFill/>
                <a:ln w="3175" cap="flat">
                  <a:solidFill>
                    <a:srgbClr val="BCBBC1"/>
                  </a:solidFill>
                  <a:prstDash val="solid"/>
                  <a:miter lim="400000"/>
                </a:ln>
                <a:effectLst/>
              </p:spPr>
              <p:txBody>
                <a:bodyPr wrap="square" lIns="0" tIns="0" rIns="0" bIns="0" numCol="1" anchor="t">
                  <a:noAutofit/>
                </a:bodyPr>
                <a:lstStyle/>
                <a:p>
                  <a:pPr algn="l" defTabSz="825500">
                    <a:spcBef>
                      <a:spcPts val="4100"/>
                    </a:spcBef>
                    <a:buClr>
                      <a:srgbClr val="FFFFFF">
                        <a:alpha val="0"/>
                      </a:srgbClr>
                    </a:buClr>
                    <a:buSzPct val="25000"/>
                    <a:buChar char="•"/>
                    <a:defRPr b="1" spc="34" sz="3400">
                      <a:solidFill>
                        <a:srgbClr val="000000"/>
                      </a:solidFill>
                    </a:defRPr>
                  </a:pPr>
                </a:p>
              </p:txBody>
            </p:sp>
            <p:sp>
              <p:nvSpPr>
                <p:cNvPr id="1571" name="􀆊"/>
                <p:cNvSpPr txBox="1"/>
                <p:nvPr/>
              </p:nvSpPr>
              <p:spPr>
                <a:xfrm>
                  <a:off x="4475915" y="146678"/>
                  <a:ext cx="207168" cy="266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lgn="r" defTabSz="917222">
                    <a:buClr>
                      <a:srgbClr val="FFFFFF">
                        <a:alpha val="0"/>
                      </a:srgbClr>
                    </a:buClr>
                    <a:buSzPct val="25000"/>
                    <a:buChar char="•"/>
                    <a:defRPr b="1" sz="1300">
                      <a:solidFill>
                        <a:srgbClr val="C7C7CC"/>
                      </a:solidFill>
                    </a:defRPr>
                  </a:lvl1pPr>
                </a:lstStyle>
                <a:p>
                  <a:pPr/>
                  <a:r>
                    <a:t>􀆊</a:t>
                  </a:r>
                </a:p>
              </p:txBody>
            </p:sp>
            <p:sp>
              <p:nvSpPr>
                <p:cNvPr id="1572" name="Breakfast leftovers"/>
                <p:cNvSpPr txBox="1"/>
                <p:nvPr/>
              </p:nvSpPr>
              <p:spPr>
                <a:xfrm>
                  <a:off x="159916" y="109702"/>
                  <a:ext cx="3048001" cy="3393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l" defTabSz="825500">
                    <a:defRPr spc="-51" sz="1700">
                      <a:solidFill>
                        <a:srgbClr val="000000"/>
                      </a:solidFill>
                    </a:defRPr>
                  </a:lvl1pPr>
                </a:lstStyle>
                <a:p>
                  <a:pPr/>
                  <a:r>
                    <a:t>Breakfast leftovers</a:t>
                  </a:r>
                </a:p>
              </p:txBody>
            </p:sp>
          </p:grpSp>
          <p:grpSp>
            <p:nvGrpSpPr>
              <p:cNvPr id="1578" name="Cell 1"/>
              <p:cNvGrpSpPr/>
              <p:nvPr/>
            </p:nvGrpSpPr>
            <p:grpSpPr>
              <a:xfrm>
                <a:off x="7816481" y="7145606"/>
                <a:ext cx="4762501" cy="558801"/>
                <a:chOff x="0" y="0"/>
                <a:chExt cx="4762500" cy="558800"/>
              </a:xfrm>
            </p:grpSpPr>
            <p:sp>
              <p:nvSpPr>
                <p:cNvPr id="1574" name="Background"/>
                <p:cNvSpPr/>
                <p:nvPr/>
              </p:nvSpPr>
              <p:spPr>
                <a:xfrm>
                  <a:off x="0" y="0"/>
                  <a:ext cx="4762500" cy="558800"/>
                </a:xfrm>
                <a:prstGeom prst="rect">
                  <a:avLst/>
                </a:prstGeom>
                <a:solidFill>
                  <a:srgbClr val="FFFFFF"/>
                </a:solidFill>
                <a:ln w="12700" cap="flat">
                  <a:noFill/>
                  <a:miter lim="400000"/>
                </a:ln>
                <a:effectLst/>
              </p:spPr>
              <p:txBody>
                <a:bodyPr wrap="square" lIns="0" tIns="0" rIns="0" bIns="0" numCol="1" anchor="ctr">
                  <a:noAutofit/>
                </a:bodyPr>
                <a:lstStyle/>
                <a:p>
                  <a:pPr indent="203200" algn="l" defTabSz="825500">
                    <a:defRPr spc="-48" sz="1600">
                      <a:solidFill>
                        <a:srgbClr val="000000"/>
                      </a:solidFill>
                    </a:defRPr>
                  </a:pPr>
                </a:p>
              </p:txBody>
            </p:sp>
            <p:sp>
              <p:nvSpPr>
                <p:cNvPr id="1575" name="Separator"/>
                <p:cNvSpPr/>
                <p:nvPr/>
              </p:nvSpPr>
              <p:spPr>
                <a:xfrm>
                  <a:off x="203891" y="555625"/>
                  <a:ext cx="4555434" cy="0"/>
                </a:xfrm>
                <a:prstGeom prst="line">
                  <a:avLst/>
                </a:prstGeom>
                <a:noFill/>
                <a:ln w="3175" cap="flat">
                  <a:solidFill>
                    <a:srgbClr val="BCBBC1"/>
                  </a:solidFill>
                  <a:prstDash val="solid"/>
                  <a:miter lim="400000"/>
                </a:ln>
                <a:effectLst/>
              </p:spPr>
              <p:txBody>
                <a:bodyPr wrap="square" lIns="0" tIns="0" rIns="0" bIns="0" numCol="1" anchor="t">
                  <a:noAutofit/>
                </a:bodyPr>
                <a:lstStyle/>
                <a:p>
                  <a:pPr algn="l" defTabSz="825500">
                    <a:spcBef>
                      <a:spcPts val="4100"/>
                    </a:spcBef>
                    <a:buClr>
                      <a:srgbClr val="FFFFFF">
                        <a:alpha val="0"/>
                      </a:srgbClr>
                    </a:buClr>
                    <a:buSzPct val="25000"/>
                    <a:buChar char="•"/>
                    <a:defRPr b="1" spc="34" sz="3400">
                      <a:solidFill>
                        <a:srgbClr val="000000"/>
                      </a:solidFill>
                    </a:defRPr>
                  </a:pPr>
                </a:p>
              </p:txBody>
            </p:sp>
            <p:sp>
              <p:nvSpPr>
                <p:cNvPr id="1576" name="􀆊"/>
                <p:cNvSpPr txBox="1"/>
                <p:nvPr/>
              </p:nvSpPr>
              <p:spPr>
                <a:xfrm>
                  <a:off x="4475915" y="146678"/>
                  <a:ext cx="207168" cy="266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lgn="r" defTabSz="917222">
                    <a:buClr>
                      <a:srgbClr val="FFFFFF">
                        <a:alpha val="0"/>
                      </a:srgbClr>
                    </a:buClr>
                    <a:buSzPct val="25000"/>
                    <a:buChar char="•"/>
                    <a:defRPr b="1" sz="1300">
                      <a:solidFill>
                        <a:srgbClr val="C7C7CC"/>
                      </a:solidFill>
                    </a:defRPr>
                  </a:lvl1pPr>
                </a:lstStyle>
                <a:p>
                  <a:pPr/>
                  <a:r>
                    <a:t>􀆊</a:t>
                  </a:r>
                </a:p>
              </p:txBody>
            </p:sp>
            <p:sp>
              <p:nvSpPr>
                <p:cNvPr id="1577" name="Paper"/>
                <p:cNvSpPr txBox="1"/>
                <p:nvPr/>
              </p:nvSpPr>
              <p:spPr>
                <a:xfrm>
                  <a:off x="159916" y="109702"/>
                  <a:ext cx="3048001" cy="3393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l" defTabSz="825500">
                    <a:defRPr spc="-51" sz="1700">
                      <a:solidFill>
                        <a:srgbClr val="000000"/>
                      </a:solidFill>
                    </a:defRPr>
                  </a:lvl1pPr>
                </a:lstStyle>
                <a:p>
                  <a:pPr/>
                  <a:r>
                    <a:t>Paper</a:t>
                  </a:r>
                </a:p>
              </p:txBody>
            </p:sp>
          </p:grpSp>
          <p:grpSp>
            <p:nvGrpSpPr>
              <p:cNvPr id="1582" name="Light Grouped Header"/>
              <p:cNvGrpSpPr/>
              <p:nvPr/>
            </p:nvGrpSpPr>
            <p:grpSpPr>
              <a:xfrm>
                <a:off x="7817220" y="6376850"/>
                <a:ext cx="4761762" cy="770288"/>
                <a:chOff x="0" y="293"/>
                <a:chExt cx="4761760" cy="770287"/>
              </a:xfrm>
            </p:grpSpPr>
            <p:sp>
              <p:nvSpPr>
                <p:cNvPr id="1579" name="Background"/>
                <p:cNvSpPr/>
                <p:nvPr/>
              </p:nvSpPr>
              <p:spPr>
                <a:xfrm>
                  <a:off x="2410" y="293"/>
                  <a:ext cx="4758581" cy="770289"/>
                </a:xfrm>
                <a:prstGeom prst="rect">
                  <a:avLst/>
                </a:prstGeom>
                <a:solidFill>
                  <a:srgbClr val="EFEFF4"/>
                </a:solidFill>
                <a:ln w="12700" cap="flat">
                  <a:noFill/>
                  <a:miter lim="400000"/>
                </a:ln>
                <a:effectLst/>
              </p:spPr>
              <p:txBody>
                <a:bodyPr wrap="square" lIns="0" tIns="0" rIns="0" bIns="0" numCol="1" anchor="ctr">
                  <a:noAutofit/>
                </a:bodyPr>
                <a:lstStyle/>
                <a:p>
                  <a:pPr algn="l" defTabSz="825500">
                    <a:spcBef>
                      <a:spcPts val="4100"/>
                    </a:spcBef>
                    <a:defRPr b="1" spc="32" sz="3200">
                      <a:solidFill>
                        <a:srgbClr val="000000"/>
                      </a:solidFill>
                    </a:defRPr>
                  </a:pPr>
                </a:p>
              </p:txBody>
            </p:sp>
            <p:sp>
              <p:nvSpPr>
                <p:cNvPr id="1580" name="Separator"/>
                <p:cNvSpPr/>
                <p:nvPr/>
              </p:nvSpPr>
              <p:spPr>
                <a:xfrm>
                  <a:off x="0" y="768949"/>
                  <a:ext cx="4761761" cy="1"/>
                </a:xfrm>
                <a:prstGeom prst="line">
                  <a:avLst/>
                </a:prstGeom>
                <a:noFill/>
                <a:ln w="3175" cap="flat">
                  <a:solidFill>
                    <a:srgbClr val="BCBBC1"/>
                  </a:solidFill>
                  <a:prstDash val="solid"/>
                  <a:miter lim="400000"/>
                </a:ln>
                <a:effectLst/>
              </p:spPr>
              <p:txBody>
                <a:bodyPr wrap="square" lIns="0" tIns="0" rIns="0" bIns="0" numCol="1" anchor="ctr">
                  <a:noAutofit/>
                </a:bodyPr>
                <a:lstStyle/>
                <a:p>
                  <a:pPr algn="l" defTabSz="825500">
                    <a:spcBef>
                      <a:spcPts val="4100"/>
                    </a:spcBef>
                    <a:defRPr b="1" spc="32" sz="3200">
                      <a:solidFill>
                        <a:srgbClr val="000000"/>
                      </a:solidFill>
                    </a:defRPr>
                  </a:pPr>
                </a:p>
              </p:txBody>
            </p:sp>
            <p:sp>
              <p:nvSpPr>
                <p:cNvPr id="1581" name="Today’s log"/>
                <p:cNvSpPr txBox="1"/>
                <p:nvPr/>
              </p:nvSpPr>
              <p:spPr>
                <a:xfrm>
                  <a:off x="156524" y="435720"/>
                  <a:ext cx="4470243" cy="2962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825500">
                    <a:defRPr cap="all" spc="-13" sz="1300">
                      <a:solidFill>
                        <a:srgbClr val="636363"/>
                      </a:solidFill>
                    </a:defRPr>
                  </a:lvl1pPr>
                </a:lstStyle>
                <a:p>
                  <a:pPr/>
                  <a:r>
                    <a:t>Today’s log</a:t>
                  </a:r>
                </a:p>
              </p:txBody>
            </p:sp>
          </p:grpSp>
          <p:sp>
            <p:nvSpPr>
              <p:cNvPr id="1583" name="S"/>
              <p:cNvSpPr txBox="1"/>
              <p:nvPr/>
            </p:nvSpPr>
            <p:spPr>
              <a:xfrm>
                <a:off x="8328433" y="1406419"/>
                <a:ext cx="148663" cy="210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8603" tIns="18603" rIns="18603" bIns="18603" numCol="1" anchor="ctr">
                <a:spAutoFit/>
              </a:bodyPr>
              <a:lstStyle>
                <a:lvl1pPr defTabSz="617669">
                  <a:defRPr sz="1200">
                    <a:solidFill>
                      <a:srgbClr val="8E8E93"/>
                    </a:solidFill>
                  </a:defRPr>
                </a:lvl1pPr>
              </a:lstStyle>
              <a:p>
                <a:pPr/>
                <a:r>
                  <a:t>S</a:t>
                </a:r>
              </a:p>
            </p:txBody>
          </p:sp>
          <p:sp>
            <p:nvSpPr>
              <p:cNvPr id="1584" name="M"/>
              <p:cNvSpPr txBox="1"/>
              <p:nvPr/>
            </p:nvSpPr>
            <p:spPr>
              <a:xfrm>
                <a:off x="8928251" y="1406419"/>
                <a:ext cx="182648" cy="210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8603" tIns="18603" rIns="18603" bIns="18603" numCol="1" anchor="ctr">
                <a:spAutoFit/>
              </a:bodyPr>
              <a:lstStyle>
                <a:lvl1pPr defTabSz="617669">
                  <a:defRPr sz="1200">
                    <a:solidFill>
                      <a:srgbClr val="000000"/>
                    </a:solidFill>
                  </a:defRPr>
                </a:lvl1pPr>
              </a:lstStyle>
              <a:p>
                <a:pPr/>
                <a:r>
                  <a:t>M</a:t>
                </a:r>
              </a:p>
            </p:txBody>
          </p:sp>
          <p:sp>
            <p:nvSpPr>
              <p:cNvPr id="1585" name="T"/>
              <p:cNvSpPr txBox="1"/>
              <p:nvPr/>
            </p:nvSpPr>
            <p:spPr>
              <a:xfrm>
                <a:off x="9561899" y="1406419"/>
                <a:ext cx="137386" cy="210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8603" tIns="18603" rIns="18603" bIns="18603" numCol="1" anchor="ctr">
                <a:spAutoFit/>
              </a:bodyPr>
              <a:lstStyle>
                <a:lvl1pPr defTabSz="617669">
                  <a:defRPr sz="1200">
                    <a:solidFill>
                      <a:srgbClr val="000000"/>
                    </a:solidFill>
                  </a:defRPr>
                </a:lvl1pPr>
              </a:lstStyle>
              <a:p>
                <a:pPr/>
                <a:r>
                  <a:t>T</a:t>
                </a:r>
              </a:p>
            </p:txBody>
          </p:sp>
          <p:sp>
            <p:nvSpPr>
              <p:cNvPr id="1586" name="W"/>
              <p:cNvSpPr txBox="1"/>
              <p:nvPr/>
            </p:nvSpPr>
            <p:spPr>
              <a:xfrm>
                <a:off x="10151734" y="1406419"/>
                <a:ext cx="191030" cy="210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8603" tIns="18603" rIns="18603" bIns="18603" numCol="1" anchor="ctr">
                <a:spAutoFit/>
              </a:bodyPr>
              <a:lstStyle>
                <a:lvl1pPr defTabSz="617669">
                  <a:defRPr sz="1200">
                    <a:solidFill>
                      <a:srgbClr val="000000"/>
                    </a:solidFill>
                  </a:defRPr>
                </a:lvl1pPr>
              </a:lstStyle>
              <a:p>
                <a:pPr/>
                <a:r>
                  <a:t>W</a:t>
                </a:r>
              </a:p>
            </p:txBody>
          </p:sp>
          <p:sp>
            <p:nvSpPr>
              <p:cNvPr id="1587" name="T"/>
              <p:cNvSpPr txBox="1"/>
              <p:nvPr/>
            </p:nvSpPr>
            <p:spPr>
              <a:xfrm>
                <a:off x="10778220" y="1406419"/>
                <a:ext cx="137386" cy="210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8603" tIns="18603" rIns="18603" bIns="18603" numCol="1" anchor="ctr">
                <a:spAutoFit/>
              </a:bodyPr>
              <a:lstStyle>
                <a:lvl1pPr defTabSz="617669">
                  <a:defRPr sz="1200">
                    <a:solidFill>
                      <a:srgbClr val="000000"/>
                    </a:solidFill>
                  </a:defRPr>
                </a:lvl1pPr>
              </a:lstStyle>
              <a:p>
                <a:pPr/>
                <a:r>
                  <a:t>T</a:t>
                </a:r>
              </a:p>
            </p:txBody>
          </p:sp>
          <p:sp>
            <p:nvSpPr>
              <p:cNvPr id="1588" name="F"/>
              <p:cNvSpPr txBox="1"/>
              <p:nvPr/>
            </p:nvSpPr>
            <p:spPr>
              <a:xfrm>
                <a:off x="11358377" y="1406419"/>
                <a:ext cx="137386" cy="210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8603" tIns="18603" rIns="18603" bIns="18603" numCol="1" anchor="ctr">
                <a:spAutoFit/>
              </a:bodyPr>
              <a:lstStyle>
                <a:lvl1pPr defTabSz="617669">
                  <a:defRPr sz="1200">
                    <a:solidFill>
                      <a:srgbClr val="000000"/>
                    </a:solidFill>
                  </a:defRPr>
                </a:lvl1pPr>
              </a:lstStyle>
              <a:p>
                <a:pPr/>
                <a:r>
                  <a:t>F</a:t>
                </a:r>
              </a:p>
            </p:txBody>
          </p:sp>
          <p:sp>
            <p:nvSpPr>
              <p:cNvPr id="1589" name="S"/>
              <p:cNvSpPr txBox="1"/>
              <p:nvPr/>
            </p:nvSpPr>
            <p:spPr>
              <a:xfrm>
                <a:off x="11921694" y="1406419"/>
                <a:ext cx="148664" cy="210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8603" tIns="18603" rIns="18603" bIns="18603" numCol="1" anchor="ctr">
                <a:spAutoFit/>
              </a:bodyPr>
              <a:lstStyle>
                <a:lvl1pPr defTabSz="617669">
                  <a:defRPr sz="1200">
                    <a:solidFill>
                      <a:srgbClr val="8E8E93"/>
                    </a:solidFill>
                  </a:defRPr>
                </a:lvl1pPr>
              </a:lstStyle>
              <a:p>
                <a:pPr/>
                <a:r>
                  <a:t>S</a:t>
                </a:r>
              </a:p>
            </p:txBody>
          </p:sp>
          <p:sp>
            <p:nvSpPr>
              <p:cNvPr id="1590" name="23"/>
              <p:cNvSpPr txBox="1"/>
              <p:nvPr/>
            </p:nvSpPr>
            <p:spPr>
              <a:xfrm>
                <a:off x="8261886" y="1701499"/>
                <a:ext cx="275866" cy="2601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8603" tIns="18603" rIns="18603" bIns="18603" numCol="1" anchor="ctr">
                <a:spAutoFit/>
              </a:bodyPr>
              <a:lstStyle>
                <a:lvl1pPr defTabSz="617669">
                  <a:defRPr sz="1600">
                    <a:solidFill>
                      <a:srgbClr val="8E8E93"/>
                    </a:solidFill>
                  </a:defRPr>
                </a:lvl1pPr>
              </a:lstStyle>
              <a:p>
                <a:pPr/>
                <a:r>
                  <a:t>23</a:t>
                </a:r>
              </a:p>
            </p:txBody>
          </p:sp>
          <p:sp>
            <p:nvSpPr>
              <p:cNvPr id="1591" name="24"/>
              <p:cNvSpPr txBox="1"/>
              <p:nvPr/>
            </p:nvSpPr>
            <p:spPr>
              <a:xfrm>
                <a:off x="8878695" y="1701499"/>
                <a:ext cx="275866" cy="2601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8603" tIns="18603" rIns="18603" bIns="18603" numCol="1" anchor="ctr">
                <a:spAutoFit/>
              </a:bodyPr>
              <a:lstStyle>
                <a:lvl1pPr defTabSz="617669">
                  <a:defRPr sz="1600">
                    <a:solidFill>
                      <a:srgbClr val="000000"/>
                    </a:solidFill>
                  </a:defRPr>
                </a:lvl1pPr>
              </a:lstStyle>
              <a:p>
                <a:pPr/>
                <a:r>
                  <a:t>24</a:t>
                </a:r>
              </a:p>
            </p:txBody>
          </p:sp>
          <p:sp>
            <p:nvSpPr>
              <p:cNvPr id="1592" name="25"/>
              <p:cNvSpPr txBox="1"/>
              <p:nvPr/>
            </p:nvSpPr>
            <p:spPr>
              <a:xfrm>
                <a:off x="9489713" y="1701499"/>
                <a:ext cx="275867" cy="2601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8603" tIns="18603" rIns="18603" bIns="18603" numCol="1" anchor="ctr">
                <a:spAutoFit/>
              </a:bodyPr>
              <a:lstStyle>
                <a:lvl1pPr defTabSz="617669">
                  <a:defRPr sz="1600">
                    <a:solidFill>
                      <a:srgbClr val="000000"/>
                    </a:solidFill>
                  </a:defRPr>
                </a:lvl1pPr>
              </a:lstStyle>
              <a:p>
                <a:pPr/>
                <a:r>
                  <a:t>25</a:t>
                </a:r>
              </a:p>
            </p:txBody>
          </p:sp>
          <p:sp>
            <p:nvSpPr>
              <p:cNvPr id="1593" name="26"/>
              <p:cNvSpPr txBox="1"/>
              <p:nvPr/>
            </p:nvSpPr>
            <p:spPr>
              <a:xfrm>
                <a:off x="10106370" y="1701499"/>
                <a:ext cx="275867" cy="2601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8603" tIns="18603" rIns="18603" bIns="18603" numCol="1" anchor="ctr">
                <a:spAutoFit/>
              </a:bodyPr>
              <a:lstStyle>
                <a:lvl1pPr defTabSz="617669">
                  <a:defRPr sz="1600">
                    <a:solidFill>
                      <a:srgbClr val="000000"/>
                    </a:solidFill>
                  </a:defRPr>
                </a:lvl1pPr>
              </a:lstStyle>
              <a:p>
                <a:pPr/>
                <a:r>
                  <a:t>26</a:t>
                </a:r>
              </a:p>
            </p:txBody>
          </p:sp>
          <p:sp>
            <p:nvSpPr>
              <p:cNvPr id="1594" name="Circle"/>
              <p:cNvSpPr/>
              <p:nvPr/>
            </p:nvSpPr>
            <p:spPr>
              <a:xfrm>
                <a:off x="10638770" y="1622068"/>
                <a:ext cx="416287" cy="416287"/>
              </a:xfrm>
              <a:prstGeom prst="ellipse">
                <a:avLst/>
              </a:prstGeom>
              <a:solidFill>
                <a:srgbClr val="FF2D55"/>
              </a:solidFill>
              <a:ln w="12700" cap="flat">
                <a:noFill/>
                <a:miter lim="400000"/>
              </a:ln>
              <a:effectLst/>
            </p:spPr>
            <p:txBody>
              <a:bodyPr wrap="square" lIns="18603" tIns="18603" rIns="18603" bIns="18603" numCol="1" anchor="ctr">
                <a:noAutofit/>
              </a:bodyPr>
              <a:lstStyle/>
              <a:p>
                <a:pPr defTabSz="617669">
                  <a:defRPr>
                    <a:solidFill>
                      <a:srgbClr val="FF2D55"/>
                    </a:solidFill>
                    <a:latin typeface="Helvetica Neue Medium"/>
                    <a:ea typeface="Helvetica Neue Medium"/>
                    <a:cs typeface="Helvetica Neue Medium"/>
                    <a:sym typeface="Helvetica Neue Medium"/>
                  </a:defRPr>
                </a:pPr>
              </a:p>
            </p:txBody>
          </p:sp>
          <p:sp>
            <p:nvSpPr>
              <p:cNvPr id="1595" name="24"/>
              <p:cNvSpPr txBox="1"/>
              <p:nvPr/>
            </p:nvSpPr>
            <p:spPr>
              <a:xfrm>
                <a:off x="10708980" y="1701499"/>
                <a:ext cx="275866" cy="2601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8603" tIns="18603" rIns="18603" bIns="18603" numCol="1" anchor="ctr">
                <a:spAutoFit/>
              </a:bodyPr>
              <a:lstStyle>
                <a:lvl1pPr defTabSz="617669">
                  <a:defRPr sz="1600">
                    <a:solidFill>
                      <a:srgbClr val="FFFFFF"/>
                    </a:solidFill>
                  </a:defRPr>
                </a:lvl1pPr>
              </a:lstStyle>
              <a:p>
                <a:pPr/>
                <a:r>
                  <a:t>24</a:t>
                </a:r>
              </a:p>
            </p:txBody>
          </p:sp>
          <p:sp>
            <p:nvSpPr>
              <p:cNvPr id="1596" name="28"/>
              <p:cNvSpPr txBox="1"/>
              <p:nvPr/>
            </p:nvSpPr>
            <p:spPr>
              <a:xfrm>
                <a:off x="11286191" y="1701499"/>
                <a:ext cx="275867" cy="2601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8603" tIns="18603" rIns="18603" bIns="18603" numCol="1" anchor="ctr">
                <a:spAutoFit/>
              </a:bodyPr>
              <a:lstStyle>
                <a:lvl1pPr defTabSz="617669">
                  <a:defRPr sz="1600">
                    <a:solidFill>
                      <a:srgbClr val="000000"/>
                    </a:solidFill>
                  </a:defRPr>
                </a:lvl1pPr>
              </a:lstStyle>
              <a:p>
                <a:pPr/>
                <a:r>
                  <a:t>28</a:t>
                </a:r>
              </a:p>
            </p:txBody>
          </p:sp>
          <p:sp>
            <p:nvSpPr>
              <p:cNvPr id="1597" name="29"/>
              <p:cNvSpPr txBox="1"/>
              <p:nvPr/>
            </p:nvSpPr>
            <p:spPr>
              <a:xfrm>
                <a:off x="11855146" y="1701499"/>
                <a:ext cx="275866" cy="2601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8603" tIns="18603" rIns="18603" bIns="18603" numCol="1" anchor="ctr">
                <a:spAutoFit/>
              </a:bodyPr>
              <a:lstStyle>
                <a:lvl1pPr defTabSz="617669">
                  <a:defRPr sz="1600">
                    <a:solidFill>
                      <a:srgbClr val="8E8E93"/>
                    </a:solidFill>
                  </a:defRPr>
                </a:lvl1pPr>
              </a:lstStyle>
              <a:p>
                <a:pPr/>
                <a:r>
                  <a:t>29</a:t>
                </a:r>
              </a:p>
            </p:txBody>
          </p:sp>
          <p:sp>
            <p:nvSpPr>
              <p:cNvPr id="1598" name="Rectangle"/>
              <p:cNvSpPr/>
              <p:nvPr/>
            </p:nvSpPr>
            <p:spPr>
              <a:xfrm>
                <a:off x="7816850" y="2226129"/>
                <a:ext cx="4769036" cy="4169368"/>
              </a:xfrm>
              <a:prstGeom prst="rect">
                <a:avLst/>
              </a:prstGeom>
              <a:solidFill>
                <a:srgbClr val="007AFF"/>
              </a:solidFill>
              <a:ln w="12700" cap="flat">
                <a:noFill/>
                <a:miter lim="400000"/>
              </a:ln>
              <a:effectLst/>
            </p:spPr>
            <p:txBody>
              <a:bodyPr wrap="square" lIns="50800" tIns="50800" rIns="50800" bIns="50800" numCol="1" anchor="ctr">
                <a:noAutofit/>
              </a:bodyPr>
              <a:lstStyle/>
              <a:p>
                <a:pPr defTabSz="457200">
                  <a:defRPr sz="3200">
                    <a:solidFill>
                      <a:srgbClr val="000000"/>
                    </a:solidFill>
                    <a:latin typeface="Helvetica Neue Medium"/>
                    <a:ea typeface="Helvetica Neue Medium"/>
                    <a:cs typeface="Helvetica Neue Medium"/>
                    <a:sym typeface="Helvetica Neue Medium"/>
                  </a:defRPr>
                </a:pPr>
              </a:p>
            </p:txBody>
          </p:sp>
          <p:graphicFrame>
            <p:nvGraphicFramePr>
              <p:cNvPr id="1599" name="2D Pie Chart"/>
              <p:cNvGraphicFramePr/>
              <p:nvPr/>
            </p:nvGraphicFramePr>
            <p:xfrm>
              <a:off x="7704575" y="2734101"/>
              <a:ext cx="4983747" cy="3230914"/>
            </p:xfrm>
            <a:graphic xmlns:a="http://schemas.openxmlformats.org/drawingml/2006/main">
              <a:graphicData uri="http://schemas.openxmlformats.org/drawingml/2006/chart">
                <c:chart xmlns:c="http://schemas.openxmlformats.org/drawingml/2006/chart" r:id="rId2"/>
              </a:graphicData>
            </a:graphic>
          </p:graphicFrame>
          <p:grpSp>
            <p:nvGrpSpPr>
              <p:cNvPr id="1602" name="Tab Bar - 5 Tabs"/>
              <p:cNvGrpSpPr/>
              <p:nvPr/>
            </p:nvGrpSpPr>
            <p:grpSpPr>
              <a:xfrm>
                <a:off x="7822048" y="9098019"/>
                <a:ext cx="4737166" cy="1304418"/>
                <a:chOff x="0" y="0"/>
                <a:chExt cx="4737165" cy="1304417"/>
              </a:xfrm>
            </p:grpSpPr>
            <p:sp>
              <p:nvSpPr>
                <p:cNvPr id="1600" name="Shadow"/>
                <p:cNvSpPr/>
                <p:nvPr/>
              </p:nvSpPr>
              <p:spPr>
                <a:xfrm>
                  <a:off x="0" y="0"/>
                  <a:ext cx="4737166" cy="15815"/>
                </a:xfrm>
                <a:prstGeom prst="rect">
                  <a:avLst/>
                </a:prstGeom>
                <a:gradFill flip="none" rotWithShape="1">
                  <a:gsLst>
                    <a:gs pos="34151">
                      <a:srgbClr val="000000"/>
                    </a:gs>
                    <a:gs pos="45057">
                      <a:srgbClr val="000102">
                        <a:alpha val="0"/>
                      </a:srgbClr>
                    </a:gs>
                  </a:gsLst>
                  <a:lin ang="5400000" scaled="0"/>
                </a:gradFill>
                <a:ln w="12700" cap="flat">
                  <a:noFill/>
                  <a:miter lim="400000"/>
                </a:ln>
                <a:effectLst/>
              </p:spPr>
              <p:txBody>
                <a:bodyPr wrap="square" lIns="47625" tIns="47625" rIns="47625" bIns="47625" numCol="1" anchor="ctr">
                  <a:noAutofit/>
                </a:bodyPr>
                <a:lstStyle/>
                <a:p>
                  <a:pPr algn="l" defTabSz="917222">
                    <a:spcBef>
                      <a:spcPts val="4500"/>
                    </a:spcBef>
                    <a:defRPr b="1" spc="36" sz="3600">
                      <a:solidFill>
                        <a:srgbClr val="000000"/>
                      </a:solidFill>
                    </a:defRPr>
                  </a:pPr>
                </a:p>
              </p:txBody>
            </p:sp>
            <p:sp>
              <p:nvSpPr>
                <p:cNvPr id="1601" name="Background"/>
                <p:cNvSpPr/>
                <p:nvPr/>
              </p:nvSpPr>
              <p:spPr>
                <a:xfrm>
                  <a:off x="0" y="7668"/>
                  <a:ext cx="4737166" cy="1296750"/>
                </a:xfrm>
                <a:prstGeom prst="rect">
                  <a:avLst/>
                </a:prstGeom>
                <a:solidFill>
                  <a:srgbClr val="F9F9F9"/>
                </a:solidFill>
                <a:ln w="12700" cap="flat">
                  <a:noFill/>
                  <a:miter lim="400000"/>
                </a:ln>
                <a:effectLst/>
              </p:spPr>
              <p:txBody>
                <a:bodyPr wrap="square" lIns="47625" tIns="47625" rIns="47625" bIns="47625" numCol="1" anchor="ctr">
                  <a:noAutofit/>
                </a:bodyPr>
                <a:lstStyle/>
                <a:p>
                  <a:pPr algn="l" defTabSz="917222">
                    <a:spcBef>
                      <a:spcPts val="4500"/>
                    </a:spcBef>
                    <a:defRPr b="1" spc="36" sz="3600">
                      <a:solidFill>
                        <a:srgbClr val="000000"/>
                      </a:solidFill>
                    </a:defRPr>
                  </a:pPr>
                </a:p>
              </p:txBody>
            </p:sp>
          </p:grpSp>
          <p:pic>
            <p:nvPicPr>
              <p:cNvPr id="1603" name="Tab bar.png" descr="Tab bar.png"/>
              <p:cNvPicPr>
                <a:picLocks noChangeAspect="1"/>
              </p:cNvPicPr>
              <p:nvPr/>
            </p:nvPicPr>
            <p:blipFill>
              <a:blip r:embed="rId3">
                <a:extLst/>
              </a:blip>
              <a:stretch>
                <a:fillRect/>
              </a:stretch>
            </p:blipFill>
            <p:spPr>
              <a:xfrm>
                <a:off x="7832338" y="9341885"/>
                <a:ext cx="4762501" cy="1061142"/>
              </a:xfrm>
              <a:prstGeom prst="rect">
                <a:avLst/>
              </a:prstGeom>
              <a:ln w="12700" cap="flat">
                <a:noFill/>
                <a:miter lim="400000"/>
              </a:ln>
              <a:effectLst/>
            </p:spPr>
          </p:pic>
          <p:pic>
            <p:nvPicPr>
              <p:cNvPr id="1604" name="Image" descr="Image"/>
              <p:cNvPicPr>
                <a:picLocks noChangeAspect="1"/>
              </p:cNvPicPr>
              <p:nvPr/>
            </p:nvPicPr>
            <p:blipFill>
              <a:blip r:embed="rId4">
                <a:extLst/>
              </a:blip>
              <a:stretch>
                <a:fillRect/>
              </a:stretch>
            </p:blipFill>
            <p:spPr>
              <a:xfrm>
                <a:off x="7816850" y="0"/>
                <a:ext cx="4774735" cy="1123841"/>
              </a:xfrm>
              <a:prstGeom prst="rect">
                <a:avLst/>
              </a:prstGeom>
              <a:ln w="12700" cap="flat">
                <a:noFill/>
                <a:miter lim="400000"/>
              </a:ln>
              <a:effectLst/>
            </p:spPr>
          </p:pic>
          <p:sp>
            <p:nvSpPr>
              <p:cNvPr id="1605" name="Rectangle"/>
              <p:cNvSpPr/>
              <p:nvPr/>
            </p:nvSpPr>
            <p:spPr>
              <a:xfrm>
                <a:off x="4717" y="51450"/>
                <a:ext cx="4762501" cy="10312401"/>
              </a:xfrm>
              <a:prstGeom prst="rect">
                <a:avLst/>
              </a:prstGeom>
              <a:solidFill>
                <a:srgbClr val="EBEBEB"/>
              </a:solidFill>
              <a:ln w="12700" cap="flat">
                <a:noFill/>
                <a:miter lim="400000"/>
              </a:ln>
              <a:effectLst>
                <a:outerShdw sx="100000" sy="100000" kx="0" ky="0" algn="b" rotWithShape="0" blurRad="241300" dist="0" dir="5400000">
                  <a:srgbClr val="000000">
                    <a:alpha val="32004"/>
                  </a:srgbClr>
                </a:outerShdw>
              </a:effectLst>
            </p:spPr>
            <p:txBody>
              <a:bodyPr wrap="square" lIns="190500" tIns="190500" rIns="190500" bIns="190500" numCol="1" anchor="ctr">
                <a:noAutofit/>
              </a:bodyPr>
              <a:lstStyle/>
              <a:p>
                <a:pPr algn="l" defTabSz="457200">
                  <a:defRPr sz="2000">
                    <a:solidFill>
                      <a:srgbClr val="000000"/>
                    </a:solidFill>
                    <a:latin typeface="Helvetica Neue Medium"/>
                    <a:ea typeface="Helvetica Neue Medium"/>
                    <a:cs typeface="Helvetica Neue Medium"/>
                    <a:sym typeface="Helvetica Neue Medium"/>
                  </a:defRPr>
                </a:pPr>
              </a:p>
            </p:txBody>
          </p:sp>
          <p:sp>
            <p:nvSpPr>
              <p:cNvPr id="1606" name="Rectangle"/>
              <p:cNvSpPr/>
              <p:nvPr/>
            </p:nvSpPr>
            <p:spPr>
              <a:xfrm>
                <a:off x="220238" y="7560680"/>
                <a:ext cx="4306060" cy="1161888"/>
              </a:xfrm>
              <a:prstGeom prst="rect">
                <a:avLst/>
              </a:prstGeom>
              <a:solidFill>
                <a:srgbClr val="FFFFFF"/>
              </a:solidFill>
              <a:ln w="12700" cap="flat">
                <a:noFill/>
                <a:miter lim="400000"/>
              </a:ln>
              <a:effectLst/>
            </p:spPr>
            <p:txBody>
              <a:bodyPr wrap="square" lIns="190500" tIns="190500" rIns="190500" bIns="190500" numCol="1" anchor="ctr">
                <a:normAutofit fontScale="100000" lnSpcReduction="0"/>
              </a:bodyPr>
              <a:lstStyle/>
              <a:p>
                <a:pPr algn="l" defTabSz="457200">
                  <a:defRPr sz="2000">
                    <a:solidFill>
                      <a:srgbClr val="000000"/>
                    </a:solidFill>
                  </a:defRPr>
                </a:pPr>
              </a:p>
            </p:txBody>
          </p:sp>
          <p:sp>
            <p:nvSpPr>
              <p:cNvPr id="1607" name="Day Summary"/>
              <p:cNvSpPr/>
              <p:nvPr/>
            </p:nvSpPr>
            <p:spPr>
              <a:xfrm>
                <a:off x="4718" y="51450"/>
                <a:ext cx="4762501" cy="1601954"/>
              </a:xfrm>
              <a:prstGeom prst="rect">
                <a:avLst/>
              </a:prstGeom>
              <a:solidFill>
                <a:srgbClr val="FAFAFA"/>
              </a:solid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rmAutofit fontScale="100000" lnSpcReduction="0"/>
              </a:bodyPr>
              <a:lstStyle>
                <a:lvl1pPr defTabSz="457200">
                  <a:defRPr b="1" sz="3000">
                    <a:solidFill>
                      <a:srgbClr val="00707D"/>
                    </a:solidFill>
                  </a:defRPr>
                </a:lvl1pPr>
              </a:lstStyle>
              <a:p>
                <a:pPr/>
                <a:r>
                  <a:t>Day Summary</a:t>
                </a:r>
              </a:p>
            </p:txBody>
          </p:sp>
          <p:sp>
            <p:nvSpPr>
              <p:cNvPr id="1619" name="Connection Line"/>
              <p:cNvSpPr/>
              <p:nvPr/>
            </p:nvSpPr>
            <p:spPr>
              <a:xfrm>
                <a:off x="4470440" y="2437028"/>
                <a:ext cx="3573353" cy="749722"/>
              </a:xfrm>
              <a:custGeom>
                <a:avLst/>
                <a:gdLst/>
                <a:ahLst/>
                <a:cxnLst>
                  <a:cxn ang="0">
                    <a:pos x="wd2" y="hd2"/>
                  </a:cxn>
                  <a:cxn ang="5400000">
                    <a:pos x="wd2" y="hd2"/>
                  </a:cxn>
                  <a:cxn ang="10800000">
                    <a:pos x="wd2" y="hd2"/>
                  </a:cxn>
                  <a:cxn ang="16200000">
                    <a:pos x="wd2" y="hd2"/>
                  </a:cxn>
                </a:cxnLst>
                <a:rect l="0" t="0" r="r" b="b"/>
                <a:pathLst>
                  <a:path w="21600" h="17153" fill="norm" stroke="1" extrusionOk="0">
                    <a:moveTo>
                      <a:pt x="21600" y="17153"/>
                    </a:moveTo>
                    <a:cubicBezTo>
                      <a:pt x="15075" y="-328"/>
                      <a:pt x="7875" y="-4447"/>
                      <a:pt x="0" y="4795"/>
                    </a:cubicBezTo>
                  </a:path>
                </a:pathLst>
              </a:custGeom>
              <a:noFill/>
              <a:ln w="25400" cap="flat">
                <a:solidFill>
                  <a:srgbClr val="D2262F"/>
                </a:solidFill>
                <a:prstDash val="solid"/>
                <a:miter lim="400000"/>
                <a:headEnd type="arrow" w="med" len="med"/>
              </a:ln>
              <a:effectLst/>
            </p:spPr>
            <p:txBody>
              <a:bodyPr/>
              <a:lstStyle/>
              <a:p>
                <a:pPr/>
              </a:p>
            </p:txBody>
          </p:sp>
          <p:sp>
            <p:nvSpPr>
              <p:cNvPr id="1620" name="Connection Line"/>
              <p:cNvSpPr/>
              <p:nvPr/>
            </p:nvSpPr>
            <p:spPr>
              <a:xfrm>
                <a:off x="3770872" y="3771565"/>
                <a:ext cx="4941977" cy="2886435"/>
              </a:xfrm>
              <a:custGeom>
                <a:avLst/>
                <a:gdLst/>
                <a:ahLst/>
                <a:cxnLst>
                  <a:cxn ang="0">
                    <a:pos x="wd2" y="hd2"/>
                  </a:cxn>
                  <a:cxn ang="5400000">
                    <a:pos x="wd2" y="hd2"/>
                  </a:cxn>
                  <a:cxn ang="10800000">
                    <a:pos x="wd2" y="hd2"/>
                  </a:cxn>
                  <a:cxn ang="16200000">
                    <a:pos x="wd2" y="hd2"/>
                  </a:cxn>
                </a:cxnLst>
                <a:rect l="0" t="0" r="r" b="b"/>
                <a:pathLst>
                  <a:path w="21600" h="19888" fill="norm" stroke="1" extrusionOk="0">
                    <a:moveTo>
                      <a:pt x="21600" y="19888"/>
                    </a:moveTo>
                    <a:cubicBezTo>
                      <a:pt x="18096" y="4790"/>
                      <a:pt x="10896" y="-1712"/>
                      <a:pt x="0" y="382"/>
                    </a:cubicBezTo>
                  </a:path>
                </a:pathLst>
              </a:custGeom>
              <a:noFill/>
              <a:ln w="25400" cap="flat">
                <a:solidFill>
                  <a:srgbClr val="D2262F"/>
                </a:solidFill>
                <a:prstDash val="solid"/>
                <a:miter lim="400000"/>
                <a:headEnd type="arrow" w="med" len="med"/>
              </a:ln>
              <a:effectLst/>
            </p:spPr>
            <p:txBody>
              <a:bodyPr/>
              <a:lstStyle/>
              <a:p>
                <a:pPr/>
              </a:p>
            </p:txBody>
          </p:sp>
          <p:sp>
            <p:nvSpPr>
              <p:cNvPr id="1621" name="Connection Line"/>
              <p:cNvSpPr/>
              <p:nvPr/>
            </p:nvSpPr>
            <p:spPr>
              <a:xfrm>
                <a:off x="3533091" y="1059113"/>
                <a:ext cx="8658599" cy="60793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8943" y="20722"/>
                      <a:pt x="16143" y="13522"/>
                      <a:pt x="21600" y="0"/>
                    </a:cubicBezTo>
                  </a:path>
                </a:pathLst>
              </a:custGeom>
              <a:noFill/>
              <a:ln w="25400" cap="flat">
                <a:solidFill>
                  <a:srgbClr val="D2262F"/>
                </a:solidFill>
                <a:prstDash val="solid"/>
                <a:miter lim="400000"/>
                <a:tailEnd type="arrow" w="med" len="med"/>
              </a:ln>
              <a:effectLst/>
            </p:spPr>
            <p:txBody>
              <a:bodyPr/>
              <a:lstStyle/>
              <a:p>
                <a:pPr/>
              </a:p>
            </p:txBody>
          </p:sp>
          <p:sp>
            <p:nvSpPr>
              <p:cNvPr id="1611" name="Itemized list of today’s recycling"/>
              <p:cNvSpPr/>
              <p:nvPr/>
            </p:nvSpPr>
            <p:spPr>
              <a:xfrm>
                <a:off x="220238" y="3319182"/>
                <a:ext cx="4306060" cy="1161888"/>
              </a:xfrm>
              <a:prstGeom prst="rect">
                <a:avLst/>
              </a:prstGeom>
              <a:solidFill>
                <a:srgbClr val="FFFFFF"/>
              </a:solidFill>
              <a:ln w="25400" cap="flat">
                <a:solidFill>
                  <a:srgbClr val="D2262F"/>
                </a:solidFill>
                <a:prstDash val="solid"/>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rmAutofit fontScale="100000" lnSpcReduction="0"/>
              </a:bodyPr>
              <a:lstStyle>
                <a:lvl1pPr algn="l" defTabSz="457200">
                  <a:defRPr sz="2000">
                    <a:solidFill>
                      <a:srgbClr val="000000"/>
                    </a:solidFill>
                  </a:defRPr>
                </a:lvl1pPr>
              </a:lstStyle>
              <a:p>
                <a:pPr/>
                <a:r>
                  <a:t>Itemized list of today’s recycling</a:t>
                </a:r>
              </a:p>
            </p:txBody>
          </p:sp>
          <p:sp>
            <p:nvSpPr>
              <p:cNvPr id="1612" name="View details for a logged item"/>
              <p:cNvSpPr/>
              <p:nvPr/>
            </p:nvSpPr>
            <p:spPr>
              <a:xfrm>
                <a:off x="220238" y="4733015"/>
                <a:ext cx="4306060" cy="1161888"/>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rmAutofit fontScale="100000" lnSpcReduction="0"/>
              </a:bodyPr>
              <a:lstStyle>
                <a:lvl1pPr algn="l" defTabSz="457200">
                  <a:defRPr sz="2000">
                    <a:solidFill>
                      <a:srgbClr val="000000"/>
                    </a:solidFill>
                  </a:defRPr>
                </a:lvl1pPr>
              </a:lstStyle>
              <a:p>
                <a:pPr/>
                <a:r>
                  <a:t>View details for a logged item</a:t>
                </a:r>
              </a:p>
            </p:txBody>
          </p:sp>
          <p:sp>
            <p:nvSpPr>
              <p:cNvPr id="1613" name="Add new items to trash or recycling"/>
              <p:cNvSpPr/>
              <p:nvPr/>
            </p:nvSpPr>
            <p:spPr>
              <a:xfrm>
                <a:off x="220238" y="6146848"/>
                <a:ext cx="4306060" cy="1161888"/>
              </a:xfrm>
              <a:prstGeom prst="rect">
                <a:avLst/>
              </a:prstGeom>
              <a:solidFill>
                <a:srgbClr val="FFFFFF"/>
              </a:solidFill>
              <a:ln w="25400" cap="flat">
                <a:solidFill>
                  <a:srgbClr val="D2262F"/>
                </a:solidFill>
                <a:prstDash val="solid"/>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rmAutofit fontScale="100000" lnSpcReduction="0"/>
              </a:bodyPr>
              <a:lstStyle>
                <a:lvl1pPr algn="l" defTabSz="457200">
                  <a:defRPr sz="2000">
                    <a:solidFill>
                      <a:srgbClr val="000000"/>
                    </a:solidFill>
                  </a:defRPr>
                </a:lvl1pPr>
              </a:lstStyle>
              <a:p>
                <a:pPr/>
                <a:r>
                  <a:t>Add new items to trash or recycling</a:t>
                </a:r>
              </a:p>
            </p:txBody>
          </p:sp>
          <p:sp>
            <p:nvSpPr>
              <p:cNvPr id="1614" name="Summary of today’s recycling"/>
              <p:cNvSpPr/>
              <p:nvPr/>
            </p:nvSpPr>
            <p:spPr>
              <a:xfrm>
                <a:off x="220238" y="1905349"/>
                <a:ext cx="4306060" cy="1161888"/>
              </a:xfrm>
              <a:prstGeom prst="rect">
                <a:avLst/>
              </a:prstGeom>
              <a:solidFill>
                <a:srgbClr val="FFFFFF"/>
              </a:solidFill>
              <a:ln w="25400" cap="flat">
                <a:solidFill>
                  <a:srgbClr val="D2262F"/>
                </a:solidFill>
                <a:prstDash val="solid"/>
                <a:miter lim="400000"/>
              </a:ln>
              <a:effectLst/>
              <a:extLst>
                <a:ext uri="{C572A759-6A51-4108-AA02-DFA0A04FC94B}">
                  <ma14:wrappingTextBoxFlag xmlns:ma14="http://schemas.microsoft.com/office/mac/drawingml/2011/main" val="1"/>
                </a:ext>
              </a:extLst>
            </p:spPr>
            <p:txBody>
              <a:bodyPr wrap="square" lIns="190500" tIns="190500" rIns="190500" bIns="190500" numCol="1" anchor="ctr">
                <a:normAutofit fontScale="100000" lnSpcReduction="0"/>
              </a:bodyPr>
              <a:lstStyle>
                <a:lvl1pPr algn="l" defTabSz="457200">
                  <a:defRPr sz="2000">
                    <a:solidFill>
                      <a:srgbClr val="000000"/>
                    </a:solidFill>
                  </a:defRPr>
                </a:lvl1pPr>
              </a:lstStyle>
              <a:p>
                <a:pPr/>
                <a:r>
                  <a:t>Summary of today’s recycling</a:t>
                </a:r>
              </a:p>
            </p:txBody>
          </p:sp>
          <p:pic>
            <p:nvPicPr>
              <p:cNvPr id="1615" name="Image" descr="Image"/>
              <p:cNvPicPr>
                <a:picLocks noChangeAspect="1"/>
              </p:cNvPicPr>
              <p:nvPr/>
            </p:nvPicPr>
            <p:blipFill>
              <a:blip r:embed="rId4">
                <a:extLst/>
              </a:blip>
              <a:stretch>
                <a:fillRect/>
              </a:stretch>
            </p:blipFill>
            <p:spPr>
              <a:xfrm>
                <a:off x="0" y="0"/>
                <a:ext cx="4774735" cy="1123841"/>
              </a:xfrm>
              <a:prstGeom prst="rect">
                <a:avLst/>
              </a:prstGeom>
              <a:ln w="12700" cap="flat">
                <a:noFill/>
                <a:miter lim="400000"/>
              </a:ln>
              <a:effectLst/>
            </p:spPr>
          </p:pic>
          <p:pic>
            <p:nvPicPr>
              <p:cNvPr id="1616" name="Tab bar.png" descr="Tab bar.png"/>
              <p:cNvPicPr>
                <a:picLocks noChangeAspect="1"/>
              </p:cNvPicPr>
              <p:nvPr/>
            </p:nvPicPr>
            <p:blipFill>
              <a:blip r:embed="rId3">
                <a:extLst/>
              </a:blip>
              <a:stretch>
                <a:fillRect/>
              </a:stretch>
            </p:blipFill>
            <p:spPr>
              <a:xfrm>
                <a:off x="4717" y="9341885"/>
                <a:ext cx="4762501" cy="1061142"/>
              </a:xfrm>
              <a:prstGeom prst="rect">
                <a:avLst/>
              </a:prstGeom>
              <a:ln w="12700" cap="flat">
                <a:noFill/>
                <a:miter lim="400000"/>
              </a:ln>
              <a:effectLst/>
            </p:spPr>
          </p:pic>
        </p:grpSp>
      </p:gr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3" name="Review the UI elements in the Human Interface Guidelines.…"/>
          <p:cNvSpPr txBox="1"/>
          <p:nvPr>
            <p:ph type="body" idx="21"/>
          </p:nvPr>
        </p:nvSpPr>
        <p:spPr>
          <a:xfrm>
            <a:off x="8928100" y="1062592"/>
            <a:ext cx="5556504" cy="5419243"/>
          </a:xfrm>
          <a:prstGeom prst="rect">
            <a:avLst/>
          </a:prstGeom>
        </p:spPr>
        <p:txBody>
          <a:bodyPr/>
          <a:lstStyle/>
          <a:p>
            <a:pPr marL="444500" indent="-444500">
              <a:lnSpc>
                <a:spcPts val="3200"/>
              </a:lnSpc>
              <a:spcBef>
                <a:spcPts val="1700"/>
              </a:spcBef>
              <a:buSzPct val="100000"/>
              <a:buAutoNum type="arabicPeriod" startAt="1"/>
              <a:defRPr sz="2400"/>
            </a:pPr>
            <a:r>
              <a:t>Review the UI elements in the Human Interface Guidelines. </a:t>
            </a:r>
          </a:p>
          <a:p>
            <a:pPr marL="444500" indent="-444500">
              <a:lnSpc>
                <a:spcPts val="3200"/>
              </a:lnSpc>
              <a:spcBef>
                <a:spcPts val="1700"/>
              </a:spcBef>
              <a:buSzPct val="100000"/>
              <a:buAutoNum type="arabicPeriod" startAt="1"/>
              <a:defRPr sz="2400"/>
            </a:pPr>
            <a:r>
              <a:t>Decide which elements will be helpful in your app. </a:t>
            </a:r>
          </a:p>
          <a:p>
            <a:pPr marL="444500" indent="-444500">
              <a:lnSpc>
                <a:spcPts val="3200"/>
              </a:lnSpc>
              <a:spcBef>
                <a:spcPts val="1700"/>
              </a:spcBef>
              <a:buSzPct val="100000"/>
              <a:buAutoNum type="arabicPeriod" startAt="1"/>
              <a:defRPr sz="2400"/>
            </a:pPr>
            <a:r>
              <a:t>Paste the elements from the iOS Templates+UI-Elements Keynote presentation. </a:t>
            </a:r>
          </a:p>
          <a:p>
            <a:pPr marL="444500" indent="-444500">
              <a:lnSpc>
                <a:spcPts val="3200"/>
              </a:lnSpc>
              <a:spcBef>
                <a:spcPts val="1700"/>
              </a:spcBef>
              <a:buSzPct val="100000"/>
              <a:buAutoNum type="arabicPeriod" startAt="1"/>
              <a:defRPr sz="2400"/>
            </a:pPr>
            <a:r>
              <a:t>Create any custom elements you need that aren’t in the template.</a:t>
            </a:r>
          </a:p>
          <a:p>
            <a:pPr marL="444500" indent="-444500">
              <a:lnSpc>
                <a:spcPts val="3200"/>
              </a:lnSpc>
              <a:spcBef>
                <a:spcPts val="1700"/>
              </a:spcBef>
              <a:buSzPct val="100000"/>
              <a:buAutoNum type="arabicPeriod" startAt="1"/>
              <a:defRPr sz="2400"/>
            </a:pPr>
            <a:r>
              <a:t>Change your screen outline boxes from text to UI elements.</a:t>
            </a:r>
          </a:p>
        </p:txBody>
      </p:sp>
      <p:sp>
        <p:nvSpPr>
          <p:cNvPr id="1624" name="Prototype | Wireframe"/>
          <p:cNvSpPr txBox="1"/>
          <p:nvPr>
            <p:ph type="body" idx="22"/>
          </p:nvPr>
        </p:nvSpPr>
        <p:spPr>
          <a:xfrm>
            <a:off x="1269305" y="12421154"/>
            <a:ext cx="2711096" cy="465340"/>
          </a:xfrm>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Prototype</a:t>
            </a:r>
            <a:r>
              <a:t> | Wireframe</a:t>
            </a:r>
          </a:p>
        </p:txBody>
      </p:sp>
      <p:sp>
        <p:nvSpPr>
          <p:cNvPr id="1625" name="Convert the remainder of your screen outlines into UI elements."/>
          <p:cNvSpPr txBox="1"/>
          <p:nvPr>
            <p:ph type="body" idx="23"/>
          </p:nvPr>
        </p:nvSpPr>
        <p:spPr>
          <a:xfrm>
            <a:off x="1266761" y="4364835"/>
            <a:ext cx="5398537" cy="1311840"/>
          </a:xfrm>
          <a:prstGeom prst="rect">
            <a:avLst/>
          </a:prstGeom>
        </p:spPr>
        <p:txBody>
          <a:bodyPr/>
          <a:lstStyle/>
          <a:p>
            <a:pPr/>
            <a:r>
              <a:t>Convert the remainder of your screen outlines into UI elements.</a:t>
            </a:r>
          </a:p>
        </p:txBody>
      </p:sp>
      <p:sp>
        <p:nvSpPr>
          <p:cNvPr id="162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631" name="Group"/>
          <p:cNvGrpSpPr/>
          <p:nvPr/>
        </p:nvGrpSpPr>
        <p:grpSpPr>
          <a:xfrm>
            <a:off x="-1" y="0"/>
            <a:ext cx="24384001" cy="13716001"/>
            <a:chOff x="0" y="0"/>
            <a:chExt cx="24384000" cy="13716000"/>
          </a:xfrm>
        </p:grpSpPr>
        <p:grpSp>
          <p:nvGrpSpPr>
            <p:cNvPr id="1629" name="Group"/>
            <p:cNvGrpSpPr/>
            <p:nvPr/>
          </p:nvGrpSpPr>
          <p:grpSpPr>
            <a:xfrm>
              <a:off x="-1" y="0"/>
              <a:ext cx="24384001" cy="13716001"/>
              <a:chOff x="0" y="0"/>
              <a:chExt cx="24384000" cy="13716000"/>
            </a:xfrm>
          </p:grpSpPr>
          <p:pic>
            <p:nvPicPr>
              <p:cNvPr id="1627" name="8 - UI Elements.png" descr="8 - UI Elements.png"/>
              <p:cNvPicPr>
                <a:picLocks noChangeAspect="1"/>
              </p:cNvPicPr>
              <p:nvPr/>
            </p:nvPicPr>
            <p:blipFill>
              <a:blip r:embed="rId2">
                <a:extLst/>
              </a:blip>
              <a:stretch>
                <a:fillRect/>
              </a:stretch>
            </p:blipFill>
            <p:spPr>
              <a:xfrm>
                <a:off x="14569149" y="872061"/>
                <a:ext cx="8509001" cy="7973362"/>
              </a:xfrm>
              <a:prstGeom prst="rect">
                <a:avLst/>
              </a:prstGeom>
              <a:ln w="12700" cap="flat">
                <a:noFill/>
                <a:miter lim="400000"/>
              </a:ln>
              <a:effectLst/>
            </p:spPr>
          </p:pic>
          <p:sp>
            <p:nvSpPr>
              <p:cNvPr id="1628"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
          <p:nvSpPr>
            <p:cNvPr id="1630"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34" name="Event-Based Programming…"/>
          <p:cNvSpPr txBox="1"/>
          <p:nvPr/>
        </p:nvSpPr>
        <p:spPr>
          <a:xfrm>
            <a:off x="8928100" y="4085857"/>
            <a:ext cx="12859881" cy="555257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lnSpc>
                <a:spcPct val="120000"/>
              </a:lnSpc>
              <a:defRPr b="1" spc="-104" sz="5200">
                <a:solidFill>
                  <a:srgbClr val="000000"/>
                </a:solidFill>
              </a:defRPr>
            </a:pPr>
            <a:r>
              <a:t>Event-Based Programming</a:t>
            </a:r>
          </a:p>
          <a:p>
            <a:pPr algn="l" defTabSz="825500">
              <a:lnSpc>
                <a:spcPts val="3200"/>
              </a:lnSpc>
              <a:spcBef>
                <a:spcPts val="1700"/>
              </a:spcBef>
              <a:defRPr sz="2400">
                <a:solidFill>
                  <a:srgbClr val="000000"/>
                </a:solidFill>
              </a:defRPr>
            </a:pPr>
            <a:r>
              <a:t>In an iOS app, the user is in control. Their interactions are represented to your app as a </a:t>
            </a:r>
            <a:br/>
            <a:r>
              <a:rPr spc="-24"/>
              <a:t>series of events. Your app responds to each event by interpreting the user’s action and acting on their command. You write event handlers — blocks of code that perform the work — and </a:t>
            </a:r>
            <a:r>
              <a:t>attach them to interactive elements such as buttons, text fields, sliders, and switches.</a:t>
            </a:r>
          </a:p>
          <a:p>
            <a:pPr algn="l" defTabSz="825500">
              <a:lnSpc>
                <a:spcPts val="3200"/>
              </a:lnSpc>
              <a:spcBef>
                <a:spcPts val="1700"/>
              </a:spcBef>
              <a:defRPr sz="2400">
                <a:solidFill>
                  <a:srgbClr val="000000"/>
                </a:solidFill>
              </a:defRPr>
            </a:pPr>
            <a:r>
              <a:t>Consider a button in your app. How do you know when the user has tapped the button? </a:t>
            </a:r>
            <a:br/>
            <a:r>
              <a:t>The SwiftUI framework provides a </a:t>
            </a:r>
            <a:r>
              <a:rPr>
                <a:latin typeface="Menlo Regular"/>
                <a:ea typeface="Menlo Regular"/>
                <a:cs typeface="Menlo Regular"/>
                <a:sym typeface="Menlo Regular"/>
              </a:rPr>
              <a:t>Button</a:t>
            </a:r>
            <a:r>
              <a:t> type that detects user taps and lets you attach</a:t>
            </a:r>
            <a:br/>
            <a:r>
              <a:t>the specific action you want when the button is tapped. In this exercise, you’ll create a </a:t>
            </a:r>
            <a:br/>
            <a:r>
              <a:t>button that performs an action.</a:t>
            </a:r>
          </a:p>
          <a:p>
            <a:pPr algn="l" defTabSz="825500">
              <a:lnSpc>
                <a:spcPts val="3200"/>
              </a:lnSpc>
              <a:spcBef>
                <a:spcPts val="1700"/>
              </a:spcBef>
              <a:defRPr sz="2400">
                <a:solidFill>
                  <a:srgbClr val="000000"/>
                </a:solidFill>
              </a:defRPr>
            </a:pPr>
            <a:r>
              <a:t>To start, be sure “My Playground” is open in the Swift Playgrounds app. Then create a new page and name it “Event-Based Programming.”</a:t>
            </a:r>
          </a:p>
        </p:txBody>
      </p:sp>
      <p:sp>
        <p:nvSpPr>
          <p:cNvPr id="1635" name="In this exercise, you’ll:…"/>
          <p:cNvSpPr txBox="1"/>
          <p:nvPr/>
        </p:nvSpPr>
        <p:spPr>
          <a:xfrm>
            <a:off x="1297872" y="7448178"/>
            <a:ext cx="4749315" cy="178024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l" defTabSz="825500">
              <a:lnSpc>
                <a:spcPct val="110000"/>
              </a:lnSpc>
              <a:spcBef>
                <a:spcPts val="200"/>
              </a:spcBef>
              <a:defRPr sz="2100">
                <a:solidFill>
                  <a:srgbClr val="000000"/>
                </a:solidFill>
              </a:defRPr>
            </a:pPr>
            <a:r>
              <a:t>In this exercise, you’ll:</a:t>
            </a:r>
          </a:p>
          <a:p>
            <a:pPr marL="279400" indent="-279400" algn="l" defTabSz="825500">
              <a:lnSpc>
                <a:spcPct val="110000"/>
              </a:lnSpc>
              <a:spcBef>
                <a:spcPts val="200"/>
              </a:spcBef>
              <a:buClr>
                <a:srgbClr val="000000"/>
              </a:buClr>
              <a:buSzPct val="100000"/>
              <a:buChar char="•"/>
              <a:defRPr sz="2100">
                <a:solidFill>
                  <a:srgbClr val="000000"/>
                </a:solidFill>
              </a:defRPr>
            </a:pPr>
            <a:r>
              <a:t>Create a button.</a:t>
            </a:r>
          </a:p>
          <a:p>
            <a:pPr marL="279400" indent="-279400" algn="l" defTabSz="825500">
              <a:lnSpc>
                <a:spcPct val="110000"/>
              </a:lnSpc>
              <a:spcBef>
                <a:spcPts val="200"/>
              </a:spcBef>
              <a:buClr>
                <a:srgbClr val="000000"/>
              </a:buClr>
              <a:buSzPct val="100000"/>
              <a:buChar char="•"/>
              <a:defRPr sz="2100">
                <a:solidFill>
                  <a:srgbClr val="000000"/>
                </a:solidFill>
              </a:defRPr>
            </a:pPr>
            <a:r>
              <a:t>Update the console when the button is clicked.</a:t>
            </a:r>
          </a:p>
          <a:p>
            <a:pPr marL="279400" indent="-279400" algn="l" defTabSz="825500">
              <a:lnSpc>
                <a:spcPct val="110000"/>
              </a:lnSpc>
              <a:spcBef>
                <a:spcPts val="200"/>
              </a:spcBef>
              <a:buClr>
                <a:srgbClr val="000000"/>
              </a:buClr>
              <a:buSzPct val="100000"/>
              <a:buChar char="•"/>
              <a:defRPr sz="2100">
                <a:solidFill>
                  <a:srgbClr val="000000"/>
                </a:solidFill>
              </a:defRPr>
            </a:pPr>
            <a:r>
              <a:t>Update the value of a variable.</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7" name="Event-Based Programming…"/>
          <p:cNvSpPr txBox="1"/>
          <p:nvPr>
            <p:ph type="body" idx="21"/>
          </p:nvPr>
        </p:nvSpPr>
        <p:spPr>
          <a:xfrm>
            <a:off x="1266761" y="970751"/>
            <a:ext cx="5398537" cy="1110133"/>
          </a:xfrm>
          <a:prstGeom prst="rect">
            <a:avLst/>
          </a:prstGeom>
        </p:spPr>
        <p:txBody>
          <a:bodyPr/>
          <a:lstStyle/>
          <a:p>
            <a:pPr marL="0" indent="0" defTabSz="457200">
              <a:lnSpc>
                <a:spcPct val="100000"/>
              </a:lnSpc>
              <a:spcBef>
                <a:spcPts val="1200"/>
              </a:spcBef>
              <a:buClrTx/>
              <a:buSzTx/>
              <a:buNone/>
              <a:defRPr b="1" sz="3200"/>
            </a:pPr>
            <a:r>
              <a:t>Event-Based Programming</a:t>
            </a:r>
          </a:p>
          <a:p>
            <a:pPr marL="0" indent="0">
              <a:lnSpc>
                <a:spcPct val="110000"/>
              </a:lnSpc>
              <a:spcBef>
                <a:spcPts val="1200"/>
              </a:spcBef>
              <a:buClrTx/>
              <a:buSzTx/>
              <a:buNone/>
              <a:defRPr sz="2100"/>
            </a:pPr>
            <a:r>
              <a:t>Create a button that prints to the console.</a:t>
            </a:r>
          </a:p>
        </p:txBody>
      </p:sp>
      <p:sp>
        <p:nvSpPr>
          <p:cNvPr id="1638" name="Explore Code"/>
          <p:cNvSpPr txBox="1"/>
          <p:nvPr>
            <p:ph type="body" idx="23"/>
          </p:nvPr>
        </p:nvSpPr>
        <p:spPr>
          <a:prstGeom prst="rect">
            <a:avLst/>
          </a:prstGeom>
        </p:spPr>
        <p:txBody>
          <a:bodyPr/>
          <a:lstStyle/>
          <a:p>
            <a:pPr>
              <a:defRPr b="0"/>
            </a:pPr>
            <a:r>
              <a:rPr b="1"/>
              <a:t>Explore Code</a:t>
            </a:r>
          </a:p>
        </p:txBody>
      </p:sp>
      <p:sp>
        <p:nvSpPr>
          <p:cNvPr id="163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646" name="Group"/>
          <p:cNvGrpSpPr/>
          <p:nvPr/>
        </p:nvGrpSpPr>
        <p:grpSpPr>
          <a:xfrm>
            <a:off x="-1" y="0"/>
            <a:ext cx="24384001" cy="13716001"/>
            <a:chOff x="0" y="0"/>
            <a:chExt cx="24384000" cy="13716000"/>
          </a:xfrm>
        </p:grpSpPr>
        <p:sp>
          <p:nvSpPr>
            <p:cNvPr id="1640" name="Enter the following two lines to import the PlaygroundSupport and SwiftUI frameworks:…"/>
            <p:cNvSpPr txBox="1"/>
            <p:nvPr/>
          </p:nvSpPr>
          <p:spPr>
            <a:xfrm>
              <a:off x="8928100" y="1062591"/>
              <a:ext cx="12859881" cy="104005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p>
              <a:pPr algn="l" defTabSz="825500">
                <a:lnSpc>
                  <a:spcPts val="3200"/>
                </a:lnSpc>
                <a:spcBef>
                  <a:spcPts val="1700"/>
                </a:spcBef>
                <a:defRPr sz="2400">
                  <a:solidFill>
                    <a:srgbClr val="000000"/>
                  </a:solidFill>
                </a:defRPr>
              </a:pPr>
              <a:r>
                <a:t>Enter the following two lines to import the PlaygroundSupport and SwiftUI frameworks:</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rPr>
                  <a:solidFill>
                    <a:srgbClr val="9B2393"/>
                  </a:solidFill>
                </a:rPr>
                <a:t>import</a:t>
              </a:r>
              <a:r>
                <a:t> </a:t>
              </a:r>
              <a:r>
                <a:t>PlaygroundSupport</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rPr>
                  <a:solidFill>
                    <a:srgbClr val="9B2393"/>
                  </a:solidFill>
                </a:rPr>
                <a:t>import</a:t>
              </a:r>
              <a:r>
                <a:t> SwiftUI</a:t>
              </a:r>
            </a:p>
            <a:p>
              <a:pPr algn="l" defTabSz="502284">
                <a:tabLst>
                  <a:tab pos="495300" algn="l"/>
                </a:tabLst>
                <a:defRPr sz="2500">
                  <a:solidFill>
                    <a:srgbClr val="9B2393"/>
                  </a:solidFill>
                  <a:latin typeface="Menlo Regular"/>
                  <a:ea typeface="Menlo Regular"/>
                  <a:cs typeface="Menlo Regular"/>
                  <a:sym typeface="Menlo Regular"/>
                </a:defRPr>
              </a:pPr>
            </a:p>
            <a:p>
              <a:pPr algn="l" defTabSz="825500">
                <a:lnSpc>
                  <a:spcPts val="3200"/>
                </a:lnSpc>
                <a:spcBef>
                  <a:spcPts val="1700"/>
                </a:spcBef>
                <a:defRPr sz="2400">
                  <a:solidFill>
                    <a:srgbClr val="000000"/>
                  </a:solidFill>
                </a:defRPr>
              </a:pPr>
              <a:r>
                <a:t>Now create a button with the following three lines of Swift, being careful that the curly braces { }, parentheses ( ), and double quotes " " all match:</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rPr>
                  <a:solidFill>
                    <a:srgbClr val="9B2393"/>
                  </a:solidFill>
                </a:rPr>
                <a:t>var </a:t>
              </a:r>
              <a:r>
                <a:t>challengeButton = Button(</a:t>
              </a:r>
              <a:r>
                <a:rPr>
                  <a:solidFill>
                    <a:srgbClr val="C41A15"/>
                  </a:solidFill>
                </a:rPr>
                <a:t>"Complete Challenge"</a:t>
              </a:r>
              <a:r>
                <a:t>) {</a:t>
              </a:r>
            </a:p>
            <a:p>
              <a:pPr lvl="2"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print(</a:t>
              </a:r>
              <a:r>
                <a:rPr>
                  <a:solidFill>
                    <a:srgbClr val="C41A15"/>
                  </a:solidFill>
                </a:rPr>
                <a:t>"Completed a challenge."</a:t>
              </a:r>
              <a:r>
                <a:t>)</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a:t>
              </a:r>
            </a:p>
            <a:p>
              <a:pPr algn="l" defTabSz="502284">
                <a:lnSpc>
                  <a:spcPct val="150000"/>
                </a:lnSpc>
                <a:tabLst>
                  <a:tab pos="495300" algn="l"/>
                </a:tabLst>
                <a:defRPr sz="2500">
                  <a:solidFill>
                    <a:srgbClr val="9B2393"/>
                  </a:solidFill>
                  <a:latin typeface="Menlo Regular"/>
                  <a:ea typeface="Menlo Regular"/>
                  <a:cs typeface="Menlo Regular"/>
                  <a:sym typeface="Menlo Regular"/>
                </a:defRPr>
              </a:pPr>
            </a:p>
            <a:p>
              <a:pPr algn="l" defTabSz="825500">
                <a:lnSpc>
                  <a:spcPts val="3200"/>
                </a:lnSpc>
                <a:spcBef>
                  <a:spcPts val="1700"/>
                </a:spcBef>
                <a:defRPr sz="2400">
                  <a:solidFill>
                    <a:srgbClr val="000000"/>
                  </a:solidFill>
                </a:defRPr>
              </a:pPr>
              <a:r>
                <a:t>From start to finish, here’s what this code does:</a:t>
              </a:r>
            </a:p>
            <a:p>
              <a:pPr lvl="1" algn="l" defTabSz="376554">
                <a:spcBef>
                  <a:spcPts val="3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rPr>
                  <a:solidFill>
                    <a:srgbClr val="9B2393"/>
                  </a:solidFill>
                </a:rPr>
                <a:t>var</a:t>
              </a:r>
              <a:r>
                <a:t> </a:t>
              </a:r>
              <a:r>
                <a:t>challengeButton</a:t>
              </a:r>
            </a:p>
            <a:p>
              <a:pPr lvl="1" algn="l" defTabSz="376554">
                <a:spcBef>
                  <a:spcPts val="3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Button(</a:t>
              </a:r>
              <a:r>
                <a:rPr>
                  <a:solidFill>
                    <a:srgbClr val="C41A15"/>
                  </a:solidFill>
                </a:rPr>
                <a:t>"Complete Challenge"</a:t>
              </a:r>
              <a:r>
                <a:t>)</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 </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  print(</a:t>
              </a:r>
              <a:r>
                <a:rPr>
                  <a:solidFill>
                    <a:srgbClr val="C41A15"/>
                  </a:solidFill>
                </a:rPr>
                <a:t>"Completed a challenge."</a:t>
              </a:r>
              <a:r>
                <a:t>) </a:t>
              </a:r>
            </a:p>
            <a:p>
              <a:pPr lvl="1" algn="l" defTabSz="376554">
                <a:spcBef>
                  <a:spcPts val="3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a:t>
              </a:r>
            </a:p>
            <a:p>
              <a:pPr algn="l" defTabSz="825500">
                <a:lnSpc>
                  <a:spcPct val="110000"/>
                </a:lnSpc>
                <a:spcBef>
                  <a:spcPts val="1500"/>
                </a:spcBef>
                <a:defRPr sz="2100">
                  <a:solidFill>
                    <a:srgbClr val="000000"/>
                  </a:solidFill>
                </a:defRPr>
              </a:pPr>
            </a:p>
            <a:p>
              <a:pPr algn="l" defTabSz="825500">
                <a:lnSpc>
                  <a:spcPts val="3200"/>
                </a:lnSpc>
                <a:spcBef>
                  <a:spcPts val="1700"/>
                </a:spcBef>
                <a:defRPr sz="2400">
                  <a:solidFill>
                    <a:srgbClr val="000000"/>
                  </a:solidFill>
                </a:defRPr>
              </a:pPr>
              <a:r>
                <a:t>Now add one more line to add the button to the live view:</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PlaygroundPage.current.setLiveView(challengeButton)</a:t>
              </a:r>
            </a:p>
          </p:txBody>
        </p:sp>
        <p:sp>
          <p:nvSpPr>
            <p:cNvPr id="1641" name="Line"/>
            <p:cNvSpPr/>
            <p:nvPr/>
          </p:nvSpPr>
          <p:spPr>
            <a:xfrm>
              <a:off x="13118036" y="6915622"/>
              <a:ext cx="3475532" cy="1"/>
            </a:xfrm>
            <a:prstGeom prst="line">
              <a:avLst/>
            </a:prstGeom>
            <a:noFill/>
            <a:ln w="25400" cap="flat">
              <a:solidFill>
                <a:srgbClr val="D2262F"/>
              </a:solidFill>
              <a:prstDash val="solid"/>
              <a:miter lim="400000"/>
            </a:ln>
            <a:effectLst/>
          </p:spPr>
          <p:txBody>
            <a:bodyPr wrap="square" lIns="50800" tIns="50800" rIns="50800" bIns="50800" numCol="1" anchor="ctr">
              <a:noAutofit/>
            </a:bodyPr>
            <a:lstStyle/>
            <a:p>
              <a:pPr defTabSz="825500">
                <a:defRPr sz="2400">
                  <a:solidFill>
                    <a:srgbClr val="000000"/>
                  </a:solidFill>
                </a:defRPr>
              </a:pPr>
            </a:p>
          </p:txBody>
        </p:sp>
        <p:sp>
          <p:nvSpPr>
            <p:cNvPr id="1642" name="Creates a variable for the button.…"/>
            <p:cNvSpPr txBox="1"/>
            <p:nvPr/>
          </p:nvSpPr>
          <p:spPr>
            <a:xfrm>
              <a:off x="16712060" y="6597856"/>
              <a:ext cx="6694855" cy="26370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t">
              <a:spAutoFit/>
            </a:bodyPr>
            <a:lstStyle/>
            <a:p>
              <a:pPr algn="l">
                <a:spcBef>
                  <a:spcPts val="2100"/>
                </a:spcBef>
              </a:pPr>
              <a:r>
                <a:t>Creates a variable for the button.</a:t>
              </a:r>
            </a:p>
            <a:p>
              <a:pPr algn="l">
                <a:spcBef>
                  <a:spcPts val="4000"/>
                </a:spcBef>
              </a:pPr>
              <a:r>
                <a:t>Creates an instance of </a:t>
              </a:r>
              <a:r>
                <a:rPr>
                  <a:latin typeface="Menlo Regular"/>
                  <a:ea typeface="Menlo Regular"/>
                  <a:cs typeface="Menlo Regular"/>
                  <a:sym typeface="Menlo Regular"/>
                </a:rPr>
                <a:t>Button</a:t>
              </a:r>
              <a:r>
                <a:t> — a type of SwiftUI view — and sets its title with a </a:t>
              </a:r>
              <a:r>
                <a:rPr>
                  <a:latin typeface="Menlo Regular"/>
                  <a:ea typeface="Menlo Regular"/>
                  <a:cs typeface="Menlo Regular"/>
                  <a:sym typeface="Menlo Regular"/>
                </a:rPr>
                <a:t>String</a:t>
              </a:r>
              <a:r>
                <a:t> value.</a:t>
              </a:r>
            </a:p>
            <a:p>
              <a:pPr algn="l">
                <a:spcBef>
                  <a:spcPts val="2100"/>
                </a:spcBef>
              </a:pPr>
              <a:r>
                <a:t>Defines the button’s action, which will execute each time the button is clicked.</a:t>
              </a:r>
            </a:p>
          </p:txBody>
        </p:sp>
        <p:sp>
          <p:nvSpPr>
            <p:cNvPr id="1643" name="Line"/>
            <p:cNvSpPr/>
            <p:nvPr/>
          </p:nvSpPr>
          <p:spPr>
            <a:xfrm>
              <a:off x="14647395" y="7601422"/>
              <a:ext cx="1946171" cy="1"/>
            </a:xfrm>
            <a:prstGeom prst="line">
              <a:avLst/>
            </a:prstGeom>
            <a:noFill/>
            <a:ln w="25400" cap="flat">
              <a:solidFill>
                <a:srgbClr val="D2262F"/>
              </a:solidFill>
              <a:prstDash val="solid"/>
              <a:miter lim="400000"/>
            </a:ln>
            <a:effectLst/>
          </p:spPr>
          <p:txBody>
            <a:bodyPr wrap="square" lIns="50800" tIns="50800" rIns="50800" bIns="50800" numCol="1" anchor="ctr">
              <a:noAutofit/>
            </a:bodyPr>
            <a:lstStyle/>
            <a:p>
              <a:pPr defTabSz="825500">
                <a:defRPr sz="2400">
                  <a:solidFill>
                    <a:srgbClr val="000000"/>
                  </a:solidFill>
                </a:defRPr>
              </a:pPr>
            </a:p>
          </p:txBody>
        </p:sp>
        <p:sp>
          <p:nvSpPr>
            <p:cNvPr id="1644" name="Line"/>
            <p:cNvSpPr/>
            <p:nvPr/>
          </p:nvSpPr>
          <p:spPr>
            <a:xfrm>
              <a:off x="15933835" y="8848263"/>
              <a:ext cx="659732" cy="1"/>
            </a:xfrm>
            <a:prstGeom prst="line">
              <a:avLst/>
            </a:prstGeom>
            <a:noFill/>
            <a:ln w="25400" cap="flat">
              <a:solidFill>
                <a:srgbClr val="D2262F"/>
              </a:solidFill>
              <a:prstDash val="solid"/>
              <a:miter lim="400000"/>
            </a:ln>
            <a:effectLst/>
          </p:spPr>
          <p:txBody>
            <a:bodyPr wrap="square" lIns="50800" tIns="50800" rIns="50800" bIns="50800" numCol="1" anchor="ctr">
              <a:noAutofit/>
            </a:bodyPr>
            <a:lstStyle/>
            <a:p>
              <a:pPr defTabSz="825500">
                <a:defRPr sz="2400">
                  <a:solidFill>
                    <a:srgbClr val="000000"/>
                  </a:solidFill>
                </a:defRPr>
              </a:pPr>
            </a:p>
          </p:txBody>
        </p:sp>
        <p:sp>
          <p:nvSpPr>
            <p:cNvPr id="1645"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8" name="Event-Based Programming…"/>
          <p:cNvSpPr txBox="1"/>
          <p:nvPr>
            <p:ph type="body" idx="21"/>
          </p:nvPr>
        </p:nvSpPr>
        <p:spPr>
          <a:xfrm>
            <a:off x="1266761" y="970751"/>
            <a:ext cx="5541677" cy="1110133"/>
          </a:xfrm>
          <a:prstGeom prst="rect">
            <a:avLst/>
          </a:prstGeom>
        </p:spPr>
        <p:txBody>
          <a:bodyPr/>
          <a:lstStyle/>
          <a:p>
            <a:pPr marL="0" indent="0" defTabSz="457200">
              <a:lnSpc>
                <a:spcPct val="100000"/>
              </a:lnSpc>
              <a:spcBef>
                <a:spcPts val="1200"/>
              </a:spcBef>
              <a:buClrTx/>
              <a:buSzTx/>
              <a:buNone/>
              <a:defRPr b="1" sz="3200"/>
            </a:pPr>
            <a:r>
              <a:t>Event-Based Programming</a:t>
            </a:r>
          </a:p>
          <a:p>
            <a:pPr marL="0" indent="0">
              <a:lnSpc>
                <a:spcPct val="110000"/>
              </a:lnSpc>
              <a:spcBef>
                <a:spcPts val="1200"/>
              </a:spcBef>
              <a:buClrTx/>
              <a:buSzTx/>
              <a:buNone/>
              <a:defRPr sz="2100"/>
            </a:pPr>
            <a:r>
              <a:t>Create a variable that the button will update.</a:t>
            </a:r>
          </a:p>
        </p:txBody>
      </p:sp>
      <p:sp>
        <p:nvSpPr>
          <p:cNvPr id="1649" name="Explore Code"/>
          <p:cNvSpPr txBox="1"/>
          <p:nvPr>
            <p:ph type="body" idx="23"/>
          </p:nvPr>
        </p:nvSpPr>
        <p:spPr>
          <a:prstGeom prst="rect">
            <a:avLst/>
          </a:prstGeom>
        </p:spPr>
        <p:txBody>
          <a:bodyPr/>
          <a:lstStyle/>
          <a:p>
            <a:pPr>
              <a:defRPr b="0"/>
            </a:pPr>
            <a:r>
              <a:rPr b="1"/>
              <a:t>Explore Code</a:t>
            </a:r>
          </a:p>
        </p:txBody>
      </p:sp>
      <p:sp>
        <p:nvSpPr>
          <p:cNvPr id="165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655" name="Group"/>
          <p:cNvGrpSpPr/>
          <p:nvPr/>
        </p:nvGrpSpPr>
        <p:grpSpPr>
          <a:xfrm>
            <a:off x="-1" y="0"/>
            <a:ext cx="24384001" cy="13716001"/>
            <a:chOff x="0" y="0"/>
            <a:chExt cx="24384000" cy="13716000"/>
          </a:xfrm>
        </p:grpSpPr>
        <p:sp>
          <p:nvSpPr>
            <p:cNvPr id="1651" name="Run your code. You’ll see the live view with your button. Click the console button; you’ll see an empty console. Now click the Complete Challenge button. You should see the result of the action appear in the console.…"/>
            <p:cNvSpPr txBox="1"/>
            <p:nvPr/>
          </p:nvSpPr>
          <p:spPr>
            <a:xfrm>
              <a:off x="8870950" y="1020279"/>
              <a:ext cx="13982708" cy="103867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p>
              <a:pPr algn="l" defTabSz="825500">
                <a:lnSpc>
                  <a:spcPts val="3200"/>
                </a:lnSpc>
                <a:spcBef>
                  <a:spcPts val="1700"/>
                </a:spcBef>
                <a:defRPr sz="2400">
                  <a:solidFill>
                    <a:srgbClr val="000000"/>
                  </a:solidFill>
                </a:defRPr>
              </a:pPr>
              <a:r>
                <a:t>Run your code. You’ll see the live view with your button. Click the console button; you’ll see an empty console. Now click the Complete Challenge button. You should see the result of the action appear in the console.</a:t>
              </a:r>
            </a:p>
            <a:p>
              <a:pPr algn="l" defTabSz="825500">
                <a:lnSpc>
                  <a:spcPts val="3200"/>
                </a:lnSpc>
                <a:spcBef>
                  <a:spcPts val="1700"/>
                </a:spcBef>
                <a:defRPr sz="2400">
                  <a:solidFill>
                    <a:srgbClr val="000000"/>
                  </a:solidFill>
                </a:defRPr>
              </a:pPr>
              <a:r>
                <a:t>As the user interacts with the views in an app, the app often updates its model data in response. </a:t>
              </a:r>
              <a:br/>
              <a:r>
                <a:t>For example, you might want to keep track of the number of challenges the user has completed.</a:t>
              </a:r>
            </a:p>
            <a:p>
              <a:pPr algn="l" defTabSz="825500">
                <a:lnSpc>
                  <a:spcPts val="3200"/>
                </a:lnSpc>
                <a:spcBef>
                  <a:spcPts val="1700"/>
                </a:spcBef>
                <a:defRPr sz="2400">
                  <a:solidFill>
                    <a:srgbClr val="000000"/>
                  </a:solidFill>
                </a:defRPr>
              </a:pPr>
              <a:r>
                <a:t>Add a variable to keep track of the total number of challenges completed and include it in your printed string:</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rPr>
                  <a:solidFill>
                    <a:srgbClr val="9B2393"/>
                  </a:solidFill>
                </a:rPr>
                <a:t>var</a:t>
              </a:r>
              <a:r>
                <a:t> numberCompleted = </a:t>
              </a:r>
              <a:r>
                <a:rPr>
                  <a:solidFill>
                    <a:srgbClr val="1C00CF"/>
                  </a:solidFill>
                </a:rPr>
                <a:t>0</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rPr>
                  <a:solidFill>
                    <a:srgbClr val="9B2393"/>
                  </a:solidFill>
                </a:rPr>
                <a:t>var</a:t>
              </a:r>
              <a:r>
                <a:t> challengeButton = Button (</a:t>
              </a:r>
              <a:r>
                <a:rPr>
                  <a:solidFill>
                    <a:srgbClr val="C41A16"/>
                  </a:solidFill>
                </a:rPr>
                <a:t>"Complete Challenge"</a:t>
              </a:r>
              <a:r>
                <a:t>) {</a:t>
              </a:r>
            </a:p>
            <a:p>
              <a:pPr lvl="2"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print(</a:t>
              </a:r>
              <a:r>
                <a:rPr>
                  <a:solidFill>
                    <a:srgbClr val="C41A15"/>
                  </a:solidFill>
                </a:rPr>
                <a:t>"Challenge Completed! Total number of challenges completed:</a:t>
              </a:r>
              <a:r>
                <a:t> </a:t>
              </a:r>
              <a:r>
                <a:t>\(numberCompleted)</a:t>
              </a:r>
              <a:r>
                <a:rPr>
                  <a:solidFill>
                    <a:srgbClr val="C41A15"/>
                  </a:solidFill>
                </a:rPr>
                <a:t>."</a:t>
              </a:r>
              <a:r>
                <a:t>)</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p>
            <a:p>
              <a:pPr algn="l" defTabSz="825500">
                <a:lnSpc>
                  <a:spcPts val="3200"/>
                </a:lnSpc>
                <a:spcBef>
                  <a:spcPts val="1700"/>
                </a:spcBef>
                <a:defRPr sz="2400">
                  <a:solidFill>
                    <a:srgbClr val="000000"/>
                  </a:solidFill>
                </a:defRPr>
              </a:pPr>
              <a:r>
                <a:t>Run your code and click the button a few times. </a:t>
              </a:r>
            </a:p>
            <a:p>
              <a:pPr algn="l" defTabSz="825500">
                <a:lnSpc>
                  <a:spcPct val="110000"/>
                </a:lnSpc>
                <a:spcBef>
                  <a:spcPts val="1500"/>
                </a:spcBef>
                <a:defRPr sz="2100">
                  <a:solidFill>
                    <a:srgbClr val="000000"/>
                  </a:solidFill>
                </a:defRPr>
              </a:pPr>
            </a:p>
            <a:p>
              <a:pPr algn="l" defTabSz="825500">
                <a:lnSpc>
                  <a:spcPts val="3200"/>
                </a:lnSpc>
                <a:spcBef>
                  <a:spcPts val="1700"/>
                </a:spcBef>
                <a:defRPr sz="2400">
                  <a:solidFill>
                    <a:srgbClr val="000000"/>
                  </a:solidFill>
                </a:defRPr>
              </a:pPr>
              <a:r>
                <a:t>You should see the following in the console view:</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Challenge Completed! Total number of challenges completed: 0.</a:t>
              </a:r>
              <a:endParaRPr>
                <a:latin typeface="Helvetica"/>
                <a:ea typeface="Helvetica"/>
                <a:cs typeface="Helvetica"/>
                <a:sym typeface="Helvetica"/>
              </a:endParaRP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Challenge Completed! Total number of challenges completed: 0.</a:t>
              </a:r>
              <a:endParaRPr>
                <a:latin typeface="Helvetica"/>
                <a:ea typeface="Helvetica"/>
                <a:cs typeface="Helvetica"/>
                <a:sym typeface="Helvetica"/>
              </a:endParaRP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Challenge Completed! Total number of challenges completed: 0.</a:t>
              </a:r>
              <a:endParaRPr>
                <a:latin typeface="Helvetica"/>
                <a:ea typeface="Helvetica"/>
                <a:cs typeface="Helvetica"/>
                <a:sym typeface="Helvetica"/>
              </a:endParaRP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Challenge Completed! Total number of challenges completed: 0.</a:t>
              </a:r>
            </a:p>
          </p:txBody>
        </p:sp>
        <p:pic>
          <p:nvPicPr>
            <p:cNvPr id="1652" name="Image" descr="Image"/>
            <p:cNvPicPr>
              <a:picLocks noChangeAspect="1"/>
            </p:cNvPicPr>
            <p:nvPr/>
          </p:nvPicPr>
          <p:blipFill>
            <a:blip r:embed="rId2">
              <a:extLst/>
            </a:blip>
            <a:stretch>
              <a:fillRect/>
            </a:stretch>
          </p:blipFill>
          <p:spPr>
            <a:xfrm>
              <a:off x="8940040" y="7219065"/>
              <a:ext cx="2914054" cy="666403"/>
            </a:xfrm>
            <a:prstGeom prst="rect">
              <a:avLst/>
            </a:prstGeom>
            <a:ln w="12700" cap="flat">
              <a:noFill/>
              <a:miter lim="400000"/>
            </a:ln>
            <a:effectLst/>
          </p:spPr>
        </p:pic>
        <p:pic>
          <p:nvPicPr>
            <p:cNvPr id="1653" name="Image" descr="Image"/>
            <p:cNvPicPr>
              <a:picLocks noChangeAspect="1"/>
            </p:cNvPicPr>
            <p:nvPr/>
          </p:nvPicPr>
          <p:blipFill>
            <a:blip r:embed="rId2">
              <a:extLst/>
            </a:blip>
            <a:stretch>
              <a:fillRect/>
            </a:stretch>
          </p:blipFill>
          <p:spPr>
            <a:xfrm>
              <a:off x="8940040" y="1106132"/>
              <a:ext cx="2914054" cy="666403"/>
            </a:xfrm>
            <a:prstGeom prst="rect">
              <a:avLst/>
            </a:prstGeom>
            <a:ln w="12700" cap="flat">
              <a:noFill/>
              <a:miter lim="400000"/>
            </a:ln>
            <a:effectLst/>
          </p:spPr>
        </p:pic>
        <p:sp>
          <p:nvSpPr>
            <p:cNvPr id="1654"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7" name="Event-Based Programming…"/>
          <p:cNvSpPr txBox="1"/>
          <p:nvPr>
            <p:ph type="body" idx="21"/>
          </p:nvPr>
        </p:nvSpPr>
        <p:spPr>
          <a:xfrm>
            <a:off x="1266761" y="970751"/>
            <a:ext cx="5790187" cy="1110133"/>
          </a:xfrm>
          <a:prstGeom prst="rect">
            <a:avLst/>
          </a:prstGeom>
        </p:spPr>
        <p:txBody>
          <a:bodyPr/>
          <a:lstStyle/>
          <a:p>
            <a:pPr marL="0" indent="0" defTabSz="457200">
              <a:lnSpc>
                <a:spcPct val="100000"/>
              </a:lnSpc>
              <a:spcBef>
                <a:spcPts val="1200"/>
              </a:spcBef>
              <a:buClrTx/>
              <a:buSzTx/>
              <a:buNone/>
              <a:defRPr b="1" sz="3200"/>
            </a:pPr>
            <a:r>
              <a:t>Event-Based Programming</a:t>
            </a:r>
          </a:p>
          <a:p>
            <a:pPr marL="0" indent="0">
              <a:lnSpc>
                <a:spcPct val="110000"/>
              </a:lnSpc>
              <a:spcBef>
                <a:spcPts val="1200"/>
              </a:spcBef>
              <a:buClrTx/>
              <a:buSzTx/>
              <a:buNone/>
              <a:defRPr spc="-21" sz="2100"/>
            </a:pPr>
            <a:r>
              <a:t>Update the variable when the button is clicked.</a:t>
            </a:r>
          </a:p>
        </p:txBody>
      </p:sp>
      <p:sp>
        <p:nvSpPr>
          <p:cNvPr id="1658" name="Of course, you want the number of challenges to increase each time the button is clicked.…"/>
          <p:cNvSpPr txBox="1"/>
          <p:nvPr>
            <p:ph type="body" idx="22"/>
          </p:nvPr>
        </p:nvSpPr>
        <p:spPr>
          <a:xfrm>
            <a:off x="8928100" y="1062591"/>
            <a:ext cx="13308053" cy="6879743"/>
          </a:xfrm>
          <a:prstGeom prst="rect">
            <a:avLst/>
          </a:prstGeom>
        </p:spPr>
        <p:txBody>
          <a:bodyPr/>
          <a:lstStyle/>
          <a:p>
            <a:pPr>
              <a:lnSpc>
                <a:spcPts val="3200"/>
              </a:lnSpc>
              <a:spcBef>
                <a:spcPts val="1700"/>
              </a:spcBef>
              <a:defRPr sz="2400"/>
            </a:pPr>
            <a:r>
              <a:t>Of course, you want the number of challenges to increase each time the button is clicked.</a:t>
            </a:r>
          </a:p>
          <a:p>
            <a:pPr>
              <a:lnSpc>
                <a:spcPts val="3200"/>
              </a:lnSpc>
              <a:spcBef>
                <a:spcPts val="1700"/>
              </a:spcBef>
              <a:defRPr sz="2400"/>
            </a:pPr>
            <a:r>
              <a:t>To do this, you’ll update the value of the variable in the button’s action. You’ve changed the property of a structure instance by assigning it a new value. But this time, you have to base </a:t>
            </a:r>
            <a:br/>
            <a:r>
              <a:t>the new value on the existing value of </a:t>
            </a:r>
            <a:r>
              <a:rPr>
                <a:latin typeface="Menlo Regular"/>
                <a:ea typeface="Menlo Regular"/>
                <a:cs typeface="Menlo Regular"/>
                <a:sym typeface="Menlo Regular"/>
              </a:rPr>
              <a:t>numberCompleted</a:t>
            </a:r>
            <a:r>
              <a:t>. You might think to assign 1 to </a:t>
            </a:r>
            <a:br/>
            <a:r>
              <a:t>the variable as shown below:</a:t>
            </a:r>
          </a:p>
          <a:p>
            <a:pPr lvl="1" marL="0" indent="457200" defTabSz="376554">
              <a:lnSpc>
                <a:spcPct val="100000"/>
              </a:lnSpc>
              <a:spcBef>
                <a:spcPts val="1000"/>
              </a:spcBef>
              <a:buClrTx/>
              <a:buSz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latin typeface="Menlo Regular"/>
                <a:ea typeface="Menlo Regular"/>
                <a:cs typeface="Menlo Regular"/>
                <a:sym typeface="Menlo Regular"/>
              </a:defRPr>
            </a:pPr>
            <a:r>
              <a:rPr>
                <a:solidFill>
                  <a:srgbClr val="9B2393"/>
                </a:solidFill>
              </a:rPr>
              <a:t>var</a:t>
            </a:r>
            <a:r>
              <a:t> challengeButton = Button (</a:t>
            </a:r>
            <a:r>
              <a:rPr>
                <a:solidFill>
                  <a:srgbClr val="C41A16"/>
                </a:solidFill>
              </a:rPr>
              <a:t>"Complete Challenge"</a:t>
            </a:r>
            <a:r>
              <a:t>) {</a:t>
            </a:r>
          </a:p>
          <a:p>
            <a:pPr lvl="2" marL="0" indent="914400" defTabSz="376554">
              <a:lnSpc>
                <a:spcPct val="100000"/>
              </a:lnSpc>
              <a:spcBef>
                <a:spcPts val="1000"/>
              </a:spcBef>
              <a:buClrTx/>
              <a:buSz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latin typeface="Menlo Regular"/>
                <a:ea typeface="Menlo Regular"/>
                <a:cs typeface="Menlo Regular"/>
                <a:sym typeface="Menlo Regular"/>
              </a:defRPr>
            </a:pPr>
            <a:r>
              <a:t>numberCompleted = 1</a:t>
            </a:r>
          </a:p>
          <a:p>
            <a:pPr lvl="2" marL="0" indent="914400" defTabSz="376554">
              <a:lnSpc>
                <a:spcPct val="100000"/>
              </a:lnSpc>
              <a:spcBef>
                <a:spcPts val="1000"/>
              </a:spcBef>
              <a:buClrTx/>
              <a:buSz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latin typeface="Menlo Regular"/>
                <a:ea typeface="Menlo Regular"/>
                <a:cs typeface="Menlo Regular"/>
                <a:sym typeface="Menlo Regular"/>
              </a:defRPr>
            </a:pPr>
            <a:r>
              <a:t>print(</a:t>
            </a:r>
            <a:r>
              <a:rPr>
                <a:solidFill>
                  <a:srgbClr val="C41A15"/>
                </a:solidFill>
              </a:rPr>
              <a:t>"Challenge Completed! Total number of challenges completed:</a:t>
            </a:r>
            <a:r>
              <a:t> </a:t>
            </a:r>
            <a:r>
              <a:t>\(numberCompleted)</a:t>
            </a:r>
            <a:r>
              <a:rPr>
                <a:solidFill>
                  <a:srgbClr val="C41A15"/>
                </a:solidFill>
              </a:rPr>
              <a:t>."</a:t>
            </a:r>
            <a:r>
              <a:t>)</a:t>
            </a:r>
          </a:p>
          <a:p>
            <a:pPr lvl="1" marL="0" indent="457200" defTabSz="376554">
              <a:lnSpc>
                <a:spcPct val="100000"/>
              </a:lnSpc>
              <a:spcBef>
                <a:spcPts val="1500"/>
              </a:spcBef>
              <a:buClrTx/>
              <a:buSz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latin typeface="Menlo Regular"/>
                <a:ea typeface="Menlo Regular"/>
                <a:cs typeface="Menlo Regular"/>
                <a:sym typeface="Menlo Regular"/>
              </a:defRPr>
            </a:pPr>
            <a:r>
              <a:t>}</a:t>
            </a:r>
          </a:p>
          <a:p>
            <a:pPr lvl="1" marL="0" indent="457200" defTabSz="376554">
              <a:lnSpc>
                <a:spcPct val="100000"/>
              </a:lnSpc>
              <a:spcBef>
                <a:spcPts val="1500"/>
              </a:spcBef>
              <a:buClrTx/>
              <a:buSz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latin typeface="Menlo Regular"/>
                <a:ea typeface="Menlo Regular"/>
                <a:cs typeface="Menlo Regular"/>
                <a:sym typeface="Menlo Regular"/>
              </a:defRPr>
            </a:pPr>
          </a:p>
          <a:p>
            <a:pPr>
              <a:lnSpc>
                <a:spcPts val="3200"/>
              </a:lnSpc>
              <a:spcBef>
                <a:spcPts val="1700"/>
              </a:spcBef>
              <a:defRPr sz="2400"/>
            </a:pPr>
            <a:r>
              <a:t>However, this won’t work because the variable will change from 0 to 1 the first time the button is clicked, but won’t change afterward. </a:t>
            </a:r>
          </a:p>
        </p:txBody>
      </p:sp>
      <p:sp>
        <p:nvSpPr>
          <p:cNvPr id="1659" name="Explore Code"/>
          <p:cNvSpPr txBox="1"/>
          <p:nvPr>
            <p:ph type="body" idx="23"/>
          </p:nvPr>
        </p:nvSpPr>
        <p:spPr>
          <a:prstGeom prst="rect">
            <a:avLst/>
          </a:prstGeom>
        </p:spPr>
        <p:txBody>
          <a:bodyPr/>
          <a:lstStyle/>
          <a:p>
            <a:pPr>
              <a:defRPr b="0"/>
            </a:pPr>
            <a:r>
              <a:rPr b="1"/>
              <a:t>Explore Code</a:t>
            </a:r>
          </a:p>
        </p:txBody>
      </p:sp>
      <p:sp>
        <p:nvSpPr>
          <p:cNvPr id="166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 name="You’ll begin by identifying a challenge and the people it affects. By the end of this stage, you’ll have a thorough understanding of a challenge and an insight into the people who would benefit from a solution.…"/>
          <p:cNvSpPr txBox="1"/>
          <p:nvPr>
            <p:ph type="body" idx="21"/>
          </p:nvPr>
        </p:nvSpPr>
        <p:spPr>
          <a:xfrm>
            <a:off x="8928100" y="5830867"/>
            <a:ext cx="12990148" cy="6131745"/>
          </a:xfrm>
          <a:prstGeom prst="rect">
            <a:avLst/>
          </a:prstGeom>
          <a:extLst>
            <a:ext uri="{C572A759-6A51-4108-AA02-DFA0A04FC94B}">
              <ma14:wrappingTextBoxFlag xmlns:ma14="http://schemas.microsoft.com/office/mac/drawingml/2011/main" val="1"/>
            </a:ext>
          </a:extLst>
        </p:spPr>
        <p:txBody>
          <a:bodyPr/>
          <a:lstStyle/>
          <a:p>
            <a:pPr>
              <a:lnSpc>
                <a:spcPts val="4000"/>
              </a:lnSpc>
              <a:spcBef>
                <a:spcPts val="1700"/>
              </a:spcBef>
            </a:pPr>
            <a:r>
              <a:t>You’ll begin by identifying a challenge and the people it affects. By the end of this stage, you’ll have a thorough understanding of a challenge and an insight into the people who would benefit from a solution.</a:t>
            </a:r>
          </a:p>
          <a:p>
            <a:pPr>
              <a:lnSpc>
                <a:spcPts val="4000"/>
              </a:lnSpc>
              <a:spcBef>
                <a:spcPts val="1700"/>
              </a:spcBef>
            </a:pPr>
            <a:r>
              <a:t>Be observant and keep an open mind. The questions you ask — and the scenarios and points of view you imagine — will determine the direction of your app and its ultimate success.</a:t>
            </a:r>
          </a:p>
          <a:p>
            <a:pPr>
              <a:lnSpc>
                <a:spcPts val="4000"/>
              </a:lnSpc>
              <a:spcBef>
                <a:spcPts val="1700"/>
              </a:spcBef>
            </a:pPr>
            <a:r>
              <a:t>Even if you already have an idea for your app, the following exercises can help you validate your current thinking.</a:t>
            </a:r>
          </a:p>
        </p:txBody>
      </p:sp>
      <p:sp>
        <p:nvSpPr>
          <p:cNvPr id="445" name="Discover"/>
          <p:cNvSpPr txBox="1"/>
          <p:nvPr>
            <p:ph type="title"/>
          </p:nvPr>
        </p:nvSpPr>
        <p:spPr>
          <a:xfrm>
            <a:off x="8928100" y="4484408"/>
            <a:ext cx="12990148" cy="1487517"/>
          </a:xfrm>
          <a:prstGeom prst="rect">
            <a:avLst/>
          </a:prstGeom>
        </p:spPr>
        <p:txBody>
          <a:bodyPr/>
          <a:lstStyle/>
          <a:p>
            <a:pPr/>
            <a:r>
              <a:t>Discover</a:t>
            </a:r>
          </a:p>
        </p:txBody>
      </p:sp>
      <p:sp>
        <p:nvSpPr>
          <p:cNvPr id="446" name="Observe…"/>
          <p:cNvSpPr txBox="1"/>
          <p:nvPr>
            <p:ph type="body" idx="22"/>
          </p:nvPr>
        </p:nvSpPr>
        <p:spPr>
          <a:prstGeom prst="rect">
            <a:avLst/>
          </a:prstGeom>
        </p:spPr>
        <p:txBody>
          <a:bodyPr/>
          <a:lstStyle/>
          <a:p>
            <a:pPr marL="0" indent="0">
              <a:lnSpc>
                <a:spcPct val="110000"/>
              </a:lnSpc>
              <a:spcBef>
                <a:spcPts val="0"/>
              </a:spcBef>
              <a:buClrTx/>
              <a:buSzTx/>
              <a:buNone/>
              <a:defRPr b="1" sz="3200">
                <a:solidFill>
                  <a:srgbClr val="5E5E5E"/>
                </a:solidFill>
              </a:defRPr>
            </a:pPr>
            <a:r>
              <a:t>Observe</a:t>
            </a:r>
          </a:p>
          <a:p>
            <a:pPr marL="0" indent="0">
              <a:lnSpc>
                <a:spcPct val="110000"/>
              </a:lnSpc>
              <a:spcBef>
                <a:spcPts val="0"/>
              </a:spcBef>
              <a:buClrTx/>
              <a:buSzTx/>
              <a:buNone/>
              <a:defRPr b="1" sz="3200">
                <a:solidFill>
                  <a:srgbClr val="5E5E5E"/>
                </a:solidFill>
              </a:defRPr>
            </a:pPr>
            <a:r>
              <a:t>Explore Your Users</a:t>
            </a:r>
          </a:p>
          <a:p>
            <a:pPr marL="0" indent="0">
              <a:lnSpc>
                <a:spcPct val="110000"/>
              </a:lnSpc>
              <a:spcBef>
                <a:spcPts val="0"/>
              </a:spcBef>
              <a:buClrTx/>
              <a:buSzTx/>
              <a:buNone/>
              <a:defRPr b="1" sz="3200">
                <a:solidFill>
                  <a:srgbClr val="5E5E5E"/>
                </a:solidFill>
              </a:defRPr>
            </a:pPr>
            <a:r>
              <a:t>Consider Diversity</a:t>
            </a:r>
          </a:p>
          <a:p>
            <a:pPr marL="0" indent="0">
              <a:lnSpc>
                <a:spcPct val="110000"/>
              </a:lnSpc>
              <a:spcBef>
                <a:spcPts val="0"/>
              </a:spcBef>
              <a:buClrTx/>
              <a:buSzTx/>
              <a:buNone/>
              <a:defRPr b="1" sz="3200">
                <a:solidFill>
                  <a:srgbClr val="5E5E5E"/>
                </a:solidFill>
              </a:defRPr>
            </a:pPr>
            <a:r>
              <a:t>Summarize Your Audience</a:t>
            </a:r>
          </a:p>
          <a:p>
            <a:pPr marL="0" indent="0">
              <a:lnSpc>
                <a:spcPct val="110000"/>
              </a:lnSpc>
              <a:spcBef>
                <a:spcPts val="0"/>
              </a:spcBef>
              <a:buClrTx/>
              <a:buSzTx/>
              <a:buNone/>
              <a:defRPr b="1" sz="3200">
                <a:solidFill>
                  <a:srgbClr val="5E5E5E"/>
                </a:solidFill>
              </a:defRPr>
            </a:pPr>
          </a:p>
        </p:txBody>
      </p:sp>
      <p:sp>
        <p:nvSpPr>
          <p:cNvPr id="447" name="Slide Number"/>
          <p:cNvSpPr txBox="1"/>
          <p:nvPr>
            <p:ph type="sldNum" sz="quarter" idx="2"/>
          </p:nvPr>
        </p:nvSpPr>
        <p:spPr>
          <a:xfrm>
            <a:off x="23200842" y="12445999"/>
            <a:ext cx="303862" cy="45290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450" name="Group"/>
          <p:cNvGrpSpPr/>
          <p:nvPr/>
        </p:nvGrpSpPr>
        <p:grpSpPr>
          <a:xfrm>
            <a:off x="-1" y="-1"/>
            <a:ext cx="24384001" cy="13716001"/>
            <a:chOff x="0" y="0"/>
            <a:chExt cx="24384000" cy="13716000"/>
          </a:xfrm>
        </p:grpSpPr>
        <p:sp>
          <p:nvSpPr>
            <p:cNvPr id="448" name="Rectangle"/>
            <p:cNvSpPr/>
            <p:nvPr/>
          </p:nvSpPr>
          <p:spPr>
            <a:xfrm>
              <a:off x="-1" y="-1"/>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49" name="Rectangle"/>
            <p:cNvSpPr/>
            <p:nvPr/>
          </p:nvSpPr>
          <p:spPr>
            <a:xfrm>
              <a:off x="-1" y="-1"/>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2" name="Event-Based Programming…"/>
          <p:cNvSpPr txBox="1"/>
          <p:nvPr>
            <p:ph type="body" idx="21"/>
          </p:nvPr>
        </p:nvSpPr>
        <p:spPr>
          <a:xfrm>
            <a:off x="1266761" y="970751"/>
            <a:ext cx="5795412" cy="1110133"/>
          </a:xfrm>
          <a:prstGeom prst="rect">
            <a:avLst/>
          </a:prstGeom>
        </p:spPr>
        <p:txBody>
          <a:bodyPr/>
          <a:lstStyle/>
          <a:p>
            <a:pPr marL="0" indent="0" defTabSz="457200">
              <a:lnSpc>
                <a:spcPct val="100000"/>
              </a:lnSpc>
              <a:spcBef>
                <a:spcPts val="1200"/>
              </a:spcBef>
              <a:buClrTx/>
              <a:buSzTx/>
              <a:buNone/>
              <a:defRPr b="1" sz="3200"/>
            </a:pPr>
            <a:r>
              <a:t>Event-Based Programming</a:t>
            </a:r>
          </a:p>
          <a:p>
            <a:pPr marL="0" indent="0">
              <a:lnSpc>
                <a:spcPct val="110000"/>
              </a:lnSpc>
              <a:spcBef>
                <a:spcPts val="1200"/>
              </a:spcBef>
              <a:buClrTx/>
              <a:buSzTx/>
              <a:buNone/>
              <a:defRPr spc="-21" sz="2100"/>
            </a:pPr>
            <a:r>
              <a:t>Update the variable when the button is clicked.</a:t>
            </a:r>
          </a:p>
        </p:txBody>
      </p:sp>
      <p:sp>
        <p:nvSpPr>
          <p:cNvPr id="1663" name="Instead, you’ll refer to the value of the variable itself when updating it. Modify your code so it looks like this:…"/>
          <p:cNvSpPr txBox="1"/>
          <p:nvPr>
            <p:ph type="body" idx="22"/>
          </p:nvPr>
        </p:nvSpPr>
        <p:spPr>
          <a:xfrm>
            <a:off x="8928100" y="1062591"/>
            <a:ext cx="13149172" cy="10300153"/>
          </a:xfrm>
          <a:prstGeom prst="rect">
            <a:avLst/>
          </a:prstGeom>
        </p:spPr>
        <p:txBody>
          <a:bodyPr/>
          <a:lstStyle/>
          <a:p>
            <a:pPr>
              <a:lnSpc>
                <a:spcPts val="3200"/>
              </a:lnSpc>
              <a:spcBef>
                <a:spcPts val="1700"/>
              </a:spcBef>
              <a:defRPr sz="2400"/>
            </a:pPr>
            <a:r>
              <a:t>Instead, you’ll refer to the value of the variable itself when updating it. Modify your code so it looks like this:</a:t>
            </a:r>
          </a:p>
          <a:p>
            <a:pPr lvl="1" marL="0" indent="457200" defTabSz="376554">
              <a:lnSpc>
                <a:spcPct val="100000"/>
              </a:lnSpc>
              <a:spcBef>
                <a:spcPts val="1000"/>
              </a:spcBef>
              <a:buClrTx/>
              <a:buSz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latin typeface="Menlo Regular"/>
                <a:ea typeface="Menlo Regular"/>
                <a:cs typeface="Menlo Regular"/>
                <a:sym typeface="Menlo Regular"/>
              </a:defRPr>
            </a:pPr>
            <a:r>
              <a:rPr>
                <a:solidFill>
                  <a:srgbClr val="9B2393"/>
                </a:solidFill>
              </a:rPr>
              <a:t>var</a:t>
            </a:r>
            <a:r>
              <a:t> numberCompleted = </a:t>
            </a:r>
            <a:r>
              <a:rPr>
                <a:solidFill>
                  <a:srgbClr val="1C00CF"/>
                </a:solidFill>
              </a:rPr>
              <a:t>0</a:t>
            </a:r>
          </a:p>
          <a:p>
            <a:pPr lvl="1" marL="0" indent="457200" defTabSz="376554">
              <a:lnSpc>
                <a:spcPct val="100000"/>
              </a:lnSpc>
              <a:spcBef>
                <a:spcPts val="1000"/>
              </a:spcBef>
              <a:buClrTx/>
              <a:buSz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latin typeface="Menlo Regular"/>
                <a:ea typeface="Menlo Regular"/>
                <a:cs typeface="Menlo Regular"/>
                <a:sym typeface="Menlo Regular"/>
              </a:defRPr>
            </a:pPr>
            <a:r>
              <a:rPr>
                <a:solidFill>
                  <a:srgbClr val="9B2393"/>
                </a:solidFill>
              </a:rPr>
              <a:t>var</a:t>
            </a:r>
            <a:r>
              <a:t> challengeButton = Button (</a:t>
            </a:r>
            <a:r>
              <a:rPr>
                <a:solidFill>
                  <a:srgbClr val="C41A16"/>
                </a:solidFill>
              </a:rPr>
              <a:t>"Complete Challenge"</a:t>
            </a:r>
            <a:r>
              <a:t>) {</a:t>
            </a:r>
          </a:p>
          <a:p>
            <a:pPr lvl="2" marL="0" indent="914400" defTabSz="376554">
              <a:lnSpc>
                <a:spcPct val="100000"/>
              </a:lnSpc>
              <a:spcBef>
                <a:spcPts val="1000"/>
              </a:spcBef>
              <a:buClrTx/>
              <a:buSz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latin typeface="Menlo Regular"/>
                <a:ea typeface="Menlo Regular"/>
                <a:cs typeface="Menlo Regular"/>
                <a:sym typeface="Menlo Regular"/>
              </a:defRPr>
            </a:pPr>
            <a:r>
              <a:t>numberCompleted = numberCompleted + 1</a:t>
            </a:r>
          </a:p>
          <a:p>
            <a:pPr lvl="2" marL="0" indent="914400" defTabSz="376554">
              <a:lnSpc>
                <a:spcPct val="100000"/>
              </a:lnSpc>
              <a:spcBef>
                <a:spcPts val="1000"/>
              </a:spcBef>
              <a:buClrTx/>
              <a:buSz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latin typeface="Menlo Regular"/>
                <a:ea typeface="Menlo Regular"/>
                <a:cs typeface="Menlo Regular"/>
                <a:sym typeface="Menlo Regular"/>
              </a:defRPr>
            </a:pPr>
            <a:r>
              <a:t>print(</a:t>
            </a:r>
            <a:r>
              <a:rPr>
                <a:solidFill>
                  <a:srgbClr val="C41A15"/>
                </a:solidFill>
              </a:rPr>
              <a:t>"Challenge Completed! Total number of challenges completed:</a:t>
            </a:r>
            <a:r>
              <a:t> </a:t>
            </a:r>
            <a:r>
              <a:t>\(numberCompleted)</a:t>
            </a:r>
            <a:r>
              <a:rPr>
                <a:solidFill>
                  <a:srgbClr val="C41A15"/>
                </a:solidFill>
              </a:rPr>
              <a:t>."</a:t>
            </a:r>
            <a:r>
              <a:t>)</a:t>
            </a:r>
          </a:p>
          <a:p>
            <a:pPr lvl="1" marL="0" indent="457200" defTabSz="376554">
              <a:lnSpc>
                <a:spcPct val="100000"/>
              </a:lnSpc>
              <a:spcBef>
                <a:spcPts val="1500"/>
              </a:spcBef>
              <a:buClrTx/>
              <a:buSz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latin typeface="Menlo Regular"/>
                <a:ea typeface="Menlo Regular"/>
                <a:cs typeface="Menlo Regular"/>
                <a:sym typeface="Menlo Regular"/>
              </a:defRPr>
            </a:pPr>
            <a:r>
              <a:t>}</a:t>
            </a:r>
          </a:p>
          <a:p>
            <a:pPr lvl="1" marL="0" indent="457200" defTabSz="376554">
              <a:lnSpc>
                <a:spcPct val="100000"/>
              </a:lnSpc>
              <a:spcBef>
                <a:spcPts val="1500"/>
              </a:spcBef>
              <a:buClrTx/>
              <a:buSz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latin typeface="Menlo Regular"/>
                <a:ea typeface="Menlo Regular"/>
                <a:cs typeface="Menlo Regular"/>
                <a:sym typeface="Menlo Regular"/>
              </a:defRPr>
            </a:pPr>
          </a:p>
          <a:p>
            <a:pPr>
              <a:lnSpc>
                <a:spcPts val="3200"/>
              </a:lnSpc>
              <a:spcBef>
                <a:spcPts val="1700"/>
              </a:spcBef>
              <a:defRPr sz="2400"/>
            </a:pPr>
            <a:r>
              <a:t>To understand what’s happening, read the line from right to left:</a:t>
            </a:r>
          </a:p>
          <a:p>
            <a:pPr lvl="1" marL="0" indent="457200" algn="ctr" defTabSz="376554">
              <a:lnSpc>
                <a:spcPct val="100000"/>
              </a:lnSpc>
              <a:spcBef>
                <a:spcPts val="1000"/>
              </a:spcBef>
              <a:buClrTx/>
              <a:buSz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latin typeface="Menlo Regular"/>
                <a:ea typeface="Menlo Regular"/>
                <a:cs typeface="Menlo Regular"/>
                <a:sym typeface="Menlo Regular"/>
              </a:defRPr>
            </a:pPr>
            <a:r>
              <a:t>numberCompleted = </a:t>
            </a:r>
            <a:r>
              <a:t>numberCompleted +</a:t>
            </a:r>
            <a:r>
              <a:t> 1</a:t>
            </a:r>
          </a:p>
          <a:p>
            <a:pPr/>
          </a:p>
          <a:p>
            <a:pPr/>
          </a:p>
          <a:p>
            <a:pPr/>
          </a:p>
          <a:p>
            <a:pPr>
              <a:lnSpc>
                <a:spcPts val="3200"/>
              </a:lnSpc>
              <a:spcBef>
                <a:spcPts val="1700"/>
              </a:spcBef>
              <a:defRPr sz="2400"/>
            </a:pPr>
          </a:p>
          <a:p>
            <a:pPr>
              <a:lnSpc>
                <a:spcPts val="3200"/>
              </a:lnSpc>
              <a:spcBef>
                <a:spcPts val="1700"/>
              </a:spcBef>
              <a:defRPr sz="2400"/>
            </a:pPr>
          </a:p>
          <a:p>
            <a:pPr>
              <a:lnSpc>
                <a:spcPts val="3200"/>
              </a:lnSpc>
              <a:spcBef>
                <a:spcPts val="1700"/>
              </a:spcBef>
              <a:defRPr sz="2400"/>
            </a:pPr>
          </a:p>
          <a:p>
            <a:pPr>
              <a:lnSpc>
                <a:spcPts val="3200"/>
              </a:lnSpc>
              <a:spcBef>
                <a:spcPts val="1700"/>
              </a:spcBef>
              <a:defRPr sz="2400"/>
            </a:pPr>
            <a:r>
              <a:t>Run your code again. Click the Challenge Completed button a few times. Each time you complete a new challenge, the total number of challenges completed should change in</a:t>
            </a:r>
            <a:br/>
            <a:r>
              <a:t>the console.</a:t>
            </a:r>
          </a:p>
        </p:txBody>
      </p:sp>
      <p:sp>
        <p:nvSpPr>
          <p:cNvPr id="1664" name="Explore Code"/>
          <p:cNvSpPr txBox="1"/>
          <p:nvPr>
            <p:ph type="body" idx="23"/>
          </p:nvPr>
        </p:nvSpPr>
        <p:spPr>
          <a:prstGeom prst="rect">
            <a:avLst/>
          </a:prstGeom>
        </p:spPr>
        <p:txBody>
          <a:bodyPr/>
          <a:lstStyle/>
          <a:p>
            <a:pPr>
              <a:defRPr b="0"/>
            </a:pPr>
            <a:r>
              <a:rPr b="1"/>
              <a:t>Explore Code</a:t>
            </a:r>
          </a:p>
        </p:txBody>
      </p:sp>
      <p:sp>
        <p:nvSpPr>
          <p:cNvPr id="166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674" name="Group"/>
          <p:cNvGrpSpPr/>
          <p:nvPr/>
        </p:nvGrpSpPr>
        <p:grpSpPr>
          <a:xfrm>
            <a:off x="-1" y="0"/>
            <a:ext cx="24384001" cy="13716001"/>
            <a:chOff x="0" y="0"/>
            <a:chExt cx="24384000" cy="13716000"/>
          </a:xfrm>
        </p:grpSpPr>
        <p:sp>
          <p:nvSpPr>
            <p:cNvPr id="1666" name="2. Assign the new value to numberCompleted."/>
            <p:cNvSpPr txBox="1"/>
            <p:nvPr/>
          </p:nvSpPr>
          <p:spPr>
            <a:xfrm>
              <a:off x="8756919" y="6727207"/>
              <a:ext cx="4477893" cy="8272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r>
                <a:t>2. Assign the new value to </a:t>
              </a:r>
              <a:r>
                <a:rPr>
                  <a:latin typeface="Menlo Regular"/>
                  <a:ea typeface="Menlo Regular"/>
                  <a:cs typeface="Menlo Regular"/>
                  <a:sym typeface="Menlo Regular"/>
                </a:rPr>
                <a:t>numberCompleted</a:t>
              </a:r>
              <a:r>
                <a:t>.</a:t>
              </a:r>
            </a:p>
          </p:txBody>
        </p:sp>
        <p:sp>
          <p:nvSpPr>
            <p:cNvPr id="1667" name="1. Get the current value of numberCompleted and add 1 to it."/>
            <p:cNvSpPr txBox="1"/>
            <p:nvPr/>
          </p:nvSpPr>
          <p:spPr>
            <a:xfrm>
              <a:off x="18758433" y="6727207"/>
              <a:ext cx="4716017" cy="8272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r>
                <a:t> 1. Get the current value of </a:t>
              </a:r>
              <a:r>
                <a:rPr>
                  <a:latin typeface="Menlo Regular"/>
                  <a:ea typeface="Menlo Regular"/>
                  <a:cs typeface="Menlo Regular"/>
                  <a:sym typeface="Menlo Regular"/>
                </a:rPr>
                <a:t>numberCompleted</a:t>
              </a:r>
              <a:r>
                <a:t> and add 1 to it.</a:t>
              </a:r>
            </a:p>
          </p:txBody>
        </p:sp>
        <p:sp>
          <p:nvSpPr>
            <p:cNvPr id="1668" name="Rectangle"/>
            <p:cNvSpPr/>
            <p:nvPr/>
          </p:nvSpPr>
          <p:spPr>
            <a:xfrm>
              <a:off x="12219597" y="6072658"/>
              <a:ext cx="3354497" cy="492253"/>
            </a:xfrm>
            <a:prstGeom prst="rect">
              <a:avLst/>
            </a:prstGeom>
            <a:noFill/>
            <a:ln w="25400" cap="flat">
              <a:solidFill>
                <a:srgbClr val="D2262F"/>
              </a:solidFill>
              <a:prstDash val="solid"/>
              <a:miter lim="400000"/>
            </a:ln>
            <a:effectLst/>
          </p:spPr>
          <p:txBody>
            <a:bodyPr wrap="square" lIns="50800" tIns="50800" rIns="50800" bIns="50800" numCol="1" anchor="ctr">
              <a:noAutofit/>
            </a:bodyPr>
            <a:lstStyle/>
            <a:p>
              <a:pPr defTabSz="821531">
                <a:defRPr sz="3000">
                  <a:solidFill>
                    <a:srgbClr val="FE7D00"/>
                  </a:solidFill>
                  <a:latin typeface="Helvetica Neue Medium"/>
                  <a:ea typeface="Helvetica Neue Medium"/>
                  <a:cs typeface="Helvetica Neue Medium"/>
                  <a:sym typeface="Helvetica Neue Medium"/>
                </a:defRPr>
              </a:pPr>
            </a:p>
          </p:txBody>
        </p:sp>
        <p:sp>
          <p:nvSpPr>
            <p:cNvPr id="1669" name="Rectangle"/>
            <p:cNvSpPr/>
            <p:nvPr/>
          </p:nvSpPr>
          <p:spPr>
            <a:xfrm>
              <a:off x="15640130" y="6072658"/>
              <a:ext cx="3782593" cy="492253"/>
            </a:xfrm>
            <a:prstGeom prst="rect">
              <a:avLst/>
            </a:prstGeom>
            <a:noFill/>
            <a:ln w="25400" cap="flat">
              <a:solidFill>
                <a:srgbClr val="D2262F"/>
              </a:solidFill>
              <a:prstDash val="solid"/>
              <a:miter lim="400000"/>
            </a:ln>
            <a:effectLst/>
          </p:spPr>
          <p:txBody>
            <a:bodyPr wrap="square" lIns="50800" tIns="50800" rIns="50800" bIns="50800" numCol="1" anchor="ctr">
              <a:noAutofit/>
            </a:bodyPr>
            <a:lstStyle/>
            <a:p>
              <a:pPr defTabSz="821531">
                <a:defRPr sz="3000">
                  <a:solidFill>
                    <a:srgbClr val="FE7D00"/>
                  </a:solidFill>
                  <a:latin typeface="Helvetica Neue Medium"/>
                  <a:ea typeface="Helvetica Neue Medium"/>
                  <a:cs typeface="Helvetica Neue Medium"/>
                  <a:sym typeface="Helvetica Neue Medium"/>
                </a:defRPr>
              </a:pPr>
            </a:p>
          </p:txBody>
        </p:sp>
        <p:sp>
          <p:nvSpPr>
            <p:cNvPr id="1670" name="Line"/>
            <p:cNvSpPr/>
            <p:nvPr/>
          </p:nvSpPr>
          <p:spPr>
            <a:xfrm>
              <a:off x="12745471" y="6546382"/>
              <a:ext cx="1307476" cy="4859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21600"/>
                  </a:lnTo>
                  <a:lnTo>
                    <a:pt x="0" y="21600"/>
                  </a:lnTo>
                </a:path>
              </a:pathLst>
            </a:custGeom>
            <a:noFill/>
            <a:ln w="25400" cap="flat">
              <a:solidFill>
                <a:srgbClr val="D2262F"/>
              </a:solidFill>
              <a:prstDash val="solid"/>
              <a:miter lim="400000"/>
              <a:tailEnd type="arrow" w="med" len="med"/>
            </a:ln>
            <a:effectLst/>
          </p:spPr>
          <p:txBody>
            <a:bodyPr wrap="square" lIns="71437" tIns="71437" rIns="71437" bIns="71437" numCol="1" anchor="ctr">
              <a:noAutofit/>
            </a:bodyPr>
            <a:lstStyle/>
            <a:p>
              <a:pPr/>
            </a:p>
          </p:txBody>
        </p:sp>
        <p:sp>
          <p:nvSpPr>
            <p:cNvPr id="1671" name="Line"/>
            <p:cNvSpPr/>
            <p:nvPr/>
          </p:nvSpPr>
          <p:spPr>
            <a:xfrm>
              <a:off x="17507346" y="6546382"/>
              <a:ext cx="1963438" cy="4859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path>
              </a:pathLst>
            </a:custGeom>
            <a:noFill/>
            <a:ln w="25400" cap="flat">
              <a:solidFill>
                <a:srgbClr val="D2262F"/>
              </a:solidFill>
              <a:prstDash val="solid"/>
              <a:miter lim="400000"/>
              <a:tailEnd type="arrow" w="med" len="med"/>
            </a:ln>
            <a:effectLst/>
          </p:spPr>
          <p:txBody>
            <a:bodyPr wrap="square" lIns="71437" tIns="71437" rIns="71437" bIns="71437" numCol="1" anchor="ctr">
              <a:noAutofit/>
            </a:bodyPr>
            <a:lstStyle/>
            <a:p>
              <a:pPr/>
            </a:p>
          </p:txBody>
        </p:sp>
        <p:pic>
          <p:nvPicPr>
            <p:cNvPr id="1672" name="Image" descr="Image"/>
            <p:cNvPicPr>
              <a:picLocks noChangeAspect="1"/>
            </p:cNvPicPr>
            <p:nvPr/>
          </p:nvPicPr>
          <p:blipFill>
            <a:blip r:embed="rId2">
              <a:extLst/>
            </a:blip>
            <a:stretch>
              <a:fillRect/>
            </a:stretch>
          </p:blipFill>
          <p:spPr>
            <a:xfrm>
              <a:off x="8898819" y="9183332"/>
              <a:ext cx="2914054" cy="666403"/>
            </a:xfrm>
            <a:prstGeom prst="rect">
              <a:avLst/>
            </a:prstGeom>
            <a:ln w="12700" cap="flat">
              <a:noFill/>
              <a:miter lim="400000"/>
            </a:ln>
            <a:effectLst/>
          </p:spPr>
        </p:pic>
        <p:sp>
          <p:nvSpPr>
            <p:cNvPr id="1673"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6" name="Event-Based Programming…"/>
          <p:cNvSpPr txBox="1"/>
          <p:nvPr>
            <p:ph type="body" idx="21"/>
          </p:nvPr>
        </p:nvSpPr>
        <p:spPr>
          <a:xfrm>
            <a:off x="1266761" y="970751"/>
            <a:ext cx="5398537" cy="1110133"/>
          </a:xfrm>
          <a:prstGeom prst="rect">
            <a:avLst/>
          </a:prstGeom>
        </p:spPr>
        <p:txBody>
          <a:bodyPr/>
          <a:lstStyle/>
          <a:p>
            <a:pPr marL="0" indent="0" defTabSz="457200">
              <a:lnSpc>
                <a:spcPct val="100000"/>
              </a:lnSpc>
              <a:spcBef>
                <a:spcPts val="1200"/>
              </a:spcBef>
              <a:buClrTx/>
              <a:buSzTx/>
              <a:buNone/>
              <a:defRPr b="1" sz="3200"/>
            </a:pPr>
            <a:r>
              <a:t>Event-Based Programming</a:t>
            </a:r>
          </a:p>
          <a:p>
            <a:pPr marL="0" indent="0">
              <a:lnSpc>
                <a:spcPct val="110000"/>
              </a:lnSpc>
              <a:spcBef>
                <a:spcPts val="1200"/>
              </a:spcBef>
              <a:buClrTx/>
              <a:buSzTx/>
              <a:buNone/>
              <a:defRPr sz="2100"/>
            </a:pPr>
            <a:r>
              <a:t>Review your work and try a challenge.</a:t>
            </a:r>
          </a:p>
        </p:txBody>
      </p:sp>
      <p:sp>
        <p:nvSpPr>
          <p:cNvPr id="1677" name="Explore Code"/>
          <p:cNvSpPr txBox="1"/>
          <p:nvPr>
            <p:ph type="body" idx="23"/>
          </p:nvPr>
        </p:nvSpPr>
        <p:spPr>
          <a:prstGeom prst="rect">
            <a:avLst/>
          </a:prstGeom>
        </p:spPr>
        <p:txBody>
          <a:bodyPr/>
          <a:lstStyle/>
          <a:p>
            <a:pPr>
              <a:defRPr b="0"/>
            </a:pPr>
            <a:r>
              <a:rPr b="1"/>
              <a:t>Explore Code</a:t>
            </a:r>
          </a:p>
        </p:txBody>
      </p:sp>
      <p:sp>
        <p:nvSpPr>
          <p:cNvPr id="167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683" name="Group"/>
          <p:cNvGrpSpPr/>
          <p:nvPr/>
        </p:nvGrpSpPr>
        <p:grpSpPr>
          <a:xfrm>
            <a:off x="0" y="0"/>
            <a:ext cx="24384000" cy="13716000"/>
            <a:chOff x="-8400629" y="-1065520"/>
            <a:chExt cx="24384000" cy="13716000"/>
          </a:xfrm>
        </p:grpSpPr>
        <p:pic>
          <p:nvPicPr>
            <p:cNvPr id="1679" name="Screen Shot 2021-09-24 at 4.59.08 PM.png" descr="Screen Shot 2021-09-24 at 4.59.08 PM.png"/>
            <p:cNvPicPr>
              <a:picLocks noChangeAspect="1"/>
            </p:cNvPicPr>
            <p:nvPr/>
          </p:nvPicPr>
          <p:blipFill>
            <a:blip r:embed="rId2">
              <a:extLst/>
            </a:blip>
            <a:stretch>
              <a:fillRect/>
            </a:stretch>
          </p:blipFill>
          <p:spPr>
            <a:xfrm>
              <a:off x="0" y="258944"/>
              <a:ext cx="10222010" cy="7918459"/>
            </a:xfrm>
            <a:prstGeom prst="rect">
              <a:avLst/>
            </a:prstGeom>
            <a:ln w="12700" cap="flat">
              <a:noFill/>
              <a:miter lim="400000"/>
            </a:ln>
            <a:effectLst/>
          </p:spPr>
        </p:pic>
        <p:sp>
          <p:nvSpPr>
            <p:cNvPr id="1680" name="Your completed exercise should now look like this:"/>
            <p:cNvSpPr txBox="1"/>
            <p:nvPr/>
          </p:nvSpPr>
          <p:spPr>
            <a:xfrm>
              <a:off x="527470" y="0"/>
              <a:ext cx="13962786" cy="4916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lvl1pPr algn="l" defTabSz="825500">
                <a:lnSpc>
                  <a:spcPts val="3200"/>
                </a:lnSpc>
                <a:spcBef>
                  <a:spcPts val="1700"/>
                </a:spcBef>
                <a:defRPr sz="2400">
                  <a:solidFill>
                    <a:srgbClr val="000000"/>
                  </a:solidFill>
                </a:defRPr>
              </a:lvl1pPr>
            </a:lstStyle>
            <a:p>
              <a:pPr/>
              <a:r>
                <a:t>Your completed exercise should now look like this:</a:t>
              </a:r>
            </a:p>
          </p:txBody>
        </p:sp>
        <p:sp>
          <p:nvSpPr>
            <p:cNvPr id="1681" name="Challenge: Change the title of the button, for example, “Another Challenge Down!”…"/>
            <p:cNvSpPr txBox="1"/>
            <p:nvPr/>
          </p:nvSpPr>
          <p:spPr>
            <a:xfrm>
              <a:off x="527470" y="8445657"/>
              <a:ext cx="12692269" cy="28131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lgn="l" defTabSz="825500">
                <a:lnSpc>
                  <a:spcPts val="3200"/>
                </a:lnSpc>
                <a:spcBef>
                  <a:spcPts val="1700"/>
                </a:spcBef>
                <a:defRPr sz="2400">
                  <a:solidFill>
                    <a:srgbClr val="000000"/>
                  </a:solidFill>
                </a:defRPr>
              </a:pPr>
              <a:r>
                <a:rPr b="1"/>
                <a:t>Challenge: </a:t>
              </a:r>
              <a:r>
                <a:t>Change the title of the button, for example, “Another Challenge Down!”</a:t>
              </a:r>
            </a:p>
            <a:p>
              <a:pPr algn="l" defTabSz="825500">
                <a:lnSpc>
                  <a:spcPts val="3200"/>
                </a:lnSpc>
                <a:spcBef>
                  <a:spcPts val="1700"/>
                </a:spcBef>
                <a:defRPr sz="2400">
                  <a:solidFill>
                    <a:srgbClr val="000000"/>
                  </a:solidFill>
                </a:defRPr>
              </a:pPr>
              <a:r>
                <a:t>Change the code in the action to construct and print a message of your choosing.</a:t>
              </a:r>
            </a:p>
            <a:p>
              <a:pPr algn="l" defTabSz="825500">
                <a:lnSpc>
                  <a:spcPts val="3200"/>
                </a:lnSpc>
                <a:spcBef>
                  <a:spcPts val="1700"/>
                </a:spcBef>
                <a:defRPr sz="2400">
                  <a:solidFill>
                    <a:srgbClr val="000000"/>
                  </a:solidFill>
                </a:defRPr>
              </a:pPr>
              <a:r>
                <a:t>Make a button that counts down from a starting value.</a:t>
              </a:r>
            </a:p>
            <a:p>
              <a:pPr algn="l" defTabSz="825500">
                <a:lnSpc>
                  <a:spcPts val="3200"/>
                </a:lnSpc>
                <a:spcBef>
                  <a:spcPts val="1700"/>
                </a:spcBef>
                <a:defRPr sz="2400">
                  <a:solidFill>
                    <a:srgbClr val="000000"/>
                  </a:solidFill>
                </a:defRPr>
              </a:pPr>
              <a:r>
                <a:t>Make a button that updates the value of a String variable using the same technique you used with </a:t>
              </a:r>
              <a:r>
                <a:rPr>
                  <a:latin typeface="Menlo Regular"/>
                  <a:ea typeface="Menlo Regular"/>
                  <a:cs typeface="Menlo Regular"/>
                  <a:sym typeface="Menlo Regular"/>
                </a:rPr>
                <a:t>numberCompleted</a:t>
              </a:r>
              <a:r>
                <a:t>.</a:t>
              </a:r>
            </a:p>
          </p:txBody>
        </p:sp>
        <p:sp>
          <p:nvSpPr>
            <p:cNvPr id="1682" name="Rectangle"/>
            <p:cNvSpPr/>
            <p:nvPr/>
          </p:nvSpPr>
          <p:spPr>
            <a:xfrm>
              <a:off x="-8400630" y="-1065521"/>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
        <p:nvSpPr>
          <p:cNvPr id="1684" name="Rectangle"/>
          <p:cNvSpPr/>
          <p:nvPr/>
        </p:nvSpPr>
        <p:spPr>
          <a:xfrm>
            <a:off x="-1" y="0"/>
            <a:ext cx="24384001" cy="13716001"/>
          </a:xfrm>
          <a:prstGeom prst="rect">
            <a:avLst/>
          </a:prstGeom>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6" name="Now that you have a functioning prototype, it’s time to apply important interface design guidelines. By the end of this stage, your prototype will feel at home on iOS and in the hands of your user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lnSpc>
                <a:spcPts val="4000"/>
              </a:lnSpc>
              <a:spcBef>
                <a:spcPts val="1700"/>
              </a:spcBef>
            </a:pPr>
            <a:r>
              <a:rPr spc="-32"/>
              <a:t>Now that you have a functioning prototype, it’s time to apply important</a:t>
            </a:r>
            <a:r>
              <a:t> interface design guidelines. By the end of this stage, your prototype will feel at home on iOS and in the hands of your users. </a:t>
            </a:r>
          </a:p>
          <a:p>
            <a:pPr>
              <a:lnSpc>
                <a:spcPts val="4000"/>
              </a:lnSpc>
              <a:spcBef>
                <a:spcPts val="1700"/>
              </a:spcBef>
            </a:pPr>
            <a:r>
              <a:t>A solid interface design is critical to a good iOS experience. You’ll learn about the most important properties of a good interface and apply those lessons to make your prototype a pleasure to use.</a:t>
            </a:r>
          </a:p>
        </p:txBody>
      </p:sp>
      <p:sp>
        <p:nvSpPr>
          <p:cNvPr id="1687" name="Refine"/>
          <p:cNvSpPr txBox="1"/>
          <p:nvPr>
            <p:ph type="title"/>
          </p:nvPr>
        </p:nvSpPr>
        <p:spPr>
          <a:xfrm>
            <a:off x="8928100" y="4513791"/>
            <a:ext cx="12706779" cy="1428751"/>
          </a:xfrm>
          <a:prstGeom prst="rect">
            <a:avLst/>
          </a:prstGeom>
        </p:spPr>
        <p:txBody>
          <a:bodyPr/>
          <a:lstStyle/>
          <a:p>
            <a:pPr/>
            <a:r>
              <a:t>Refine</a:t>
            </a:r>
          </a:p>
        </p:txBody>
      </p:sp>
      <p:sp>
        <p:nvSpPr>
          <p:cNvPr id="1688" name="Size Tap Targets…"/>
          <p:cNvSpPr txBox="1"/>
          <p:nvPr>
            <p:ph type="body" idx="22"/>
          </p:nvPr>
        </p:nvSpPr>
        <p:spPr>
          <a:xfrm>
            <a:off x="1272967" y="4647653"/>
            <a:ext cx="5860793" cy="2759717"/>
          </a:xfrm>
          <a:prstGeom prst="rect">
            <a:avLst/>
          </a:prstGeom>
        </p:spPr>
        <p:txBody>
          <a:bodyPr/>
          <a:lstStyle/>
          <a:p>
            <a:pPr marL="0" indent="0">
              <a:lnSpc>
                <a:spcPct val="110000"/>
              </a:lnSpc>
              <a:spcBef>
                <a:spcPts val="0"/>
              </a:spcBef>
              <a:buClrTx/>
              <a:buSzTx/>
              <a:buNone/>
              <a:defRPr b="1" sz="3200">
                <a:solidFill>
                  <a:srgbClr val="5E5E5E"/>
                </a:solidFill>
              </a:defRPr>
            </a:pPr>
            <a:r>
              <a:t>Size Tap Targets</a:t>
            </a:r>
          </a:p>
          <a:p>
            <a:pPr marL="0" indent="0">
              <a:lnSpc>
                <a:spcPct val="110000"/>
              </a:lnSpc>
              <a:spcBef>
                <a:spcPts val="0"/>
              </a:spcBef>
              <a:buClrTx/>
              <a:buSzTx/>
              <a:buNone/>
              <a:defRPr b="1" sz="3200">
                <a:solidFill>
                  <a:srgbClr val="5E5E5E"/>
                </a:solidFill>
              </a:defRPr>
            </a:pPr>
            <a:r>
              <a:t>Inset Content</a:t>
            </a:r>
          </a:p>
          <a:p>
            <a:pPr marL="0" indent="0">
              <a:lnSpc>
                <a:spcPct val="110000"/>
              </a:lnSpc>
              <a:spcBef>
                <a:spcPts val="0"/>
              </a:spcBef>
              <a:buClrTx/>
              <a:buSzTx/>
              <a:buNone/>
              <a:defRPr b="1" sz="3200">
                <a:solidFill>
                  <a:srgbClr val="5E5E5E"/>
                </a:solidFill>
              </a:defRPr>
            </a:pPr>
            <a:r>
              <a:t>Judge Weight and Balance</a:t>
            </a:r>
          </a:p>
          <a:p>
            <a:pPr marL="0" indent="0">
              <a:lnSpc>
                <a:spcPct val="110000"/>
              </a:lnSpc>
              <a:spcBef>
                <a:spcPts val="0"/>
              </a:spcBef>
              <a:buClrTx/>
              <a:buSzTx/>
              <a:buNone/>
              <a:defRPr b="1" sz="3200">
                <a:solidFill>
                  <a:srgbClr val="5E5E5E"/>
                </a:solidFill>
              </a:defRPr>
            </a:pPr>
            <a:r>
              <a:t>Check Alignment</a:t>
            </a:r>
          </a:p>
        </p:txBody>
      </p:sp>
      <p:sp>
        <p:nvSpPr>
          <p:cNvPr id="168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1" name="Size Tap Targets…"/>
          <p:cNvSpPr txBox="1"/>
          <p:nvPr>
            <p:ph type="body" idx="21"/>
          </p:nvPr>
        </p:nvSpPr>
        <p:spPr>
          <a:xfrm>
            <a:off x="1266761" y="970751"/>
            <a:ext cx="5398537" cy="3854456"/>
          </a:xfrm>
          <a:prstGeom prst="rect">
            <a:avLst/>
          </a:prstGeom>
        </p:spPr>
        <p:txBody>
          <a:bodyPr/>
          <a:lstStyle/>
          <a:p>
            <a:pPr marL="0" indent="0" defTabSz="457200">
              <a:lnSpc>
                <a:spcPct val="100000"/>
              </a:lnSpc>
              <a:spcBef>
                <a:spcPts val="1200"/>
              </a:spcBef>
              <a:buClrTx/>
              <a:buSzTx/>
              <a:buNone/>
              <a:defRPr b="1" sz="3200">
                <a:solidFill>
                  <a:srgbClr val="FFFFFF"/>
                </a:solidFill>
              </a:defRPr>
            </a:pPr>
            <a:r>
              <a:t>Size Tap Targets</a:t>
            </a:r>
          </a:p>
          <a:p>
            <a:pPr marL="0" indent="0">
              <a:lnSpc>
                <a:spcPct val="110000"/>
              </a:lnSpc>
              <a:spcBef>
                <a:spcPts val="1200"/>
              </a:spcBef>
              <a:buClrTx/>
              <a:buSzTx/>
              <a:buNone/>
              <a:defRPr sz="2100">
                <a:solidFill>
                  <a:srgbClr val="FFFFFF"/>
                </a:solidFill>
              </a:defRPr>
            </a:pPr>
            <a:r>
              <a:t>Users should be able to tap the icons or buttons in your app. If the tap target is too small, users will have trouble triggering it. </a:t>
            </a:r>
            <a:br/>
            <a:r>
              <a:t>If it’s too big, it can interfere with another button that’s close to it. </a:t>
            </a:r>
          </a:p>
          <a:p>
            <a:pPr marL="0" indent="0">
              <a:lnSpc>
                <a:spcPct val="110000"/>
              </a:lnSpc>
              <a:spcBef>
                <a:spcPts val="1200"/>
              </a:spcBef>
              <a:buClrTx/>
              <a:buSzTx/>
              <a:buNone/>
              <a:defRPr sz="2100">
                <a:solidFill>
                  <a:srgbClr val="FFFFFF"/>
                </a:solidFill>
              </a:defRPr>
            </a:pPr>
            <a:r>
              <a:t>Try to maintain a minimum tappable area</a:t>
            </a:r>
            <a:br/>
            <a:r>
              <a:t>of 44pt x 44pt for all controls. </a:t>
            </a:r>
          </a:p>
        </p:txBody>
      </p:sp>
      <p:sp>
        <p:nvSpPr>
          <p:cNvPr id="1692" name="Prototype | Refine"/>
          <p:cNvSpPr txBox="1"/>
          <p:nvPr>
            <p:ph type="body" idx="23"/>
          </p:nvPr>
        </p:nvSpPr>
        <p:spPr>
          <a:xfrm>
            <a:off x="1269305" y="12421154"/>
            <a:ext cx="2267574" cy="465340"/>
          </a:xfrm>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Prototype</a:t>
            </a:r>
            <a:r>
              <a:t> | Refine</a:t>
            </a:r>
          </a:p>
        </p:txBody>
      </p:sp>
      <p:sp>
        <p:nvSpPr>
          <p:cNvPr id="169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702" name="Group"/>
          <p:cNvGrpSpPr/>
          <p:nvPr/>
        </p:nvGrpSpPr>
        <p:grpSpPr>
          <a:xfrm>
            <a:off x="-1" y="0"/>
            <a:ext cx="24384001" cy="13716001"/>
            <a:chOff x="0" y="0"/>
            <a:chExt cx="24384000" cy="13716000"/>
          </a:xfrm>
        </p:grpSpPr>
        <p:pic>
          <p:nvPicPr>
            <p:cNvPr id="1694" name="Go Green final.019.png" descr="Go Green final.019.png"/>
            <p:cNvPicPr>
              <a:picLocks noChangeAspect="1"/>
            </p:cNvPicPr>
            <p:nvPr/>
          </p:nvPicPr>
          <p:blipFill>
            <a:blip r:embed="rId2">
              <a:extLst/>
            </a:blip>
            <a:stretch>
              <a:fillRect/>
            </a:stretch>
          </p:blipFill>
          <p:spPr>
            <a:xfrm>
              <a:off x="12877278" y="1150561"/>
              <a:ext cx="4762501" cy="10312401"/>
            </a:xfrm>
            <a:prstGeom prst="rect">
              <a:avLst/>
            </a:prstGeom>
            <a:ln w="12700" cap="flat">
              <a:noFill/>
              <a:miter lim="400000"/>
            </a:ln>
            <a:effectLst/>
          </p:spPr>
        </p:pic>
        <p:pic>
          <p:nvPicPr>
            <p:cNvPr id="1695" name="Image" descr="Image"/>
            <p:cNvPicPr>
              <a:picLocks noChangeAspect="1"/>
            </p:cNvPicPr>
            <p:nvPr/>
          </p:nvPicPr>
          <p:blipFill>
            <a:blip r:embed="rId3">
              <a:extLst/>
            </a:blip>
            <a:stretch>
              <a:fillRect/>
            </a:stretch>
          </p:blipFill>
          <p:spPr>
            <a:xfrm>
              <a:off x="12877278" y="1145590"/>
              <a:ext cx="4762501" cy="10322343"/>
            </a:xfrm>
            <a:prstGeom prst="rect">
              <a:avLst/>
            </a:prstGeom>
            <a:ln w="12700" cap="flat">
              <a:noFill/>
              <a:miter lim="400000"/>
            </a:ln>
            <a:effectLst>
              <a:outerShdw sx="100000" sy="100000" kx="0" ky="0" algn="b" rotWithShape="0" blurRad="63500" dist="25400" dir="5400000">
                <a:srgbClr val="000000">
                  <a:alpha val="50000"/>
                </a:srgbClr>
              </a:outerShdw>
            </a:effectLst>
          </p:spPr>
        </p:pic>
        <p:sp>
          <p:nvSpPr>
            <p:cNvPr id="1696" name="Rectangle"/>
            <p:cNvSpPr/>
            <p:nvPr/>
          </p:nvSpPr>
          <p:spPr>
            <a:xfrm>
              <a:off x="13690600" y="1668528"/>
              <a:ext cx="3115667" cy="558206"/>
            </a:xfrm>
            <a:prstGeom prst="rect">
              <a:avLst/>
            </a:prstGeom>
            <a:noFill/>
            <a:ln w="50800" cap="flat">
              <a:solidFill>
                <a:srgbClr val="D2262F"/>
              </a:solidFill>
              <a:prstDash val="sysDot"/>
              <a:miter lim="400000"/>
            </a:ln>
            <a:effectLst/>
          </p:spPr>
          <p:txBody>
            <a:bodyPr wrap="square" lIns="71437" tIns="71437" rIns="71437" bIns="71437" numCol="1" anchor="ctr">
              <a:noAutofit/>
            </a:bodyPr>
            <a:lstStyle/>
            <a:p>
              <a:pPr defTabSz="821531">
                <a:defRPr sz="3000">
                  <a:solidFill>
                    <a:srgbClr val="FE7D00"/>
                  </a:solidFill>
                  <a:latin typeface="Helvetica Neue Medium"/>
                  <a:ea typeface="Helvetica Neue Medium"/>
                  <a:cs typeface="Helvetica Neue Medium"/>
                  <a:sym typeface="Helvetica Neue Medium"/>
                </a:defRPr>
              </a:pPr>
            </a:p>
          </p:txBody>
        </p:sp>
        <p:sp>
          <p:nvSpPr>
            <p:cNvPr id="1697" name="Rectangle"/>
            <p:cNvSpPr/>
            <p:nvPr/>
          </p:nvSpPr>
          <p:spPr>
            <a:xfrm>
              <a:off x="13947271" y="4394795"/>
              <a:ext cx="2602325" cy="800895"/>
            </a:xfrm>
            <a:prstGeom prst="rect">
              <a:avLst/>
            </a:prstGeom>
            <a:noFill/>
            <a:ln w="50800" cap="flat">
              <a:solidFill>
                <a:srgbClr val="D2262F"/>
              </a:solidFill>
              <a:prstDash val="sysDot"/>
              <a:miter lim="400000"/>
            </a:ln>
            <a:effectLst/>
          </p:spPr>
          <p:txBody>
            <a:bodyPr wrap="square" lIns="71437" tIns="71437" rIns="71437" bIns="71437" numCol="1" anchor="ctr">
              <a:noAutofit/>
            </a:bodyPr>
            <a:lstStyle/>
            <a:p>
              <a:pPr defTabSz="821531">
                <a:defRPr sz="3000">
                  <a:solidFill>
                    <a:srgbClr val="FE7D00"/>
                  </a:solidFill>
                  <a:latin typeface="Helvetica Neue Medium"/>
                  <a:ea typeface="Helvetica Neue Medium"/>
                  <a:cs typeface="Helvetica Neue Medium"/>
                  <a:sym typeface="Helvetica Neue Medium"/>
                </a:defRPr>
              </a:pPr>
            </a:p>
          </p:txBody>
        </p:sp>
        <p:sp>
          <p:nvSpPr>
            <p:cNvPr id="1698" name="Rectangle"/>
            <p:cNvSpPr/>
            <p:nvPr/>
          </p:nvSpPr>
          <p:spPr>
            <a:xfrm>
              <a:off x="13030200" y="7061795"/>
              <a:ext cx="1923720" cy="570905"/>
            </a:xfrm>
            <a:prstGeom prst="rect">
              <a:avLst/>
            </a:prstGeom>
            <a:noFill/>
            <a:ln w="50800" cap="flat">
              <a:solidFill>
                <a:srgbClr val="D2262F"/>
              </a:solidFill>
              <a:prstDash val="sysDot"/>
              <a:miter lim="400000"/>
            </a:ln>
            <a:effectLst/>
          </p:spPr>
          <p:txBody>
            <a:bodyPr wrap="square" lIns="71437" tIns="71437" rIns="71437" bIns="71437" numCol="1" anchor="ctr">
              <a:noAutofit/>
            </a:bodyPr>
            <a:lstStyle/>
            <a:p>
              <a:pPr defTabSz="821531">
                <a:defRPr sz="3000">
                  <a:solidFill>
                    <a:srgbClr val="FE7D00"/>
                  </a:solidFill>
                  <a:latin typeface="Helvetica Neue Medium"/>
                  <a:ea typeface="Helvetica Neue Medium"/>
                  <a:cs typeface="Helvetica Neue Medium"/>
                  <a:sym typeface="Helvetica Neue Medium"/>
                </a:defRPr>
              </a:pPr>
            </a:p>
          </p:txBody>
        </p:sp>
        <p:sp>
          <p:nvSpPr>
            <p:cNvPr id="1699" name="Rectangle"/>
            <p:cNvSpPr/>
            <p:nvPr/>
          </p:nvSpPr>
          <p:spPr>
            <a:xfrm>
              <a:off x="13030200" y="9140362"/>
              <a:ext cx="1923720" cy="570905"/>
            </a:xfrm>
            <a:prstGeom prst="rect">
              <a:avLst/>
            </a:prstGeom>
            <a:noFill/>
            <a:ln w="50800" cap="flat">
              <a:solidFill>
                <a:srgbClr val="D2262F"/>
              </a:solidFill>
              <a:prstDash val="sysDot"/>
              <a:miter lim="400000"/>
            </a:ln>
            <a:effectLst/>
          </p:spPr>
          <p:txBody>
            <a:bodyPr wrap="square" lIns="71437" tIns="71437" rIns="71437" bIns="71437" numCol="1" anchor="ctr">
              <a:noAutofit/>
            </a:bodyPr>
            <a:lstStyle/>
            <a:p>
              <a:pPr defTabSz="821531">
                <a:defRPr sz="3000">
                  <a:solidFill>
                    <a:srgbClr val="FE7D00"/>
                  </a:solidFill>
                  <a:latin typeface="Helvetica Neue Medium"/>
                  <a:ea typeface="Helvetica Neue Medium"/>
                  <a:cs typeface="Helvetica Neue Medium"/>
                  <a:sym typeface="Helvetica Neue Medium"/>
                </a:defRPr>
              </a:pPr>
            </a:p>
          </p:txBody>
        </p:sp>
        <p:sp>
          <p:nvSpPr>
            <p:cNvPr id="1700" name="Rectangle"/>
            <p:cNvSpPr/>
            <p:nvPr/>
          </p:nvSpPr>
          <p:spPr>
            <a:xfrm>
              <a:off x="12935876" y="10454745"/>
              <a:ext cx="4645305" cy="973866"/>
            </a:xfrm>
            <a:prstGeom prst="rect">
              <a:avLst/>
            </a:prstGeom>
            <a:noFill/>
            <a:ln w="50800" cap="flat">
              <a:solidFill>
                <a:srgbClr val="D2262F"/>
              </a:solidFill>
              <a:prstDash val="sysDot"/>
              <a:miter lim="400000"/>
            </a:ln>
            <a:effectLst/>
          </p:spPr>
          <p:txBody>
            <a:bodyPr wrap="square" lIns="71437" tIns="71437" rIns="71437" bIns="71437" numCol="1" anchor="ctr">
              <a:noAutofit/>
            </a:bodyPr>
            <a:lstStyle/>
            <a:p>
              <a:pPr defTabSz="821531">
                <a:defRPr sz="3000">
                  <a:solidFill>
                    <a:srgbClr val="FE7D00"/>
                  </a:solidFill>
                  <a:latin typeface="Helvetica Neue Medium"/>
                  <a:ea typeface="Helvetica Neue Medium"/>
                  <a:cs typeface="Helvetica Neue Medium"/>
                  <a:sym typeface="Helvetica Neue Medium"/>
                </a:defRPr>
              </a:pPr>
            </a:p>
          </p:txBody>
        </p:sp>
        <p:sp>
          <p:nvSpPr>
            <p:cNvPr id="1701"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4" name="Inset Content…"/>
          <p:cNvSpPr txBox="1"/>
          <p:nvPr>
            <p:ph type="body" idx="21"/>
          </p:nvPr>
        </p:nvSpPr>
        <p:spPr>
          <a:xfrm>
            <a:off x="1266761" y="970751"/>
            <a:ext cx="5398537" cy="6293979"/>
          </a:xfrm>
          <a:prstGeom prst="rect">
            <a:avLst/>
          </a:prstGeom>
        </p:spPr>
        <p:txBody>
          <a:bodyPr/>
          <a:lstStyle/>
          <a:p>
            <a:pPr marL="0" indent="0" defTabSz="457200">
              <a:lnSpc>
                <a:spcPct val="100000"/>
              </a:lnSpc>
              <a:spcBef>
                <a:spcPts val="1200"/>
              </a:spcBef>
              <a:buClrTx/>
              <a:buSzTx/>
              <a:buNone/>
              <a:defRPr b="1" sz="3200">
                <a:solidFill>
                  <a:srgbClr val="FFFFFF"/>
                </a:solidFill>
              </a:defRPr>
            </a:pPr>
            <a:r>
              <a:t>Inset Content</a:t>
            </a:r>
          </a:p>
          <a:p>
            <a:pPr marL="0" indent="0">
              <a:lnSpc>
                <a:spcPct val="110000"/>
              </a:lnSpc>
              <a:spcBef>
                <a:spcPts val="1200"/>
              </a:spcBef>
              <a:buClrTx/>
              <a:buSzTx/>
              <a:buNone/>
              <a:defRPr sz="2100">
                <a:solidFill>
                  <a:srgbClr val="FFFFFF"/>
                </a:solidFill>
              </a:defRPr>
            </a:pPr>
            <a:r>
              <a:t>Many actions in iOS require the user to</a:t>
            </a:r>
            <a:br/>
            <a:r>
              <a:t>use a swipe gesture to trigger them. </a:t>
            </a:r>
          </a:p>
          <a:p>
            <a:pPr marL="0" indent="0">
              <a:lnSpc>
                <a:spcPct val="110000"/>
              </a:lnSpc>
              <a:spcBef>
                <a:spcPts val="1200"/>
              </a:spcBef>
              <a:buClrTx/>
              <a:buSzTx/>
              <a:buNone/>
              <a:defRPr sz="2100">
                <a:solidFill>
                  <a:srgbClr val="FFFFFF"/>
                </a:solidFill>
              </a:defRPr>
            </a:pPr>
            <a:r>
              <a:t>People use swipe gestures at the bottom edge of the display to access features like the Home screen and app switcher. These gestures could cancel custom gestures you implement in this area. The far corners of the screen can be difficult areas for people to reach comfortably.</a:t>
            </a:r>
          </a:p>
          <a:p>
            <a:pPr marL="0" indent="0">
              <a:lnSpc>
                <a:spcPct val="110000"/>
              </a:lnSpc>
              <a:spcBef>
                <a:spcPts val="1200"/>
              </a:spcBef>
              <a:buClrTx/>
              <a:buSzTx/>
              <a:buNone/>
              <a:defRPr sz="2100">
                <a:solidFill>
                  <a:srgbClr val="FFFFFF"/>
                </a:solidFill>
              </a:defRPr>
            </a:pPr>
            <a:r>
              <a:t>In general, content should be centered</a:t>
            </a:r>
            <a:br/>
            <a:r>
              <a:t>and symmetrically inset so it looks great</a:t>
            </a:r>
            <a:br/>
            <a:r>
              <a:t>in any orientation and isn’t clipped by rounded corners, hidden by a sensor housing, or obscured by the indicator</a:t>
            </a:r>
            <a:br/>
            <a:r>
              <a:t>for accessing the Home screen.</a:t>
            </a:r>
          </a:p>
        </p:txBody>
      </p:sp>
      <p:sp>
        <p:nvSpPr>
          <p:cNvPr id="1705" name="Prototype | Refine"/>
          <p:cNvSpPr txBox="1"/>
          <p:nvPr>
            <p:ph type="body" idx="23"/>
          </p:nvPr>
        </p:nvSpPr>
        <p:spPr>
          <a:xfrm>
            <a:off x="1269305" y="12421154"/>
            <a:ext cx="2267574" cy="465340"/>
          </a:xfrm>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Prototype</a:t>
            </a:r>
            <a:r>
              <a:t> | Refine</a:t>
            </a:r>
          </a:p>
        </p:txBody>
      </p:sp>
      <p:sp>
        <p:nvSpPr>
          <p:cNvPr id="170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718" name="Group"/>
          <p:cNvGrpSpPr/>
          <p:nvPr/>
        </p:nvGrpSpPr>
        <p:grpSpPr>
          <a:xfrm>
            <a:off x="-1" y="0"/>
            <a:ext cx="24384001" cy="13716001"/>
            <a:chOff x="0" y="0"/>
            <a:chExt cx="24384000" cy="13716000"/>
          </a:xfrm>
        </p:grpSpPr>
        <p:pic>
          <p:nvPicPr>
            <p:cNvPr id="1707" name="Image" descr="Image"/>
            <p:cNvPicPr>
              <a:picLocks noChangeAspect="1"/>
            </p:cNvPicPr>
            <p:nvPr/>
          </p:nvPicPr>
          <p:blipFill>
            <a:blip r:embed="rId2">
              <a:extLst/>
            </a:blip>
            <a:stretch>
              <a:fillRect/>
            </a:stretch>
          </p:blipFill>
          <p:spPr>
            <a:xfrm>
              <a:off x="9067278" y="1145590"/>
              <a:ext cx="4762501" cy="10322343"/>
            </a:xfrm>
            <a:prstGeom prst="rect">
              <a:avLst/>
            </a:prstGeom>
            <a:ln w="12700" cap="flat">
              <a:noFill/>
              <a:miter lim="400000"/>
            </a:ln>
            <a:effectLst>
              <a:outerShdw sx="100000" sy="100000" kx="0" ky="0" algn="b" rotWithShape="0" blurRad="63500" dist="25400" dir="5400000">
                <a:srgbClr val="000000">
                  <a:alpha val="50000"/>
                </a:srgbClr>
              </a:outerShdw>
            </a:effectLst>
          </p:spPr>
        </p:pic>
        <p:sp>
          <p:nvSpPr>
            <p:cNvPr id="1708" name="Line"/>
            <p:cNvSpPr/>
            <p:nvPr/>
          </p:nvSpPr>
          <p:spPr>
            <a:xfrm flipV="1">
              <a:off x="9042400" y="920069"/>
              <a:ext cx="0" cy="11164947"/>
            </a:xfrm>
            <a:prstGeom prst="line">
              <a:avLst/>
            </a:prstGeom>
            <a:noFill/>
            <a:ln w="50800" cap="flat">
              <a:solidFill>
                <a:srgbClr val="D2262F"/>
              </a:solidFill>
              <a:prstDash val="sysDot"/>
              <a:miter lim="400000"/>
            </a:ln>
            <a:effectLst/>
          </p:spPr>
          <p:txBody>
            <a:bodyPr wrap="square" lIns="71437" tIns="71437" rIns="71437" bIns="71437" numCol="1" anchor="ctr">
              <a:noAutofit/>
            </a:bodyPr>
            <a:lstStyle/>
            <a:p>
              <a:pPr/>
            </a:p>
          </p:txBody>
        </p:sp>
        <p:sp>
          <p:nvSpPr>
            <p:cNvPr id="1709" name="Line"/>
            <p:cNvSpPr/>
            <p:nvPr/>
          </p:nvSpPr>
          <p:spPr>
            <a:xfrm flipV="1">
              <a:off x="9194800" y="920069"/>
              <a:ext cx="0" cy="11164947"/>
            </a:xfrm>
            <a:prstGeom prst="line">
              <a:avLst/>
            </a:prstGeom>
            <a:noFill/>
            <a:ln w="50800" cap="flat">
              <a:solidFill>
                <a:srgbClr val="D2262F"/>
              </a:solidFill>
              <a:prstDash val="sysDot"/>
              <a:miter lim="400000"/>
            </a:ln>
            <a:effectLst/>
          </p:spPr>
          <p:txBody>
            <a:bodyPr wrap="square" lIns="71437" tIns="71437" rIns="71437" bIns="71437" numCol="1" anchor="ctr">
              <a:noAutofit/>
            </a:bodyPr>
            <a:lstStyle/>
            <a:p>
              <a:pPr/>
            </a:p>
          </p:txBody>
        </p:sp>
        <p:sp>
          <p:nvSpPr>
            <p:cNvPr id="1710" name="Line"/>
            <p:cNvSpPr/>
            <p:nvPr/>
          </p:nvSpPr>
          <p:spPr>
            <a:xfrm flipV="1">
              <a:off x="13682133" y="920069"/>
              <a:ext cx="1" cy="11164947"/>
            </a:xfrm>
            <a:prstGeom prst="line">
              <a:avLst/>
            </a:prstGeom>
            <a:noFill/>
            <a:ln w="50800" cap="flat">
              <a:solidFill>
                <a:srgbClr val="D2262F"/>
              </a:solidFill>
              <a:prstDash val="sysDot"/>
              <a:miter lim="400000"/>
            </a:ln>
            <a:effectLst/>
          </p:spPr>
          <p:txBody>
            <a:bodyPr wrap="square" lIns="71437" tIns="71437" rIns="71437" bIns="71437" numCol="1" anchor="ctr">
              <a:noAutofit/>
            </a:bodyPr>
            <a:lstStyle/>
            <a:p>
              <a:pPr/>
            </a:p>
          </p:txBody>
        </p:sp>
        <p:sp>
          <p:nvSpPr>
            <p:cNvPr id="1711" name="Line"/>
            <p:cNvSpPr/>
            <p:nvPr/>
          </p:nvSpPr>
          <p:spPr>
            <a:xfrm flipV="1">
              <a:off x="13834533" y="920069"/>
              <a:ext cx="1" cy="11164947"/>
            </a:xfrm>
            <a:prstGeom prst="line">
              <a:avLst/>
            </a:prstGeom>
            <a:noFill/>
            <a:ln w="50800" cap="flat">
              <a:solidFill>
                <a:srgbClr val="D2262F"/>
              </a:solidFill>
              <a:prstDash val="sysDot"/>
              <a:miter lim="400000"/>
            </a:ln>
            <a:effectLst/>
          </p:spPr>
          <p:txBody>
            <a:bodyPr wrap="square" lIns="71437" tIns="71437" rIns="71437" bIns="71437" numCol="1" anchor="ctr">
              <a:noAutofit/>
            </a:bodyPr>
            <a:lstStyle/>
            <a:p>
              <a:pPr/>
            </a:p>
          </p:txBody>
        </p:sp>
        <p:pic>
          <p:nvPicPr>
            <p:cNvPr id="1712" name="Image" descr="Image"/>
            <p:cNvPicPr>
              <a:picLocks noChangeAspect="1"/>
            </p:cNvPicPr>
            <p:nvPr/>
          </p:nvPicPr>
          <p:blipFill>
            <a:blip r:embed="rId3">
              <a:extLst/>
            </a:blip>
            <a:stretch>
              <a:fillRect/>
            </a:stretch>
          </p:blipFill>
          <p:spPr>
            <a:xfrm>
              <a:off x="15639805" y="8991559"/>
              <a:ext cx="5468912" cy="2582394"/>
            </a:xfrm>
            <a:prstGeom prst="rect">
              <a:avLst/>
            </a:prstGeom>
            <a:ln w="12700" cap="flat">
              <a:noFill/>
              <a:miter lim="400000"/>
            </a:ln>
            <a:effectLst/>
          </p:spPr>
        </p:pic>
        <p:sp>
          <p:nvSpPr>
            <p:cNvPr id="1713" name="Margins"/>
            <p:cNvSpPr txBox="1"/>
            <p:nvPr/>
          </p:nvSpPr>
          <p:spPr>
            <a:xfrm>
              <a:off x="15429334" y="7514215"/>
              <a:ext cx="1297733" cy="4779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r>
                <a:t>Margins</a:t>
              </a:r>
            </a:p>
          </p:txBody>
        </p:sp>
        <p:sp>
          <p:nvSpPr>
            <p:cNvPr id="1714" name="Line"/>
            <p:cNvSpPr/>
            <p:nvPr/>
          </p:nvSpPr>
          <p:spPr>
            <a:xfrm>
              <a:off x="16078200" y="8079517"/>
              <a:ext cx="1" cy="827235"/>
            </a:xfrm>
            <a:prstGeom prst="line">
              <a:avLst/>
            </a:prstGeom>
            <a:noFill/>
            <a:ln w="25400" cap="flat">
              <a:solidFill>
                <a:srgbClr val="D2262F"/>
              </a:solidFill>
              <a:prstDash val="solid"/>
              <a:miter lim="400000"/>
              <a:tailEnd type="arrow" w="med" len="med"/>
            </a:ln>
            <a:effectLst/>
          </p:spPr>
          <p:txBody>
            <a:bodyPr wrap="square" lIns="71437" tIns="71437" rIns="71437" bIns="71437" numCol="1" anchor="ctr">
              <a:noAutofit/>
            </a:bodyPr>
            <a:lstStyle/>
            <a:p>
              <a:pPr/>
            </a:p>
          </p:txBody>
        </p:sp>
        <p:sp>
          <p:nvSpPr>
            <p:cNvPr id="1715" name="Safe area"/>
            <p:cNvSpPr txBox="1"/>
            <p:nvPr/>
          </p:nvSpPr>
          <p:spPr>
            <a:xfrm>
              <a:off x="17409740" y="7514216"/>
              <a:ext cx="1807320" cy="4779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r>
                <a:t>Safe area</a:t>
              </a:r>
            </a:p>
          </p:txBody>
        </p:sp>
        <p:sp>
          <p:nvSpPr>
            <p:cNvPr id="1716" name="Line"/>
            <p:cNvSpPr/>
            <p:nvPr/>
          </p:nvSpPr>
          <p:spPr>
            <a:xfrm>
              <a:off x="18313400" y="8079517"/>
              <a:ext cx="1" cy="827235"/>
            </a:xfrm>
            <a:prstGeom prst="line">
              <a:avLst/>
            </a:prstGeom>
            <a:noFill/>
            <a:ln w="25400" cap="flat">
              <a:solidFill>
                <a:srgbClr val="D2262F"/>
              </a:solidFill>
              <a:prstDash val="solid"/>
              <a:miter lim="400000"/>
              <a:tailEnd type="arrow" w="med" len="med"/>
            </a:ln>
            <a:effectLst/>
          </p:spPr>
          <p:txBody>
            <a:bodyPr wrap="square" lIns="71437" tIns="71437" rIns="71437" bIns="71437" numCol="1" anchor="ctr">
              <a:noAutofit/>
            </a:bodyPr>
            <a:lstStyle/>
            <a:p>
              <a:pPr/>
            </a:p>
          </p:txBody>
        </p:sp>
        <p:sp>
          <p:nvSpPr>
            <p:cNvPr id="1717"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0" name="Judge Weight and Balance…"/>
          <p:cNvSpPr txBox="1"/>
          <p:nvPr>
            <p:ph type="body" idx="21"/>
          </p:nvPr>
        </p:nvSpPr>
        <p:spPr>
          <a:xfrm>
            <a:off x="1266761" y="970751"/>
            <a:ext cx="5398537" cy="3549656"/>
          </a:xfrm>
          <a:prstGeom prst="rect">
            <a:avLst/>
          </a:prstGeom>
        </p:spPr>
        <p:txBody>
          <a:bodyPr/>
          <a:lstStyle/>
          <a:p>
            <a:pPr marL="0" indent="0" defTabSz="457200">
              <a:lnSpc>
                <a:spcPct val="100000"/>
              </a:lnSpc>
              <a:spcBef>
                <a:spcPts val="1200"/>
              </a:spcBef>
              <a:buClrTx/>
              <a:buSzTx/>
              <a:buNone/>
              <a:defRPr b="1" sz="3200">
                <a:solidFill>
                  <a:srgbClr val="FFFFFF"/>
                </a:solidFill>
              </a:defRPr>
            </a:pPr>
            <a:r>
              <a:t>Judge Weight and Balance</a:t>
            </a:r>
          </a:p>
          <a:p>
            <a:pPr marL="0" indent="0">
              <a:lnSpc>
                <a:spcPct val="110000"/>
              </a:lnSpc>
              <a:spcBef>
                <a:spcPts val="1200"/>
              </a:spcBef>
              <a:buClrTx/>
              <a:buSzTx/>
              <a:buNone/>
              <a:defRPr sz="2100">
                <a:solidFill>
                  <a:srgbClr val="FFFFFF"/>
                </a:solidFill>
              </a:defRPr>
            </a:pPr>
            <a:r>
              <a:t>Large items catch the eye and appear more important than smaller ones. They’re also easier to tap, which is especially important when an app is used in distracting surroundings, such as in the kitchen or a gym. In general, place principal items in the upper half and near the left side of the screen in a left-to-right reading context.</a:t>
            </a:r>
          </a:p>
        </p:txBody>
      </p:sp>
      <p:sp>
        <p:nvSpPr>
          <p:cNvPr id="1721" name="Prototype | Refine"/>
          <p:cNvSpPr txBox="1"/>
          <p:nvPr>
            <p:ph type="body" idx="23"/>
          </p:nvPr>
        </p:nvSpPr>
        <p:spPr>
          <a:xfrm>
            <a:off x="1269305" y="12421154"/>
            <a:ext cx="2267574" cy="465340"/>
          </a:xfrm>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Prototype</a:t>
            </a:r>
            <a:r>
              <a:t> | Refine</a:t>
            </a:r>
          </a:p>
        </p:txBody>
      </p:sp>
      <p:sp>
        <p:nvSpPr>
          <p:cNvPr id="172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726" name="Group"/>
          <p:cNvGrpSpPr/>
          <p:nvPr/>
        </p:nvGrpSpPr>
        <p:grpSpPr>
          <a:xfrm>
            <a:off x="-1" y="0"/>
            <a:ext cx="24384001" cy="13716001"/>
            <a:chOff x="0" y="0"/>
            <a:chExt cx="24384000" cy="13716000"/>
          </a:xfrm>
        </p:grpSpPr>
        <p:pic>
          <p:nvPicPr>
            <p:cNvPr id="1723" name="gogreen-prototype_final.011.jpeg" descr="gogreen-prototype_final.011.jpeg"/>
            <p:cNvPicPr>
              <a:picLocks noChangeAspect="1"/>
            </p:cNvPicPr>
            <p:nvPr/>
          </p:nvPicPr>
          <p:blipFill>
            <a:blip r:embed="rId2">
              <a:extLst/>
            </a:blip>
            <a:stretch>
              <a:fillRect/>
            </a:stretch>
          </p:blipFill>
          <p:spPr>
            <a:xfrm>
              <a:off x="12877278" y="1150561"/>
              <a:ext cx="4762501" cy="10312401"/>
            </a:xfrm>
            <a:prstGeom prst="rect">
              <a:avLst/>
            </a:prstGeom>
            <a:ln w="12700" cap="flat">
              <a:noFill/>
              <a:miter lim="400000"/>
            </a:ln>
            <a:effectLst>
              <a:outerShdw sx="100000" sy="100000" kx="0" ky="0" algn="b" rotWithShape="0" blurRad="63500" dist="25400" dir="5400000">
                <a:srgbClr val="000000">
                  <a:alpha val="50000"/>
                </a:srgbClr>
              </a:outerShdw>
            </a:effectLst>
          </p:spPr>
        </p:pic>
        <p:sp>
          <p:nvSpPr>
            <p:cNvPr id="1724" name="Rectangle"/>
            <p:cNvSpPr/>
            <p:nvPr/>
          </p:nvSpPr>
          <p:spPr>
            <a:xfrm>
              <a:off x="12751268" y="2812232"/>
              <a:ext cx="5014521" cy="5362238"/>
            </a:xfrm>
            <a:prstGeom prst="rect">
              <a:avLst/>
            </a:prstGeom>
            <a:noFill/>
            <a:ln w="50800" cap="flat">
              <a:solidFill>
                <a:srgbClr val="D2262F"/>
              </a:solidFill>
              <a:prstDash val="sysDot"/>
              <a:miter lim="400000"/>
            </a:ln>
            <a:effectLst/>
          </p:spPr>
          <p:txBody>
            <a:bodyPr wrap="square" lIns="71437" tIns="71437" rIns="71437" bIns="71437" numCol="1" anchor="ctr">
              <a:noAutofit/>
            </a:bodyPr>
            <a:lstStyle/>
            <a:p>
              <a:pPr defTabSz="821531">
                <a:defRPr sz="3000">
                  <a:solidFill>
                    <a:srgbClr val="FE7D00"/>
                  </a:solidFill>
                  <a:latin typeface="Helvetica Neue Medium"/>
                  <a:ea typeface="Helvetica Neue Medium"/>
                  <a:cs typeface="Helvetica Neue Medium"/>
                  <a:sym typeface="Helvetica Neue Medium"/>
                </a:defRPr>
              </a:pPr>
            </a:p>
          </p:txBody>
        </p:sp>
        <p:sp>
          <p:nvSpPr>
            <p:cNvPr id="1725"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8" name="In this exercise, you’ll:…"/>
          <p:cNvSpPr txBox="1"/>
          <p:nvPr>
            <p:ph type="body" idx="21"/>
          </p:nvPr>
        </p:nvSpPr>
        <p:spPr>
          <a:xfrm>
            <a:off x="1297872" y="7448178"/>
            <a:ext cx="4817578" cy="2782053"/>
          </a:xfrm>
          <a:prstGeom prst="rect">
            <a:avLst/>
          </a:prstGeom>
        </p:spPr>
        <p:txBody>
          <a:bodyPr/>
          <a:lstStyle/>
          <a:p>
            <a:pPr marL="0" indent="0">
              <a:lnSpc>
                <a:spcPct val="110000"/>
              </a:lnSpc>
              <a:spcBef>
                <a:spcPts val="600"/>
              </a:spcBef>
              <a:buClrTx/>
              <a:buSzTx/>
              <a:buNone/>
              <a:defRPr sz="2100"/>
            </a:pPr>
            <a:r>
              <a:t>In this exercise, you’ll:</a:t>
            </a:r>
          </a:p>
          <a:p>
            <a:pPr marL="279400" indent="-279400">
              <a:lnSpc>
                <a:spcPct val="110000"/>
              </a:lnSpc>
              <a:spcBef>
                <a:spcPts val="600"/>
              </a:spcBef>
              <a:defRPr sz="2100"/>
            </a:pPr>
            <a:r>
              <a:t>Learn how to display colors.</a:t>
            </a:r>
          </a:p>
          <a:p>
            <a:pPr marL="279400" indent="-279400">
              <a:lnSpc>
                <a:spcPct val="110000"/>
              </a:lnSpc>
              <a:spcBef>
                <a:spcPts val="600"/>
              </a:spcBef>
              <a:defRPr sz="2100"/>
            </a:pPr>
            <a:r>
              <a:t>Arrange views in horizontal and vertical stacks.</a:t>
            </a:r>
          </a:p>
          <a:p>
            <a:pPr marL="279400" indent="-279400">
              <a:lnSpc>
                <a:spcPct val="110000"/>
              </a:lnSpc>
              <a:spcBef>
                <a:spcPts val="600"/>
              </a:spcBef>
              <a:defRPr sz="2100"/>
            </a:pPr>
            <a:r>
              <a:t>Nest stacks.</a:t>
            </a:r>
          </a:p>
          <a:p>
            <a:pPr marL="279400" indent="-279400">
              <a:lnSpc>
                <a:spcPct val="110000"/>
              </a:lnSpc>
              <a:spcBef>
                <a:spcPts val="600"/>
              </a:spcBef>
              <a:defRPr sz="2100"/>
            </a:pPr>
            <a:r>
              <a:t>Add other kinds of views to stacks.</a:t>
            </a:r>
          </a:p>
        </p:txBody>
      </p:sp>
      <p:sp>
        <p:nvSpPr>
          <p:cNvPr id="1729" name="Composing Views…"/>
          <p:cNvSpPr txBox="1"/>
          <p:nvPr>
            <p:ph type="body" idx="22"/>
          </p:nvPr>
        </p:nvSpPr>
        <p:spPr>
          <a:xfrm>
            <a:off x="8928100" y="4085857"/>
            <a:ext cx="13156480" cy="5768471"/>
          </a:xfrm>
          <a:prstGeom prst="rect">
            <a:avLst/>
          </a:prstGeom>
        </p:spPr>
        <p:txBody>
          <a:bodyPr/>
          <a:lstStyle/>
          <a:p>
            <a:pPr marL="0" indent="0" defTabSz="2438339">
              <a:lnSpc>
                <a:spcPct val="120000"/>
              </a:lnSpc>
              <a:spcBef>
                <a:spcPts val="0"/>
              </a:spcBef>
              <a:buClrTx/>
              <a:buSzTx/>
              <a:buNone/>
              <a:defRPr b="1" spc="-104" sz="5200"/>
            </a:pPr>
            <a:r>
              <a:t>Composing Views</a:t>
            </a:r>
          </a:p>
          <a:p>
            <a:pPr marL="0" indent="0">
              <a:buClrTx/>
              <a:buSzTx/>
              <a:buNone/>
            </a:pPr>
            <a:r>
              <a:t>All apps have a view hierarchy. Larger views in your app (such as a screen) contain smaller </a:t>
            </a:r>
            <a:br/>
            <a:r>
              <a:t>ones (such as lists), which contain even smaller ones (a list’s individual rows). How much</a:t>
            </a:r>
            <a:br/>
            <a:r>
              <a:t>further could you break down the hierarchy? </a:t>
            </a:r>
          </a:p>
          <a:p>
            <a:pPr marL="0" indent="0">
              <a:buClrTx/>
              <a:buSzTx/>
              <a:buNone/>
            </a:pPr>
            <a:r>
              <a:t>Views are powerful because you can compose them in myriad ways to create intricate and beautiful interfaces. In this exercise, you’ll get a taste of the power of view composition.</a:t>
            </a:r>
          </a:p>
          <a:p>
            <a:pPr marL="0" indent="0">
              <a:buClrTx/>
              <a:buSzTx/>
              <a:buNone/>
            </a:pPr>
            <a:r>
              <a:t>This is the only code exploration that won’t explain every line of code you write. SwiftUI is a complex and powerful framework. To see it at work, you’ll have to forgo understanding exactly how your code works.</a:t>
            </a:r>
          </a:p>
          <a:p>
            <a:pPr marL="0" indent="0">
              <a:buClrTx/>
              <a:buSzTx/>
              <a:buNone/>
            </a:pPr>
            <a:r>
              <a:t>To start, be sure “My Playground” is open in the Swift Playgrounds app. Then create a new page and name it “Composing Views.”</a:t>
            </a:r>
          </a:p>
        </p:txBody>
      </p:sp>
      <p:sp>
        <p:nvSpPr>
          <p:cNvPr id="173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2" name="Composing Views…"/>
          <p:cNvSpPr txBox="1"/>
          <p:nvPr>
            <p:ph type="body" idx="21"/>
          </p:nvPr>
        </p:nvSpPr>
        <p:spPr>
          <a:xfrm>
            <a:off x="1266761" y="970751"/>
            <a:ext cx="5398537" cy="1110133"/>
          </a:xfrm>
          <a:prstGeom prst="rect">
            <a:avLst/>
          </a:prstGeom>
        </p:spPr>
        <p:txBody>
          <a:bodyPr/>
          <a:lstStyle/>
          <a:p>
            <a:pPr marL="0" indent="0" defTabSz="457200">
              <a:lnSpc>
                <a:spcPct val="100000"/>
              </a:lnSpc>
              <a:spcBef>
                <a:spcPts val="1200"/>
              </a:spcBef>
              <a:buClrTx/>
              <a:buSzTx/>
              <a:buNone/>
              <a:defRPr b="1" sz="3200"/>
            </a:pPr>
            <a:r>
              <a:t>Composing Views</a:t>
            </a:r>
          </a:p>
          <a:p>
            <a:pPr marL="0" indent="0">
              <a:lnSpc>
                <a:spcPct val="110000"/>
              </a:lnSpc>
              <a:spcBef>
                <a:spcPts val="1200"/>
              </a:spcBef>
              <a:buClrTx/>
              <a:buSzTx/>
              <a:buNone/>
              <a:defRPr sz="2100"/>
            </a:pPr>
            <a:r>
              <a:t>Display a color view.</a:t>
            </a:r>
          </a:p>
        </p:txBody>
      </p:sp>
      <p:sp>
        <p:nvSpPr>
          <p:cNvPr id="1733" name="Explore Code"/>
          <p:cNvSpPr txBox="1"/>
          <p:nvPr>
            <p:ph type="body" idx="23"/>
          </p:nvPr>
        </p:nvSpPr>
        <p:spPr>
          <a:prstGeom prst="rect">
            <a:avLst/>
          </a:prstGeom>
        </p:spPr>
        <p:txBody>
          <a:bodyPr/>
          <a:lstStyle/>
          <a:p>
            <a:pPr>
              <a:defRPr b="0"/>
            </a:pPr>
            <a:r>
              <a:rPr b="1"/>
              <a:t>Explore Code</a:t>
            </a:r>
          </a:p>
        </p:txBody>
      </p:sp>
      <p:sp>
        <p:nvSpPr>
          <p:cNvPr id="173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742" name="Group"/>
          <p:cNvGrpSpPr/>
          <p:nvPr/>
        </p:nvGrpSpPr>
        <p:grpSpPr>
          <a:xfrm>
            <a:off x="-1" y="0"/>
            <a:ext cx="24384001" cy="13716001"/>
            <a:chOff x="0" y="0"/>
            <a:chExt cx="24384000" cy="13716000"/>
          </a:xfrm>
        </p:grpSpPr>
        <p:sp>
          <p:nvSpPr>
            <p:cNvPr id="1735" name="Start by importing your two favorite frameworks:…"/>
            <p:cNvSpPr txBox="1"/>
            <p:nvPr/>
          </p:nvSpPr>
          <p:spPr>
            <a:xfrm>
              <a:off x="8928100" y="1062591"/>
              <a:ext cx="12964880" cy="11961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p>
              <a:pPr algn="l" defTabSz="825500">
                <a:lnSpc>
                  <a:spcPts val="3200"/>
                </a:lnSpc>
                <a:spcBef>
                  <a:spcPts val="1700"/>
                </a:spcBef>
                <a:defRPr sz="2400">
                  <a:solidFill>
                    <a:srgbClr val="000000"/>
                  </a:solidFill>
                </a:defRPr>
              </a:pPr>
              <a:r>
                <a:t>Start by importing your two favorite frameworks:</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rPr>
                  <a:solidFill>
                    <a:srgbClr val="9B2393"/>
                  </a:solidFill>
                </a:rPr>
                <a:t>import</a:t>
              </a:r>
              <a:r>
                <a:t> PlaygroundSupport</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rPr>
                  <a:solidFill>
                    <a:srgbClr val="9B2393"/>
                  </a:solidFill>
                </a:rPr>
                <a:t>import</a:t>
              </a:r>
              <a:r>
                <a:t> SwiftUI</a:t>
              </a:r>
            </a:p>
            <a:p>
              <a:pPr algn="l" defTabSz="502284">
                <a:tabLst>
                  <a:tab pos="495300" algn="l"/>
                </a:tabLst>
                <a:defRPr sz="2500">
                  <a:solidFill>
                    <a:srgbClr val="000000"/>
                  </a:solidFill>
                  <a:latin typeface="Menlo Regular"/>
                  <a:ea typeface="Menlo Regular"/>
                  <a:cs typeface="Menlo Regular"/>
                  <a:sym typeface="Menlo Regular"/>
                </a:defRPr>
              </a:pPr>
            </a:p>
            <a:p>
              <a:pPr algn="l" defTabSz="825500">
                <a:lnSpc>
                  <a:spcPts val="3200"/>
                </a:lnSpc>
                <a:spcBef>
                  <a:spcPts val="1700"/>
                </a:spcBef>
                <a:defRPr sz="2400">
                  <a:solidFill>
                    <a:srgbClr val="000000"/>
                  </a:solidFill>
                </a:defRPr>
              </a:pPr>
              <a:r>
                <a:t>Now enter the following code. You won’t understand all of it, though you should notice that you’re creating a new structure named </a:t>
              </a:r>
              <a:r>
                <a:rPr>
                  <a:latin typeface="Menlo Regular"/>
                  <a:ea typeface="Menlo Regular"/>
                  <a:cs typeface="Menlo Regular"/>
                  <a:sym typeface="Menlo Regular"/>
                </a:rPr>
                <a:t>ContentView</a:t>
              </a:r>
              <a:r>
                <a:t> and a new kind of property named </a:t>
              </a:r>
              <a:r>
                <a:rPr>
                  <a:latin typeface="Menlo Regular"/>
                  <a:ea typeface="Menlo Regular"/>
                  <a:cs typeface="Menlo Regular"/>
                  <a:sym typeface="Menlo Regular"/>
                </a:rPr>
                <a:t>body</a:t>
              </a:r>
              <a:r>
                <a:t>. Be sure you’re nesting the curly braces correctly and that you have one closing brace for each opening brace.</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rPr>
                  <a:solidFill>
                    <a:srgbClr val="9B2393"/>
                  </a:solidFill>
                </a:rPr>
                <a:t>struct</a:t>
              </a:r>
              <a:r>
                <a:t> ContentView: </a:t>
              </a:r>
              <a:r>
                <a:rPr>
                  <a:solidFill>
                    <a:srgbClr val="5C2699"/>
                  </a:solidFill>
                </a:rPr>
                <a:t>View</a:t>
              </a:r>
              <a:r>
                <a:t> {</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    </a:t>
              </a:r>
              <a:r>
                <a:rPr>
                  <a:solidFill>
                    <a:srgbClr val="9B2393"/>
                  </a:solidFill>
                </a:rPr>
                <a:t>var</a:t>
              </a:r>
              <a:r>
                <a:t> body: </a:t>
              </a:r>
              <a:r>
                <a:rPr>
                  <a:solidFill>
                    <a:srgbClr val="9B2393"/>
                  </a:solidFill>
                </a:rPr>
                <a:t>some</a:t>
              </a:r>
              <a:r>
                <a:t> </a:t>
              </a:r>
              <a:r>
                <a:rPr>
                  <a:solidFill>
                    <a:srgbClr val="5C2699"/>
                  </a:solidFill>
                </a:rPr>
                <a:t>View</a:t>
              </a:r>
              <a:r>
                <a:t> {</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        Color.red</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    }</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a:t>
              </a:r>
            </a:p>
            <a:p>
              <a:pPr algn="l" defTabSz="502284">
                <a:tabLst>
                  <a:tab pos="495300" algn="l"/>
                </a:tabLst>
                <a:defRPr sz="2500">
                  <a:solidFill>
                    <a:srgbClr val="000000"/>
                  </a:solidFill>
                  <a:latin typeface="Menlo Regular"/>
                  <a:ea typeface="Menlo Regular"/>
                  <a:cs typeface="Menlo Regular"/>
                  <a:sym typeface="Menlo Regular"/>
                </a:defRPr>
              </a:pPr>
            </a:p>
            <a:p>
              <a:pPr lvl="1" algn="l" defTabSz="502284">
                <a:tabLst>
                  <a:tab pos="495300" algn="l"/>
                </a:tabLst>
                <a:defRPr sz="2500">
                  <a:solidFill>
                    <a:srgbClr val="000000"/>
                  </a:solidFill>
                  <a:latin typeface="Menlo Regular"/>
                  <a:ea typeface="Menlo Regular"/>
                  <a:cs typeface="Menlo Regular"/>
                  <a:sym typeface="Menlo Regular"/>
                </a:defRPr>
              </a:pPr>
              <a:r>
                <a:t>PlaygroundPage.current.setLiveView(ContentView())</a:t>
              </a:r>
            </a:p>
            <a:p>
              <a:pPr algn="l" defTabSz="825500">
                <a:lnSpc>
                  <a:spcPct val="110000"/>
                </a:lnSpc>
                <a:spcBef>
                  <a:spcPts val="1500"/>
                </a:spcBef>
                <a:defRPr sz="2100">
                  <a:solidFill>
                    <a:srgbClr val="000000"/>
                  </a:solidFill>
                </a:defRPr>
              </a:pPr>
            </a:p>
            <a:p>
              <a:pPr algn="l" defTabSz="825500">
                <a:lnSpc>
                  <a:spcPts val="3200"/>
                </a:lnSpc>
                <a:spcBef>
                  <a:spcPts val="1700"/>
                </a:spcBef>
                <a:defRPr sz="2400">
                  <a:solidFill>
                    <a:srgbClr val="000000"/>
                  </a:solidFill>
                </a:defRPr>
              </a:pPr>
              <a:r>
                <a:t>The live view should open to show a red view that fills all the available space, as shown above. As you may have guessed, </a:t>
              </a:r>
              <a:r>
                <a:rPr>
                  <a:latin typeface="Menlo Regular"/>
                  <a:ea typeface="Menlo Regular"/>
                  <a:cs typeface="Menlo Regular"/>
                  <a:sym typeface="Menlo Regular"/>
                </a:rPr>
                <a:t>Color</a:t>
              </a:r>
              <a:r>
                <a:t> is a type of SwiftUI view that simply displays a color.</a:t>
              </a:r>
            </a:p>
            <a:p>
              <a:pPr algn="l" defTabSz="825500">
                <a:lnSpc>
                  <a:spcPts val="3200"/>
                </a:lnSpc>
                <a:spcBef>
                  <a:spcPts val="1700"/>
                </a:spcBef>
                <a:defRPr sz="2400">
                  <a:solidFill>
                    <a:srgbClr val="000000"/>
                  </a:solidFill>
                </a:defRPr>
              </a:pPr>
              <a:r>
                <a:t>For the remainder of this exercise, focus only on the innermost code, as indicated below. </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rPr>
                  <a:solidFill>
                    <a:srgbClr val="9B2393"/>
                  </a:solidFill>
                </a:rPr>
                <a:t>struct</a:t>
              </a:r>
              <a:r>
                <a:t> ContentView: </a:t>
              </a:r>
              <a:r>
                <a:rPr>
                  <a:solidFill>
                    <a:srgbClr val="5C2699"/>
                  </a:solidFill>
                </a:rPr>
                <a:t>View</a:t>
              </a:r>
              <a:r>
                <a:t> {</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    </a:t>
              </a:r>
              <a:r>
                <a:rPr>
                  <a:solidFill>
                    <a:srgbClr val="9B2393"/>
                  </a:solidFill>
                </a:rPr>
                <a:t>var</a:t>
              </a:r>
              <a:r>
                <a:t> body: </a:t>
              </a:r>
              <a:r>
                <a:rPr>
                  <a:solidFill>
                    <a:srgbClr val="9B2393"/>
                  </a:solidFill>
                </a:rPr>
                <a:t>some</a:t>
              </a:r>
              <a:r>
                <a:t> </a:t>
              </a:r>
              <a:r>
                <a:rPr>
                  <a:solidFill>
                    <a:srgbClr val="5C2699"/>
                  </a:solidFill>
                </a:rPr>
                <a:t>View</a:t>
              </a:r>
              <a:r>
                <a:t> {</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        Color.red</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    }</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a:t>
              </a:r>
            </a:p>
          </p:txBody>
        </p:sp>
        <p:pic>
          <p:nvPicPr>
            <p:cNvPr id="1736" name="Screen Shot 2021-02-12 at 3.54.41 PM.png" descr="Screen Shot 2021-02-12 at 3.54.41 PM.png"/>
            <p:cNvPicPr>
              <a:picLocks noChangeAspect="1"/>
            </p:cNvPicPr>
            <p:nvPr/>
          </p:nvPicPr>
          <p:blipFill>
            <a:blip r:embed="rId2">
              <a:extLst/>
            </a:blip>
            <a:stretch>
              <a:fillRect/>
            </a:stretch>
          </p:blipFill>
          <p:spPr>
            <a:xfrm>
              <a:off x="19152034" y="4790089"/>
              <a:ext cx="3885065" cy="3129341"/>
            </a:xfrm>
            <a:prstGeom prst="rect">
              <a:avLst/>
            </a:prstGeom>
            <a:ln w="12700" cap="flat">
              <a:noFill/>
              <a:miter lim="400000"/>
            </a:ln>
            <a:effectLst/>
          </p:spPr>
        </p:pic>
        <p:sp>
          <p:nvSpPr>
            <p:cNvPr id="1737" name="Line"/>
            <p:cNvSpPr/>
            <p:nvPr/>
          </p:nvSpPr>
          <p:spPr>
            <a:xfrm flipV="1">
              <a:off x="19028417" y="4883301"/>
              <a:ext cx="1" cy="2942917"/>
            </a:xfrm>
            <a:prstGeom prst="line">
              <a:avLst/>
            </a:prstGeom>
            <a:noFill/>
            <a:ln w="25400" cap="flat">
              <a:solidFill>
                <a:srgbClr val="D5D5D5"/>
              </a:solidFill>
              <a:prstDash val="solid"/>
              <a:miter lim="400000"/>
            </a:ln>
            <a:effectLst/>
          </p:spPr>
          <p:txBody>
            <a:bodyPr wrap="square" lIns="50800" tIns="50800" rIns="50800" bIns="50800" numCol="1" anchor="ctr">
              <a:noAutofit/>
            </a:bodyPr>
            <a:lstStyle/>
            <a:p>
              <a:pPr defTabSz="825500">
                <a:defRPr sz="2400">
                  <a:solidFill>
                    <a:srgbClr val="000000"/>
                  </a:solidFill>
                </a:defRPr>
              </a:pPr>
            </a:p>
          </p:txBody>
        </p:sp>
        <p:sp>
          <p:nvSpPr>
            <p:cNvPr id="1738" name="This code defines the views inside ContentView."/>
            <p:cNvSpPr txBox="1"/>
            <p:nvPr/>
          </p:nvSpPr>
          <p:spPr>
            <a:xfrm>
              <a:off x="15962873" y="11100943"/>
              <a:ext cx="3485633" cy="8208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r>
                <a:t>This code defines the views inside ContentView.</a:t>
              </a:r>
            </a:p>
          </p:txBody>
        </p:sp>
        <p:sp>
          <p:nvSpPr>
            <p:cNvPr id="1739" name="Rectangle"/>
            <p:cNvSpPr/>
            <p:nvPr/>
          </p:nvSpPr>
          <p:spPr>
            <a:xfrm>
              <a:off x="10723324" y="11146710"/>
              <a:ext cx="1969787" cy="492253"/>
            </a:xfrm>
            <a:prstGeom prst="rect">
              <a:avLst/>
            </a:prstGeom>
            <a:noFill/>
            <a:ln w="25400" cap="flat">
              <a:solidFill>
                <a:srgbClr val="D2262F"/>
              </a:solidFill>
              <a:prstDash val="solid"/>
              <a:miter lim="400000"/>
            </a:ln>
            <a:effectLst/>
          </p:spPr>
          <p:txBody>
            <a:bodyPr wrap="square" lIns="50800" tIns="50800" rIns="50800" bIns="50800" numCol="1" anchor="ctr">
              <a:noAutofit/>
            </a:bodyPr>
            <a:lstStyle/>
            <a:p>
              <a:pPr defTabSz="821531">
                <a:defRPr sz="3000">
                  <a:solidFill>
                    <a:srgbClr val="FE7D00"/>
                  </a:solidFill>
                  <a:latin typeface="Helvetica Neue Medium"/>
                  <a:ea typeface="Helvetica Neue Medium"/>
                  <a:cs typeface="Helvetica Neue Medium"/>
                  <a:sym typeface="Helvetica Neue Medium"/>
                </a:defRPr>
              </a:pPr>
            </a:p>
          </p:txBody>
        </p:sp>
        <p:sp>
          <p:nvSpPr>
            <p:cNvPr id="1740" name="Line"/>
            <p:cNvSpPr/>
            <p:nvPr/>
          </p:nvSpPr>
          <p:spPr>
            <a:xfrm>
              <a:off x="12724738" y="11385234"/>
              <a:ext cx="3224442" cy="76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path>
              </a:pathLst>
            </a:custGeom>
            <a:noFill/>
            <a:ln w="25400" cap="flat">
              <a:solidFill>
                <a:srgbClr val="D2262F"/>
              </a:solidFill>
              <a:prstDash val="solid"/>
              <a:miter lim="400000"/>
              <a:tailEnd type="arrow" w="med" len="med"/>
            </a:ln>
            <a:effectLst/>
          </p:spPr>
          <p:txBody>
            <a:bodyPr wrap="square" lIns="71437" tIns="71437" rIns="71437" bIns="71437" numCol="1" anchor="ctr">
              <a:noAutofit/>
            </a:bodyPr>
            <a:lstStyle/>
            <a:p>
              <a:pPr/>
            </a:p>
          </p:txBody>
        </p:sp>
        <p:sp>
          <p:nvSpPr>
            <p:cNvPr id="1741"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4" name="Composing Views…"/>
          <p:cNvSpPr txBox="1"/>
          <p:nvPr>
            <p:ph type="body" idx="21"/>
          </p:nvPr>
        </p:nvSpPr>
        <p:spPr>
          <a:xfrm>
            <a:off x="1266761" y="970751"/>
            <a:ext cx="5398537" cy="1110133"/>
          </a:xfrm>
          <a:prstGeom prst="rect">
            <a:avLst/>
          </a:prstGeom>
        </p:spPr>
        <p:txBody>
          <a:bodyPr/>
          <a:lstStyle/>
          <a:p>
            <a:pPr marL="0" indent="0" defTabSz="457200">
              <a:lnSpc>
                <a:spcPct val="100000"/>
              </a:lnSpc>
              <a:spcBef>
                <a:spcPts val="1200"/>
              </a:spcBef>
              <a:buClrTx/>
              <a:buSzTx/>
              <a:buNone/>
              <a:defRPr b="1" sz="3200"/>
            </a:pPr>
            <a:r>
              <a:t>Composing Views</a:t>
            </a:r>
          </a:p>
          <a:p>
            <a:pPr marL="0" indent="0">
              <a:lnSpc>
                <a:spcPct val="110000"/>
              </a:lnSpc>
              <a:spcBef>
                <a:spcPts val="1200"/>
              </a:spcBef>
              <a:buClrTx/>
              <a:buSzTx/>
              <a:buNone/>
              <a:defRPr sz="2100"/>
            </a:pPr>
            <a:r>
              <a:t>Arrange views in stacks.</a:t>
            </a:r>
          </a:p>
        </p:txBody>
      </p:sp>
      <p:sp>
        <p:nvSpPr>
          <p:cNvPr id="1745" name="Explore Code"/>
          <p:cNvSpPr txBox="1"/>
          <p:nvPr>
            <p:ph type="body" idx="23"/>
          </p:nvPr>
        </p:nvSpPr>
        <p:spPr>
          <a:prstGeom prst="rect">
            <a:avLst/>
          </a:prstGeom>
        </p:spPr>
        <p:txBody>
          <a:bodyPr/>
          <a:lstStyle/>
          <a:p>
            <a:pPr>
              <a:defRPr b="0"/>
            </a:pPr>
            <a:r>
              <a:rPr b="1"/>
              <a:t>Explore Code</a:t>
            </a:r>
          </a:p>
        </p:txBody>
      </p:sp>
      <p:sp>
        <p:nvSpPr>
          <p:cNvPr id="174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754" name="Group"/>
          <p:cNvGrpSpPr/>
          <p:nvPr/>
        </p:nvGrpSpPr>
        <p:grpSpPr>
          <a:xfrm>
            <a:off x="-1" y="0"/>
            <a:ext cx="24384001" cy="13716001"/>
            <a:chOff x="0" y="0"/>
            <a:chExt cx="24384000" cy="13716000"/>
          </a:xfrm>
        </p:grpSpPr>
        <p:sp>
          <p:nvSpPr>
            <p:cNvPr id="1747" name="SwiftUI provides several types of views that allow you to “stack” other views inside of them.  The VStack view can arrange many views vertically. Try it by replacing Color.red in your code with a VStack that arranges three differently colored views.…"/>
            <p:cNvSpPr txBox="1"/>
            <p:nvPr/>
          </p:nvSpPr>
          <p:spPr>
            <a:xfrm>
              <a:off x="8928100" y="1062591"/>
              <a:ext cx="13679561" cy="86125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p>
              <a:pPr algn="l" defTabSz="825500">
                <a:lnSpc>
                  <a:spcPts val="3200"/>
                </a:lnSpc>
                <a:spcBef>
                  <a:spcPts val="1700"/>
                </a:spcBef>
                <a:defRPr sz="2400">
                  <a:solidFill>
                    <a:srgbClr val="000000"/>
                  </a:solidFill>
                </a:defRPr>
              </a:pPr>
              <a:r>
                <a:t>SwiftUI provides several types of views that allow you to “stack” other views inside of them. </a:t>
              </a:r>
              <a:br/>
              <a:r>
                <a:t>The </a:t>
              </a:r>
              <a:r>
                <a:rPr>
                  <a:latin typeface="Menlo Regular"/>
                  <a:ea typeface="Menlo Regular"/>
                  <a:cs typeface="Menlo Regular"/>
                  <a:sym typeface="Menlo Regular"/>
                </a:rPr>
                <a:t>VStack</a:t>
              </a:r>
              <a:r>
                <a:t> view can arrange many views vertically. Try it by replacing </a:t>
              </a:r>
              <a:r>
                <a:rPr>
                  <a:latin typeface="Menlo Regular"/>
                  <a:ea typeface="Menlo Regular"/>
                  <a:cs typeface="Menlo Regular"/>
                  <a:sym typeface="Menlo Regular"/>
                </a:rPr>
                <a:t>Color.red</a:t>
              </a:r>
              <a:r>
                <a:t> in your code with a </a:t>
              </a:r>
              <a:r>
                <a:rPr>
                  <a:latin typeface="Menlo Regular"/>
                  <a:ea typeface="Menlo Regular"/>
                  <a:cs typeface="Menlo Regular"/>
                  <a:sym typeface="Menlo Regular"/>
                </a:rPr>
                <a:t>VStack</a:t>
              </a:r>
              <a:r>
                <a:t> that arranges three differently colored views.</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rPr>
                  <a:solidFill>
                    <a:srgbClr val="9B2393">
                      <a:alpha val="50176"/>
                    </a:srgbClr>
                  </a:solidFill>
                </a:rPr>
                <a:t>import</a:t>
              </a:r>
              <a:r>
                <a:t> </a:t>
              </a:r>
              <a:r>
                <a:rPr>
                  <a:solidFill>
                    <a:srgbClr val="000000">
                      <a:alpha val="50212"/>
                    </a:srgbClr>
                  </a:solidFill>
                </a:rPr>
                <a:t>PlaygroundSupport</a:t>
              </a:r>
              <a:endParaRPr>
                <a:solidFill>
                  <a:srgbClr val="000000">
                    <a:alpha val="50212"/>
                  </a:srgbClr>
                </a:solidFill>
              </a:endParaRPr>
            </a:p>
            <a:p>
              <a:pPr lvl="1" algn="l" defTabSz="376554">
                <a:spcBef>
                  <a:spcPts val="15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alpha val="50212"/>
                    </a:srgbClr>
                  </a:solidFill>
                  <a:latin typeface="Menlo Regular"/>
                  <a:ea typeface="Menlo Regular"/>
                  <a:cs typeface="Menlo Regular"/>
                  <a:sym typeface="Menlo Regular"/>
                </a:defRPr>
              </a:pPr>
              <a:r>
                <a:rPr>
                  <a:solidFill>
                    <a:srgbClr val="9B2393">
                      <a:alpha val="50176"/>
                    </a:srgbClr>
                  </a:solidFill>
                </a:rPr>
                <a:t>import</a:t>
              </a:r>
              <a:r>
                <a:t> SwiftUI</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9B2393">
                      <a:alpha val="50000"/>
                    </a:srgbClr>
                  </a:solidFill>
                  <a:latin typeface="Menlo Regular"/>
                  <a:ea typeface="Menlo Regular"/>
                  <a:cs typeface="Menlo Regular"/>
                  <a:sym typeface="Menlo Regular"/>
                </a:defRPr>
              </a:pPr>
              <a:r>
                <a:t>struct </a:t>
              </a:r>
              <a:r>
                <a:rPr>
                  <a:solidFill>
                    <a:srgbClr val="000000">
                      <a:alpha val="50212"/>
                    </a:srgbClr>
                  </a:solidFill>
                </a:rPr>
                <a:t>ContentView: </a:t>
              </a:r>
              <a:r>
                <a:rPr>
                  <a:solidFill>
                    <a:srgbClr val="5C2699">
                      <a:alpha val="50000"/>
                    </a:srgbClr>
                  </a:solidFill>
                </a:rPr>
                <a:t>View</a:t>
              </a:r>
              <a:r>
                <a:rPr>
                  <a:solidFill>
                    <a:srgbClr val="000000">
                      <a:alpha val="50212"/>
                    </a:srgbClr>
                  </a:solidFill>
                </a:rPr>
                <a:t> {</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9B2393">
                      <a:alpha val="50000"/>
                    </a:srgbClr>
                  </a:solidFill>
                  <a:latin typeface="Menlo Regular"/>
                  <a:ea typeface="Menlo Regular"/>
                  <a:cs typeface="Menlo Regular"/>
                  <a:sym typeface="Menlo Regular"/>
                </a:defRPr>
              </a:pPr>
              <a:r>
                <a:t>    var </a:t>
              </a:r>
              <a:r>
                <a:rPr>
                  <a:solidFill>
                    <a:srgbClr val="000000">
                      <a:alpha val="50212"/>
                    </a:srgbClr>
                  </a:solidFill>
                </a:rPr>
                <a:t>body: </a:t>
              </a:r>
              <a:r>
                <a:t>some</a:t>
              </a:r>
              <a:r>
                <a:rPr>
                  <a:solidFill>
                    <a:srgbClr val="000000">
                      <a:alpha val="50212"/>
                    </a:srgbClr>
                  </a:solidFill>
                </a:rPr>
                <a:t> </a:t>
              </a:r>
              <a:r>
                <a:rPr>
                  <a:solidFill>
                    <a:srgbClr val="5C2699">
                      <a:alpha val="50000"/>
                    </a:srgbClr>
                  </a:solidFill>
                </a:rPr>
                <a:t>View</a:t>
              </a:r>
              <a:r>
                <a:rPr>
                  <a:solidFill>
                    <a:srgbClr val="000000">
                      <a:alpha val="50212"/>
                    </a:srgbClr>
                  </a:solidFill>
                </a:rPr>
                <a:t> {</a:t>
              </a:r>
            </a:p>
            <a:p>
              <a:pPr lvl="4"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VStack {</a:t>
              </a:r>
            </a:p>
            <a:p>
              <a:pPr lvl="5"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Color.black</a:t>
              </a:r>
            </a:p>
            <a:p>
              <a:pPr lvl="5"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Color.green</a:t>
              </a:r>
            </a:p>
            <a:p>
              <a:pPr lvl="5"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Color.red</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        }</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  </a:t>
              </a:r>
              <a:r>
                <a:rPr>
                  <a:solidFill>
                    <a:srgbClr val="A8A8A8"/>
                  </a:solidFill>
                </a:rPr>
                <a:t>  </a:t>
              </a:r>
              <a:r>
                <a:rPr>
                  <a:solidFill>
                    <a:srgbClr val="000000">
                      <a:alpha val="50000"/>
                    </a:srgbClr>
                  </a:solidFill>
                </a:rPr>
                <a:t>}</a:t>
              </a:r>
              <a:endParaRPr>
                <a:solidFill>
                  <a:srgbClr val="000000">
                    <a:alpha val="50000"/>
                  </a:srgbClr>
                </a:solidFill>
              </a:endParaRP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alpha val="50000"/>
                    </a:srgbClr>
                  </a:solidFill>
                  <a:latin typeface="Menlo Regular"/>
                  <a:ea typeface="Menlo Regular"/>
                  <a:cs typeface="Menlo Regular"/>
                  <a:sym typeface="Menlo Regular"/>
                </a:defRPr>
              </a:pPr>
              <a:r>
                <a:t>}</a:t>
              </a:r>
            </a:p>
            <a:p>
              <a:pPr lvl="1" algn="l" defTabSz="502284">
                <a:tabLst>
                  <a:tab pos="495300" algn="l"/>
                </a:tabLst>
                <a:defRPr sz="2500">
                  <a:solidFill>
                    <a:srgbClr val="000000">
                      <a:alpha val="50000"/>
                    </a:srgbClr>
                  </a:solidFill>
                  <a:latin typeface="Menlo Regular"/>
                  <a:ea typeface="Menlo Regular"/>
                  <a:cs typeface="Menlo Regular"/>
                  <a:sym typeface="Menlo Regular"/>
                </a:defRPr>
              </a:pPr>
              <a:r>
                <a:t>PlaygroundPage.current.setLiveView(ContentView())</a:t>
              </a:r>
            </a:p>
            <a:p>
              <a:pPr algn="l" defTabSz="825500">
                <a:lnSpc>
                  <a:spcPct val="110000"/>
                </a:lnSpc>
                <a:spcBef>
                  <a:spcPts val="1500"/>
                </a:spcBef>
                <a:defRPr sz="2100">
                  <a:solidFill>
                    <a:srgbClr val="000000"/>
                  </a:solidFill>
                </a:defRPr>
              </a:pPr>
            </a:p>
            <a:p>
              <a:pPr algn="l" defTabSz="825500">
                <a:lnSpc>
                  <a:spcPts val="3200"/>
                </a:lnSpc>
                <a:spcBef>
                  <a:spcPts val="1700"/>
                </a:spcBef>
                <a:defRPr sz="2400">
                  <a:solidFill>
                    <a:srgbClr val="000000"/>
                  </a:solidFill>
                </a:defRPr>
              </a:pPr>
              <a:r>
                <a:t>The HStack view arranges your views horizontally. Replace </a:t>
              </a:r>
              <a:r>
                <a:rPr>
                  <a:latin typeface="Menlo Regular"/>
                  <a:ea typeface="Menlo Regular"/>
                  <a:cs typeface="Menlo Regular"/>
                  <a:sym typeface="Menlo Regular"/>
                </a:rPr>
                <a:t>VStack</a:t>
              </a:r>
              <a:r>
                <a:t> with </a:t>
              </a:r>
              <a:r>
                <a:rPr>
                  <a:latin typeface="Menlo Regular"/>
                  <a:ea typeface="Menlo Regular"/>
                  <a:cs typeface="Menlo Regular"/>
                  <a:sym typeface="Menlo Regular"/>
                </a:rPr>
                <a:t>HStack</a:t>
              </a:r>
              <a:r>
                <a:t> and click Run My Code again.</a:t>
              </a:r>
            </a:p>
          </p:txBody>
        </p:sp>
        <p:sp>
          <p:nvSpPr>
            <p:cNvPr id="1748" name="Line"/>
            <p:cNvSpPr/>
            <p:nvPr/>
          </p:nvSpPr>
          <p:spPr>
            <a:xfrm flipV="1">
              <a:off x="19028417" y="2487156"/>
              <a:ext cx="1" cy="5624229"/>
            </a:xfrm>
            <a:prstGeom prst="line">
              <a:avLst/>
            </a:prstGeom>
            <a:noFill/>
            <a:ln w="25400" cap="flat">
              <a:solidFill>
                <a:srgbClr val="D5D5D5"/>
              </a:solidFill>
              <a:prstDash val="solid"/>
              <a:miter lim="400000"/>
            </a:ln>
            <a:effectLst/>
          </p:spPr>
          <p:txBody>
            <a:bodyPr wrap="square" lIns="50800" tIns="50800" rIns="50800" bIns="50800" numCol="1" anchor="ctr">
              <a:noAutofit/>
            </a:bodyPr>
            <a:lstStyle/>
            <a:p>
              <a:pPr defTabSz="825500">
                <a:defRPr sz="2400">
                  <a:solidFill>
                    <a:srgbClr val="000000"/>
                  </a:solidFill>
                </a:defRPr>
              </a:pPr>
            </a:p>
          </p:txBody>
        </p:sp>
        <p:pic>
          <p:nvPicPr>
            <p:cNvPr id="1749" name="Image" descr="Image"/>
            <p:cNvPicPr>
              <a:picLocks noChangeAspect="1"/>
            </p:cNvPicPr>
            <p:nvPr/>
          </p:nvPicPr>
          <p:blipFill>
            <a:blip r:embed="rId2">
              <a:extLst/>
            </a:blip>
            <a:stretch>
              <a:fillRect/>
            </a:stretch>
          </p:blipFill>
          <p:spPr>
            <a:xfrm>
              <a:off x="19293068" y="2581216"/>
              <a:ext cx="3602996" cy="2941221"/>
            </a:xfrm>
            <a:prstGeom prst="rect">
              <a:avLst/>
            </a:prstGeom>
            <a:ln w="12700" cap="flat">
              <a:noFill/>
              <a:miter lim="400000"/>
            </a:ln>
            <a:effectLst/>
          </p:spPr>
        </p:pic>
        <p:sp>
          <p:nvSpPr>
            <p:cNvPr id="1750" name="HStack {…"/>
            <p:cNvSpPr txBox="1"/>
            <p:nvPr/>
          </p:nvSpPr>
          <p:spPr>
            <a:xfrm>
              <a:off x="10738705" y="9699621"/>
              <a:ext cx="2631332" cy="24288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HStack {</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Color.black</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Color.green</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Color.red</a:t>
              </a:r>
            </a:p>
            <a:p>
              <a:pPr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a:t>
              </a:r>
            </a:p>
          </p:txBody>
        </p:sp>
        <p:sp>
          <p:nvSpPr>
            <p:cNvPr id="1751" name="Line"/>
            <p:cNvSpPr/>
            <p:nvPr/>
          </p:nvSpPr>
          <p:spPr>
            <a:xfrm flipV="1">
              <a:off x="19028417" y="9751556"/>
              <a:ext cx="1" cy="3129341"/>
            </a:xfrm>
            <a:prstGeom prst="line">
              <a:avLst/>
            </a:prstGeom>
            <a:noFill/>
            <a:ln w="25400" cap="flat">
              <a:solidFill>
                <a:srgbClr val="D5D5D5"/>
              </a:solidFill>
              <a:prstDash val="solid"/>
              <a:miter lim="400000"/>
            </a:ln>
            <a:effectLst/>
          </p:spPr>
          <p:txBody>
            <a:bodyPr wrap="square" lIns="50800" tIns="50800" rIns="50800" bIns="50800" numCol="1" anchor="ctr">
              <a:noAutofit/>
            </a:bodyPr>
            <a:lstStyle/>
            <a:p>
              <a:pPr defTabSz="825500">
                <a:defRPr sz="2400">
                  <a:solidFill>
                    <a:srgbClr val="000000"/>
                  </a:solidFill>
                </a:defRPr>
              </a:pPr>
            </a:p>
          </p:txBody>
        </p:sp>
        <p:pic>
          <p:nvPicPr>
            <p:cNvPr id="1752" name="Image" descr="Image"/>
            <p:cNvPicPr>
              <a:picLocks noChangeAspect="1"/>
            </p:cNvPicPr>
            <p:nvPr/>
          </p:nvPicPr>
          <p:blipFill>
            <a:blip r:embed="rId3">
              <a:extLst/>
            </a:blip>
            <a:srcRect l="0" t="0" r="0" b="0"/>
            <a:stretch>
              <a:fillRect/>
            </a:stretch>
          </p:blipFill>
          <p:spPr>
            <a:xfrm>
              <a:off x="19306446" y="9845606"/>
              <a:ext cx="3576060" cy="2941256"/>
            </a:xfrm>
            <a:prstGeom prst="rect">
              <a:avLst/>
            </a:prstGeom>
            <a:ln w="12700" cap="flat">
              <a:noFill/>
              <a:miter lim="400000"/>
            </a:ln>
            <a:effectLst/>
          </p:spPr>
        </p:pic>
        <p:sp>
          <p:nvSpPr>
            <p:cNvPr id="1753"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6" name="Composing Views…"/>
          <p:cNvSpPr txBox="1"/>
          <p:nvPr>
            <p:ph type="body" idx="21"/>
          </p:nvPr>
        </p:nvSpPr>
        <p:spPr>
          <a:xfrm>
            <a:off x="1266761" y="970751"/>
            <a:ext cx="5398537" cy="1110133"/>
          </a:xfrm>
          <a:prstGeom prst="rect">
            <a:avLst/>
          </a:prstGeom>
        </p:spPr>
        <p:txBody>
          <a:bodyPr/>
          <a:lstStyle/>
          <a:p>
            <a:pPr marL="0" indent="0" defTabSz="457200">
              <a:lnSpc>
                <a:spcPct val="100000"/>
              </a:lnSpc>
              <a:spcBef>
                <a:spcPts val="1200"/>
              </a:spcBef>
              <a:buClrTx/>
              <a:buSzTx/>
              <a:buNone/>
              <a:defRPr b="1" sz="3200"/>
            </a:pPr>
            <a:r>
              <a:t>Composing Views</a:t>
            </a:r>
          </a:p>
          <a:p>
            <a:pPr marL="0" indent="0">
              <a:lnSpc>
                <a:spcPct val="110000"/>
              </a:lnSpc>
              <a:spcBef>
                <a:spcPts val="1200"/>
              </a:spcBef>
              <a:buClrTx/>
              <a:buSzTx/>
              <a:buNone/>
              <a:defRPr sz="2100"/>
            </a:pPr>
            <a:r>
              <a:t>Nest stacks.</a:t>
            </a:r>
          </a:p>
        </p:txBody>
      </p:sp>
      <p:sp>
        <p:nvSpPr>
          <p:cNvPr id="1757" name="Explore Code"/>
          <p:cNvSpPr txBox="1"/>
          <p:nvPr>
            <p:ph type="body" idx="23"/>
          </p:nvPr>
        </p:nvSpPr>
        <p:spPr>
          <a:prstGeom prst="rect">
            <a:avLst/>
          </a:prstGeom>
        </p:spPr>
        <p:txBody>
          <a:bodyPr/>
          <a:lstStyle/>
          <a:p>
            <a:pPr>
              <a:defRPr b="0"/>
            </a:pPr>
            <a:r>
              <a:rPr b="1"/>
              <a:t>Explore Code</a:t>
            </a:r>
          </a:p>
        </p:txBody>
      </p:sp>
      <p:sp>
        <p:nvSpPr>
          <p:cNvPr id="175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767" name="Group"/>
          <p:cNvGrpSpPr/>
          <p:nvPr/>
        </p:nvGrpSpPr>
        <p:grpSpPr>
          <a:xfrm>
            <a:off x="-1" y="0"/>
            <a:ext cx="24384001" cy="13716001"/>
            <a:chOff x="0" y="0"/>
            <a:chExt cx="24384000" cy="13716000"/>
          </a:xfrm>
        </p:grpSpPr>
        <p:sp>
          <p:nvSpPr>
            <p:cNvPr id="1759" name="Vertical and horizontal stacks can be placed inside each other. Replace the contents of the HStack with the code below and click Run My Code.…"/>
            <p:cNvSpPr txBox="1"/>
            <p:nvPr/>
          </p:nvSpPr>
          <p:spPr>
            <a:xfrm>
              <a:off x="8928100" y="1062591"/>
              <a:ext cx="13679561" cy="58393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p>
              <a:pPr algn="l" defTabSz="825500">
                <a:lnSpc>
                  <a:spcPts val="3200"/>
                </a:lnSpc>
                <a:spcBef>
                  <a:spcPts val="1700"/>
                </a:spcBef>
                <a:defRPr sz="2400">
                  <a:solidFill>
                    <a:srgbClr val="000000"/>
                  </a:solidFill>
                </a:defRPr>
              </a:pPr>
              <a:r>
                <a:t>Vertical and horizontal stacks can be placed inside each other. Replace the contents of the </a:t>
              </a:r>
              <a:r>
                <a:rPr>
                  <a:latin typeface="Menlo Regular"/>
                  <a:ea typeface="Menlo Regular"/>
                  <a:cs typeface="Menlo Regular"/>
                  <a:sym typeface="Menlo Regular"/>
                </a:rPr>
                <a:t>HStack</a:t>
              </a:r>
              <a:r>
                <a:t> with the code below and click Run My Code.</a:t>
              </a:r>
            </a:p>
            <a:p>
              <a:pPr algn="l" defTabSz="825500">
                <a:lnSpc>
                  <a:spcPct val="110000"/>
                </a:lnSpc>
                <a:spcBef>
                  <a:spcPts val="1500"/>
                </a:spcBef>
                <a:defRPr sz="2100">
                  <a:solidFill>
                    <a:srgbClr val="000000"/>
                  </a:solidFill>
                </a:defRPr>
              </a:pPr>
            </a:p>
            <a:p>
              <a:pPr algn="l" defTabSz="825500">
                <a:lnSpc>
                  <a:spcPct val="110000"/>
                </a:lnSpc>
                <a:spcBef>
                  <a:spcPts val="1500"/>
                </a:spcBef>
                <a:defRPr sz="2100">
                  <a:solidFill>
                    <a:srgbClr val="000000"/>
                  </a:solidFill>
                </a:defRPr>
              </a:pPr>
            </a:p>
            <a:p>
              <a:pPr algn="l" defTabSz="825500">
                <a:lnSpc>
                  <a:spcPct val="110000"/>
                </a:lnSpc>
                <a:spcBef>
                  <a:spcPts val="1500"/>
                </a:spcBef>
                <a:defRPr sz="2100">
                  <a:solidFill>
                    <a:srgbClr val="000000"/>
                  </a:solidFill>
                </a:defRPr>
              </a:pPr>
            </a:p>
            <a:p>
              <a:pPr algn="l" defTabSz="825500">
                <a:lnSpc>
                  <a:spcPct val="110000"/>
                </a:lnSpc>
                <a:spcBef>
                  <a:spcPts val="1500"/>
                </a:spcBef>
                <a:defRPr sz="2100">
                  <a:solidFill>
                    <a:srgbClr val="000000"/>
                  </a:solidFill>
                </a:defRPr>
              </a:pPr>
            </a:p>
            <a:p>
              <a:pPr algn="l" defTabSz="825500">
                <a:lnSpc>
                  <a:spcPct val="110000"/>
                </a:lnSpc>
                <a:spcBef>
                  <a:spcPts val="1500"/>
                </a:spcBef>
                <a:defRPr sz="2100">
                  <a:solidFill>
                    <a:srgbClr val="000000"/>
                  </a:solidFill>
                </a:defRPr>
              </a:pPr>
            </a:p>
            <a:p>
              <a:pPr algn="l" defTabSz="825500">
                <a:lnSpc>
                  <a:spcPct val="110000"/>
                </a:lnSpc>
                <a:spcBef>
                  <a:spcPts val="1500"/>
                </a:spcBef>
                <a:defRPr sz="2100">
                  <a:solidFill>
                    <a:srgbClr val="000000"/>
                  </a:solidFill>
                </a:defRPr>
              </a:pPr>
            </a:p>
            <a:p>
              <a:pPr algn="l" defTabSz="825500">
                <a:lnSpc>
                  <a:spcPct val="110000"/>
                </a:lnSpc>
                <a:spcBef>
                  <a:spcPts val="1500"/>
                </a:spcBef>
                <a:defRPr sz="2100">
                  <a:solidFill>
                    <a:srgbClr val="000000"/>
                  </a:solidFill>
                </a:defRPr>
              </a:pPr>
            </a:p>
            <a:p>
              <a:pPr algn="l" defTabSz="825500">
                <a:lnSpc>
                  <a:spcPct val="110000"/>
                </a:lnSpc>
                <a:spcBef>
                  <a:spcPts val="1500"/>
                </a:spcBef>
                <a:defRPr sz="2100">
                  <a:solidFill>
                    <a:srgbClr val="000000"/>
                  </a:solidFill>
                </a:defRPr>
              </a:pPr>
            </a:p>
            <a:p>
              <a:pPr algn="l" defTabSz="825500">
                <a:lnSpc>
                  <a:spcPts val="3200"/>
                </a:lnSpc>
                <a:spcBef>
                  <a:spcPts val="1700"/>
                </a:spcBef>
                <a:defRPr sz="2400">
                  <a:solidFill>
                    <a:srgbClr val="000000"/>
                  </a:solidFill>
                </a:defRPr>
              </a:pPr>
              <a:r>
                <a:t>You already know two other kinds of SwiftUI views. Try adding a </a:t>
              </a:r>
              <a:r>
                <a:rPr>
                  <a:latin typeface="Menlo Regular"/>
                  <a:ea typeface="Menlo Regular"/>
                  <a:cs typeface="Menlo Regular"/>
                  <a:sym typeface="Menlo Regular"/>
                </a:rPr>
                <a:t>Text</a:t>
              </a:r>
              <a:r>
                <a:t> view:</a:t>
              </a:r>
            </a:p>
          </p:txBody>
        </p:sp>
        <p:sp>
          <p:nvSpPr>
            <p:cNvPr id="1760" name="Line"/>
            <p:cNvSpPr/>
            <p:nvPr/>
          </p:nvSpPr>
          <p:spPr>
            <a:xfrm flipV="1">
              <a:off x="19028416" y="1983128"/>
              <a:ext cx="1" cy="3643217"/>
            </a:xfrm>
            <a:prstGeom prst="line">
              <a:avLst/>
            </a:prstGeom>
            <a:noFill/>
            <a:ln w="25400" cap="flat">
              <a:solidFill>
                <a:srgbClr val="D5D5D5"/>
              </a:solidFill>
              <a:prstDash val="solid"/>
              <a:miter lim="400000"/>
            </a:ln>
            <a:effectLst/>
          </p:spPr>
          <p:txBody>
            <a:bodyPr wrap="square" lIns="50800" tIns="50800" rIns="50800" bIns="50800" numCol="1" anchor="ctr">
              <a:noAutofit/>
            </a:bodyPr>
            <a:lstStyle/>
            <a:p>
              <a:pPr defTabSz="825500">
                <a:defRPr sz="2400">
                  <a:solidFill>
                    <a:srgbClr val="000000"/>
                  </a:solidFill>
                </a:defRPr>
              </a:pPr>
            </a:p>
          </p:txBody>
        </p:sp>
        <p:sp>
          <p:nvSpPr>
            <p:cNvPr id="1761" name="HStack {…"/>
            <p:cNvSpPr txBox="1"/>
            <p:nvPr/>
          </p:nvSpPr>
          <p:spPr>
            <a:xfrm>
              <a:off x="10738705" y="2107698"/>
              <a:ext cx="3088532" cy="3394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alpha val="50000"/>
                    </a:srgbClr>
                  </a:solidFill>
                  <a:latin typeface="Menlo Regular"/>
                  <a:ea typeface="Menlo Regular"/>
                  <a:cs typeface="Menlo Regular"/>
                  <a:sym typeface="Menlo Regular"/>
                </a:defRPr>
              </a:pPr>
              <a:r>
                <a:t>HStack {</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VStack {</a:t>
              </a:r>
            </a:p>
            <a:p>
              <a:pPr lvl="2"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Color.black</a:t>
              </a:r>
            </a:p>
            <a:p>
              <a:pPr lvl="2"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Color.green</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Color.red</a:t>
              </a:r>
            </a:p>
            <a:p>
              <a:pPr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alpha val="50000"/>
                    </a:srgbClr>
                  </a:solidFill>
                  <a:latin typeface="Menlo Regular"/>
                  <a:ea typeface="Menlo Regular"/>
                  <a:cs typeface="Menlo Regular"/>
                  <a:sym typeface="Menlo Regular"/>
                </a:defRPr>
              </a:pPr>
              <a:r>
                <a:t>}</a:t>
              </a:r>
            </a:p>
          </p:txBody>
        </p:sp>
        <p:sp>
          <p:nvSpPr>
            <p:cNvPr id="1762" name="Line"/>
            <p:cNvSpPr/>
            <p:nvPr/>
          </p:nvSpPr>
          <p:spPr>
            <a:xfrm flipV="1">
              <a:off x="19028417" y="7370866"/>
              <a:ext cx="1" cy="3129340"/>
            </a:xfrm>
            <a:prstGeom prst="line">
              <a:avLst/>
            </a:prstGeom>
            <a:noFill/>
            <a:ln w="25400" cap="flat">
              <a:solidFill>
                <a:srgbClr val="D5D5D5"/>
              </a:solidFill>
              <a:prstDash val="solid"/>
              <a:miter lim="400000"/>
            </a:ln>
            <a:effectLst/>
          </p:spPr>
          <p:txBody>
            <a:bodyPr wrap="square" lIns="50800" tIns="50800" rIns="50800" bIns="50800" numCol="1" anchor="ctr">
              <a:noAutofit/>
            </a:bodyPr>
            <a:lstStyle/>
            <a:p>
              <a:pPr defTabSz="825500">
                <a:defRPr sz="2400">
                  <a:solidFill>
                    <a:srgbClr val="000000"/>
                  </a:solidFill>
                </a:defRPr>
              </a:pPr>
            </a:p>
          </p:txBody>
        </p:sp>
        <p:pic>
          <p:nvPicPr>
            <p:cNvPr id="1763" name="Image" descr="Image"/>
            <p:cNvPicPr>
              <a:picLocks noChangeAspect="1"/>
            </p:cNvPicPr>
            <p:nvPr/>
          </p:nvPicPr>
          <p:blipFill>
            <a:blip r:embed="rId2">
              <a:extLst/>
            </a:blip>
            <a:srcRect l="0" t="0" r="0" b="0"/>
            <a:stretch>
              <a:fillRect/>
            </a:stretch>
          </p:blipFill>
          <p:spPr>
            <a:xfrm>
              <a:off x="19311639" y="2334115"/>
              <a:ext cx="3626276" cy="2941079"/>
            </a:xfrm>
            <a:prstGeom prst="rect">
              <a:avLst/>
            </a:prstGeom>
            <a:ln w="12700" cap="flat">
              <a:noFill/>
              <a:miter lim="400000"/>
            </a:ln>
            <a:effectLst/>
          </p:spPr>
        </p:pic>
        <p:sp>
          <p:nvSpPr>
            <p:cNvPr id="1764" name="HStack {…"/>
            <p:cNvSpPr txBox="1"/>
            <p:nvPr/>
          </p:nvSpPr>
          <p:spPr>
            <a:xfrm>
              <a:off x="10738705" y="7166531"/>
              <a:ext cx="4923583" cy="3876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alpha val="50000"/>
                    </a:srgbClr>
                  </a:solidFill>
                  <a:latin typeface="Menlo Regular"/>
                  <a:ea typeface="Menlo Regular"/>
                  <a:cs typeface="Menlo Regular"/>
                  <a:sym typeface="Menlo Regular"/>
                </a:defRPr>
              </a:pPr>
              <a:r>
                <a:t>HStack {</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VStack {</a:t>
              </a:r>
            </a:p>
            <a:p>
              <a:pPr lvl="2"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Color.black</a:t>
              </a:r>
            </a:p>
            <a:p>
              <a:pPr lvl="2"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Text(</a:t>
              </a:r>
              <a:r>
                <a:rPr>
                  <a:solidFill>
                    <a:srgbClr val="C41A15"/>
                  </a:solidFill>
                </a:rPr>
                <a:t>"Hello Colors!"</a:t>
              </a:r>
              <a:r>
                <a:t>)</a:t>
              </a:r>
            </a:p>
            <a:p>
              <a:pPr lvl="2"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Color.green</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a:t>
              </a:r>
            </a:p>
            <a:p>
              <a:pPr lvl="1"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Menlo Regular"/>
                  <a:ea typeface="Menlo Regular"/>
                  <a:cs typeface="Menlo Regular"/>
                  <a:sym typeface="Menlo Regular"/>
                </a:defRPr>
              </a:pPr>
              <a:r>
                <a:t>Color.red</a:t>
              </a:r>
            </a:p>
            <a:p>
              <a:pPr algn="l" defTabSz="376554">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alpha val="50000"/>
                    </a:srgbClr>
                  </a:solidFill>
                  <a:latin typeface="Menlo Regular"/>
                  <a:ea typeface="Menlo Regular"/>
                  <a:cs typeface="Menlo Regular"/>
                  <a:sym typeface="Menlo Regular"/>
                </a:defRPr>
              </a:pPr>
              <a:r>
                <a:t>}</a:t>
              </a:r>
            </a:p>
          </p:txBody>
        </p:sp>
        <p:pic>
          <p:nvPicPr>
            <p:cNvPr id="1765" name="Screen Shot 2021-02-24 at 10.32.16 PM.png" descr="Screen Shot 2021-02-24 at 10.32.16 PM.png"/>
            <p:cNvPicPr>
              <a:picLocks noChangeAspect="1"/>
            </p:cNvPicPr>
            <p:nvPr/>
          </p:nvPicPr>
          <p:blipFill>
            <a:blip r:embed="rId3">
              <a:extLst/>
            </a:blip>
            <a:stretch>
              <a:fillRect/>
            </a:stretch>
          </p:blipFill>
          <p:spPr>
            <a:xfrm>
              <a:off x="19140152" y="7338380"/>
              <a:ext cx="3908829" cy="3194312"/>
            </a:xfrm>
            <a:prstGeom prst="rect">
              <a:avLst/>
            </a:prstGeom>
            <a:ln w="12700" cap="flat">
              <a:noFill/>
              <a:miter lim="400000"/>
            </a:ln>
            <a:effectLst/>
          </p:spPr>
        </p:pic>
        <p:sp>
          <p:nvSpPr>
            <p:cNvPr id="1766"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56" name="Group"/>
          <p:cNvGrpSpPr/>
          <p:nvPr/>
        </p:nvGrpSpPr>
        <p:grpSpPr>
          <a:xfrm>
            <a:off x="-8467" y="-8467"/>
            <a:ext cx="24400935" cy="13732935"/>
            <a:chOff x="0" y="0"/>
            <a:chExt cx="24400933" cy="13732933"/>
          </a:xfrm>
        </p:grpSpPr>
        <p:sp>
          <p:nvSpPr>
            <p:cNvPr id="452" name="Rectangle"/>
            <p:cNvSpPr/>
            <p:nvPr/>
          </p:nvSpPr>
          <p:spPr>
            <a:xfrm>
              <a:off x="0" y="0"/>
              <a:ext cx="24400934" cy="13732934"/>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53" name="Are there questions you or others think about often?"/>
            <p:cNvSpPr txBox="1"/>
            <p:nvPr/>
          </p:nvSpPr>
          <p:spPr>
            <a:xfrm>
              <a:off x="8936566" y="881422"/>
              <a:ext cx="13280823" cy="4116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825500">
                <a:lnSpc>
                  <a:spcPct val="110000"/>
                </a:lnSpc>
                <a:defRPr sz="2100">
                  <a:solidFill>
                    <a:srgbClr val="000000"/>
                  </a:solidFill>
                </a:defRPr>
              </a:lvl1pPr>
            </a:lstStyle>
            <a:p>
              <a:pPr/>
              <a:r>
                <a:t>Are there questions you or others think about often?</a:t>
              </a:r>
            </a:p>
          </p:txBody>
        </p:sp>
        <p:sp>
          <p:nvSpPr>
            <p:cNvPr id="454" name="What challenges do you or others face in your daily lives?"/>
            <p:cNvSpPr txBox="1"/>
            <p:nvPr/>
          </p:nvSpPr>
          <p:spPr>
            <a:xfrm>
              <a:off x="8936566" y="4285022"/>
              <a:ext cx="13280823" cy="4116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825500">
                <a:lnSpc>
                  <a:spcPct val="110000"/>
                </a:lnSpc>
                <a:defRPr sz="2100">
                  <a:solidFill>
                    <a:srgbClr val="000000"/>
                  </a:solidFill>
                </a:defRPr>
              </a:lvl1pPr>
            </a:lstStyle>
            <a:p>
              <a:pPr/>
              <a:r>
                <a:t>What challenges do you or others face in your daily lives?</a:t>
              </a:r>
            </a:p>
          </p:txBody>
        </p:sp>
        <p:sp>
          <p:nvSpPr>
            <p:cNvPr id="455" name="Have you or others used workarounds in existing apps?…"/>
            <p:cNvSpPr txBox="1"/>
            <p:nvPr/>
          </p:nvSpPr>
          <p:spPr>
            <a:xfrm>
              <a:off x="8936566" y="7428623"/>
              <a:ext cx="13280823" cy="13658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lgn="l" defTabSz="825500">
                <a:lnSpc>
                  <a:spcPct val="110000"/>
                </a:lnSpc>
                <a:spcBef>
                  <a:spcPts val="1700"/>
                </a:spcBef>
                <a:defRPr sz="2100">
                  <a:solidFill>
                    <a:srgbClr val="000000"/>
                  </a:solidFill>
                </a:defRPr>
              </a:pPr>
              <a:r>
                <a:t>Have you or others used workarounds in existing apps?</a:t>
              </a:r>
            </a:p>
            <a:p>
              <a:pPr algn="l" defTabSz="825500">
                <a:lnSpc>
                  <a:spcPct val="110000"/>
                </a:lnSpc>
                <a:spcBef>
                  <a:spcPts val="1700"/>
                </a:spcBef>
                <a:defRPr i="1" sz="2100">
                  <a:solidFill>
                    <a:srgbClr val="000000"/>
                  </a:solidFill>
                </a:defRPr>
              </a:pPr>
              <a:r>
                <a:t>Are there apps that partially address a challenge but require you to use them in unintended ways or augment their capabilities using other apps or activities?</a:t>
              </a:r>
            </a:p>
          </p:txBody>
        </p:sp>
      </p:grpSp>
      <p:sp>
        <p:nvSpPr>
          <p:cNvPr id="457" name="Observe…"/>
          <p:cNvSpPr txBox="1"/>
          <p:nvPr>
            <p:ph type="body" idx="21"/>
          </p:nvPr>
        </p:nvSpPr>
        <p:spPr>
          <a:xfrm>
            <a:off x="1266761" y="970751"/>
            <a:ext cx="4662930" cy="4050559"/>
          </a:xfrm>
          <a:prstGeom prst="rect">
            <a:avLst/>
          </a:prstGeom>
        </p:spPr>
        <p:txBody>
          <a:bodyPr/>
          <a:lstStyle/>
          <a:p>
            <a:pPr marL="0" indent="0" defTabSz="457200">
              <a:lnSpc>
                <a:spcPct val="100000"/>
              </a:lnSpc>
              <a:spcBef>
                <a:spcPts val="1200"/>
              </a:spcBef>
              <a:buClrTx/>
              <a:buSzTx/>
              <a:buNone/>
              <a:defRPr b="1" sz="3200">
                <a:solidFill>
                  <a:srgbClr val="FFFFFF"/>
                </a:solidFill>
              </a:defRPr>
            </a:pPr>
            <a:r>
              <a:t>Observe</a:t>
            </a:r>
          </a:p>
          <a:p>
            <a:pPr marL="0" indent="0">
              <a:lnSpc>
                <a:spcPct val="110000"/>
              </a:lnSpc>
              <a:spcBef>
                <a:spcPts val="1200"/>
              </a:spcBef>
              <a:buClrTx/>
              <a:buSzTx/>
              <a:buNone/>
              <a:defRPr sz="2100">
                <a:solidFill>
                  <a:srgbClr val="FFFFFF"/>
                </a:solidFill>
              </a:defRPr>
            </a:pPr>
            <a:r>
              <a:t>Spark your imagination. People who create great apps are often motivated by addressing a challenge that they or their community experience.</a:t>
            </a:r>
          </a:p>
          <a:p>
            <a:pPr marL="0" indent="0">
              <a:lnSpc>
                <a:spcPct val="110000"/>
              </a:lnSpc>
              <a:spcBef>
                <a:spcPts val="1200"/>
              </a:spcBef>
              <a:buClrTx/>
              <a:buSzTx/>
              <a:buNone/>
              <a:defRPr sz="2100">
                <a:solidFill>
                  <a:srgbClr val="FFFFFF"/>
                </a:solidFill>
              </a:defRPr>
            </a:pPr>
            <a:r>
              <a:t>Create as many copies of this slide as necessary to capture your thoughts. Don’t try to filter them too much! You never know which one </a:t>
            </a:r>
            <a:br/>
            <a:r>
              <a:t>will lead you to a great app idea.</a:t>
            </a:r>
          </a:p>
        </p:txBody>
      </p:sp>
      <p:sp>
        <p:nvSpPr>
          <p:cNvPr id="458" name="Define | Discover"/>
          <p:cNvSpPr txBox="1"/>
          <p:nvPr>
            <p:ph type="body" idx="23"/>
          </p:nvPr>
        </p:nvSpPr>
        <p:spPr>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Define</a:t>
            </a:r>
            <a:r>
              <a:t> | Discover</a:t>
            </a:r>
          </a:p>
        </p:txBody>
      </p:sp>
      <p:sp>
        <p:nvSpPr>
          <p:cNvPr id="459" name="Am I eating the right food?"/>
          <p:cNvSpPr/>
          <p:nvPr>
            <p:ph type="body" idx="26"/>
          </p:nvPr>
        </p:nvSpPr>
        <p:spPr>
          <a:xfrm>
            <a:off x="8991600" y="1337806"/>
            <a:ext cx="13258800" cy="2202232"/>
          </a:xfrm>
          <a:prstGeom prst="rect">
            <a:avLst/>
          </a:prstGeom>
          <a:solidFill>
            <a:srgbClr val="FFFFFF"/>
          </a:solidFill>
        </p:spPr>
        <p:txBody>
          <a:bodyPr lIns="203200" tIns="203200" rIns="203200" bIns="203200">
            <a:normAutofit fontScale="100000" lnSpcReduction="0"/>
          </a:bodyPr>
          <a:lstStyle/>
          <a:p>
            <a:pPr/>
            <a:r>
              <a:t>Am I eating the right food?</a:t>
            </a:r>
          </a:p>
        </p:txBody>
      </p:sp>
      <p:sp>
        <p:nvSpPr>
          <p:cNvPr id="460" name="Brand, either it’s a food or cosmetic, don’t portray/display their ingredients clearly (Like in “no added sugar” products sugar is hidden behind those fancy scientific names)"/>
          <p:cNvSpPr/>
          <p:nvPr>
            <p:ph type="body" idx="27"/>
          </p:nvPr>
        </p:nvSpPr>
        <p:spPr>
          <a:xfrm>
            <a:off x="8991600" y="4903777"/>
            <a:ext cx="13258800" cy="2202231"/>
          </a:xfrm>
          <a:prstGeom prst="rect">
            <a:avLst/>
          </a:prstGeom>
          <a:solidFill>
            <a:srgbClr val="FFFFFF"/>
          </a:solidFill>
        </p:spPr>
        <p:txBody>
          <a:bodyPr lIns="203200" tIns="203200" rIns="203200" bIns="203200">
            <a:normAutofit fontScale="100000" lnSpcReduction="0"/>
          </a:bodyPr>
          <a:lstStyle/>
          <a:p>
            <a:pPr/>
            <a:r>
              <a:t>Brand, either it’s a food or cosmetic, don’t portray/display their ingredients clearly (Like in “no added sugar” products sugar is hidden behind those fancy scientific names)</a:t>
            </a:r>
          </a:p>
        </p:txBody>
      </p:sp>
      <p:sp>
        <p:nvSpPr>
          <p:cNvPr id="461" name="There are existing app but they are not aligning with Indian products and market"/>
          <p:cNvSpPr/>
          <p:nvPr>
            <p:ph type="body" idx="28"/>
          </p:nvPr>
        </p:nvSpPr>
        <p:spPr>
          <a:xfrm>
            <a:off x="8991600" y="8915220"/>
            <a:ext cx="13258800" cy="3020900"/>
          </a:xfrm>
          <a:prstGeom prst="rect">
            <a:avLst/>
          </a:prstGeom>
          <a:solidFill>
            <a:srgbClr val="FFFFFF"/>
          </a:solidFill>
        </p:spPr>
        <p:txBody>
          <a:bodyPr lIns="203200" tIns="203200" rIns="203200" bIns="203200">
            <a:normAutofit fontScale="100000" lnSpcReduction="0"/>
          </a:bodyPr>
          <a:lstStyle/>
          <a:p>
            <a:pPr/>
            <a:r>
              <a:t>There are existing app but they are not aligning with Indian products and market</a:t>
            </a:r>
          </a:p>
        </p:txBody>
      </p:sp>
      <p:sp>
        <p:nvSpPr>
          <p:cNvPr id="462" name="Slide Number"/>
          <p:cNvSpPr txBox="1"/>
          <p:nvPr>
            <p:ph type="sldNum" sz="quarter" idx="2"/>
          </p:nvPr>
        </p:nvSpPr>
        <p:spPr>
          <a:xfrm>
            <a:off x="23198607" y="12446953"/>
            <a:ext cx="303861" cy="452908"/>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9" name="Composing Views…"/>
          <p:cNvSpPr txBox="1"/>
          <p:nvPr>
            <p:ph type="body" idx="21"/>
          </p:nvPr>
        </p:nvSpPr>
        <p:spPr>
          <a:xfrm>
            <a:off x="1266761" y="970751"/>
            <a:ext cx="5398537" cy="1110133"/>
          </a:xfrm>
          <a:prstGeom prst="rect">
            <a:avLst/>
          </a:prstGeom>
        </p:spPr>
        <p:txBody>
          <a:bodyPr/>
          <a:lstStyle/>
          <a:p>
            <a:pPr marL="0" indent="0" defTabSz="457200">
              <a:lnSpc>
                <a:spcPct val="100000"/>
              </a:lnSpc>
              <a:spcBef>
                <a:spcPts val="1200"/>
              </a:spcBef>
              <a:buClrTx/>
              <a:buSzTx/>
              <a:buNone/>
              <a:defRPr b="1" sz="3200"/>
            </a:pPr>
            <a:r>
              <a:t>Composing Views</a:t>
            </a:r>
          </a:p>
          <a:p>
            <a:pPr marL="0" indent="0">
              <a:lnSpc>
                <a:spcPct val="110000"/>
              </a:lnSpc>
              <a:spcBef>
                <a:spcPts val="1200"/>
              </a:spcBef>
              <a:buClrTx/>
              <a:buSzTx/>
              <a:buNone/>
              <a:defRPr sz="2100"/>
            </a:pPr>
            <a:r>
              <a:t>Review your work and try a challenge.</a:t>
            </a:r>
          </a:p>
        </p:txBody>
      </p:sp>
      <p:sp>
        <p:nvSpPr>
          <p:cNvPr id="1770" name="Explore Code"/>
          <p:cNvSpPr txBox="1"/>
          <p:nvPr>
            <p:ph type="body" idx="23"/>
          </p:nvPr>
        </p:nvSpPr>
        <p:spPr>
          <a:prstGeom prst="rect">
            <a:avLst/>
          </a:prstGeom>
        </p:spPr>
        <p:txBody>
          <a:bodyPr/>
          <a:lstStyle/>
          <a:p>
            <a:pPr>
              <a:defRPr b="0"/>
            </a:pPr>
            <a:r>
              <a:rPr b="1"/>
              <a:t>Explore Code</a:t>
            </a:r>
          </a:p>
        </p:txBody>
      </p:sp>
      <p:sp>
        <p:nvSpPr>
          <p:cNvPr id="177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776" name="Group"/>
          <p:cNvGrpSpPr/>
          <p:nvPr/>
        </p:nvGrpSpPr>
        <p:grpSpPr>
          <a:xfrm>
            <a:off x="-1" y="0"/>
            <a:ext cx="24384001" cy="13716001"/>
            <a:chOff x="0" y="0"/>
            <a:chExt cx="24384000" cy="13716000"/>
          </a:xfrm>
        </p:grpSpPr>
        <p:sp>
          <p:nvSpPr>
            <p:cNvPr id="1772" name="Your completed exercise should now look like this:"/>
            <p:cNvSpPr txBox="1"/>
            <p:nvPr/>
          </p:nvSpPr>
          <p:spPr>
            <a:xfrm>
              <a:off x="8928100" y="1065520"/>
              <a:ext cx="13962785" cy="4916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lvl1pPr algn="l" defTabSz="825500">
                <a:lnSpc>
                  <a:spcPts val="3200"/>
                </a:lnSpc>
                <a:spcBef>
                  <a:spcPts val="1700"/>
                </a:spcBef>
                <a:defRPr sz="2400">
                  <a:solidFill>
                    <a:srgbClr val="000000"/>
                  </a:solidFill>
                </a:defRPr>
              </a:lvl1pPr>
            </a:lstStyle>
            <a:p>
              <a:pPr/>
              <a:r>
                <a:t>Your completed exercise should now look like this:</a:t>
              </a:r>
            </a:p>
          </p:txBody>
        </p:sp>
        <p:sp>
          <p:nvSpPr>
            <p:cNvPr id="1773" name="You’ve just scratched the surface of view composability in SwiftUI. Views can be nested to an arbitrary level and combined to create the most complex of interfaces.…"/>
            <p:cNvSpPr txBox="1"/>
            <p:nvPr/>
          </p:nvSpPr>
          <p:spPr>
            <a:xfrm>
              <a:off x="8928100" y="8932575"/>
              <a:ext cx="13722954" cy="38349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lgn="l" defTabSz="825500">
                <a:lnSpc>
                  <a:spcPts val="3200"/>
                </a:lnSpc>
                <a:spcBef>
                  <a:spcPts val="1700"/>
                </a:spcBef>
                <a:defRPr sz="2400">
                  <a:solidFill>
                    <a:srgbClr val="000000"/>
                  </a:solidFill>
                </a:defRPr>
              </a:pPr>
              <a:r>
                <a:t>You’ve just scratched the surface of view composability in SwiftUI. Views can be nested to an arbitrary level and combined to create the most complex of interfaces.</a:t>
              </a:r>
            </a:p>
            <a:p>
              <a:pPr algn="l" defTabSz="825500">
                <a:lnSpc>
                  <a:spcPts val="3200"/>
                </a:lnSpc>
                <a:spcBef>
                  <a:spcPts val="1700"/>
                </a:spcBef>
                <a:defRPr sz="2400">
                  <a:solidFill>
                    <a:srgbClr val="000000"/>
                  </a:solidFill>
                </a:defRPr>
              </a:pPr>
              <a:r>
                <a:rPr b="1"/>
                <a:t>Challenge: </a:t>
              </a:r>
              <a:r>
                <a:t>There are many ways to specify </a:t>
              </a:r>
              <a:r>
                <a:rPr>
                  <a:latin typeface="Menlo Regular"/>
                  <a:ea typeface="Menlo Regular"/>
                  <a:cs typeface="Menlo Regular"/>
                  <a:sym typeface="Menlo Regular"/>
                </a:rPr>
                <a:t>Color</a:t>
              </a:r>
              <a:r>
                <a:t> instances, but for now try displaying some</a:t>
              </a:r>
              <a:br/>
              <a:r>
                <a:t>other common ones using dot notation, for example, </a:t>
              </a:r>
              <a:r>
                <a:rPr>
                  <a:latin typeface="Menlo Regular"/>
                  <a:ea typeface="Menlo Regular"/>
                  <a:cs typeface="Menlo Regular"/>
                  <a:sym typeface="Menlo Regular"/>
                </a:rPr>
                <a:t>.yellow</a:t>
              </a:r>
              <a:r>
                <a:t>, </a:t>
              </a:r>
              <a:r>
                <a:rPr>
                  <a:latin typeface="Menlo Regular"/>
                  <a:ea typeface="Menlo Regular"/>
                  <a:cs typeface="Menlo Regular"/>
                  <a:sym typeface="Menlo Regular"/>
                </a:rPr>
                <a:t>.purple</a:t>
              </a:r>
              <a:r>
                <a:t>, or </a:t>
              </a:r>
              <a:r>
                <a:rPr>
                  <a:latin typeface="Menlo Regular"/>
                  <a:ea typeface="Menlo Regular"/>
                  <a:cs typeface="Menlo Regular"/>
                  <a:sym typeface="Menlo Regular"/>
                </a:rPr>
                <a:t>.blue</a:t>
              </a:r>
              <a:r>
                <a:t>.</a:t>
              </a:r>
            </a:p>
            <a:p>
              <a:pPr algn="l" defTabSz="825500">
                <a:lnSpc>
                  <a:spcPts val="3200"/>
                </a:lnSpc>
                <a:spcBef>
                  <a:spcPts val="1700"/>
                </a:spcBef>
                <a:defRPr sz="2400">
                  <a:solidFill>
                    <a:srgbClr val="000000"/>
                  </a:solidFill>
                </a:defRPr>
              </a:pPr>
              <a:r>
                <a:t>How many flags can you replicate with this technique?</a:t>
              </a:r>
            </a:p>
            <a:p>
              <a:pPr algn="l" defTabSz="825500">
                <a:lnSpc>
                  <a:spcPts val="3200"/>
                </a:lnSpc>
                <a:spcBef>
                  <a:spcPts val="1700"/>
                </a:spcBef>
                <a:defRPr sz="2400">
                  <a:solidFill>
                    <a:srgbClr val="000000"/>
                  </a:solidFill>
                </a:defRPr>
              </a:pPr>
              <a:r>
                <a:t>Try adding a button (or several!) to your view hierarchy.</a:t>
              </a:r>
            </a:p>
            <a:p>
              <a:pPr algn="l" defTabSz="825500">
                <a:lnSpc>
                  <a:spcPts val="3200"/>
                </a:lnSpc>
                <a:spcBef>
                  <a:spcPts val="1700"/>
                </a:spcBef>
                <a:defRPr sz="2400">
                  <a:solidFill>
                    <a:srgbClr val="000000"/>
                  </a:solidFill>
                </a:defRPr>
              </a:pPr>
              <a:r>
                <a:t>What kinds of interfaces can you simulate using just these five SwiftUI views?</a:t>
              </a:r>
            </a:p>
          </p:txBody>
        </p:sp>
        <p:pic>
          <p:nvPicPr>
            <p:cNvPr id="1774" name="Screen Shot 2021-09-24 at 5.03.12 PM.png" descr="Screen Shot 2021-09-24 at 5.03.12 PM.png"/>
            <p:cNvPicPr>
              <a:picLocks noChangeAspect="1"/>
            </p:cNvPicPr>
            <p:nvPr/>
          </p:nvPicPr>
          <p:blipFill>
            <a:blip r:embed="rId2">
              <a:extLst/>
            </a:blip>
            <a:stretch>
              <a:fillRect/>
            </a:stretch>
          </p:blipFill>
          <p:spPr>
            <a:xfrm>
              <a:off x="8461616" y="1366797"/>
              <a:ext cx="9391604" cy="7275187"/>
            </a:xfrm>
            <a:prstGeom prst="rect">
              <a:avLst/>
            </a:prstGeom>
            <a:ln w="12700" cap="flat">
              <a:noFill/>
              <a:miter lim="400000"/>
            </a:ln>
            <a:effectLst/>
          </p:spPr>
        </p:pic>
        <p:sp>
          <p:nvSpPr>
            <p:cNvPr id="1775"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
        <p:nvSpPr>
          <p:cNvPr id="1777" name="Rectangle"/>
          <p:cNvSpPr/>
          <p:nvPr/>
        </p:nvSpPr>
        <p:spPr>
          <a:xfrm>
            <a:off x="-1" y="0"/>
            <a:ext cx="24384001" cy="13716001"/>
          </a:xfrm>
          <a:prstGeom prst="rect">
            <a:avLst/>
          </a:prstGeom>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9" name="Check Alignment…"/>
          <p:cNvSpPr txBox="1"/>
          <p:nvPr>
            <p:ph type="body" idx="21"/>
          </p:nvPr>
        </p:nvSpPr>
        <p:spPr>
          <a:xfrm>
            <a:off x="1266761" y="970751"/>
            <a:ext cx="5149877" cy="2852649"/>
          </a:xfrm>
          <a:prstGeom prst="rect">
            <a:avLst/>
          </a:prstGeom>
        </p:spPr>
        <p:txBody>
          <a:bodyPr/>
          <a:lstStyle/>
          <a:p>
            <a:pPr marL="0" indent="0" defTabSz="457200">
              <a:lnSpc>
                <a:spcPct val="100000"/>
              </a:lnSpc>
              <a:spcBef>
                <a:spcPts val="1200"/>
              </a:spcBef>
              <a:buClrTx/>
              <a:buSzTx/>
              <a:buNone/>
              <a:defRPr b="1" sz="3200">
                <a:solidFill>
                  <a:srgbClr val="FFFFFF"/>
                </a:solidFill>
              </a:defRPr>
            </a:pPr>
            <a:r>
              <a:t>Check Alignment</a:t>
            </a:r>
          </a:p>
          <a:p>
            <a:pPr marL="0" indent="0">
              <a:lnSpc>
                <a:spcPct val="110000"/>
              </a:lnSpc>
              <a:spcBef>
                <a:spcPts val="1200"/>
              </a:spcBef>
              <a:buClrTx/>
              <a:buSzTx/>
              <a:buNone/>
              <a:defRPr sz="2100">
                <a:solidFill>
                  <a:srgbClr val="FFFFFF"/>
                </a:solidFill>
              </a:defRPr>
            </a:pPr>
            <a:r>
              <a:t>Alignment makes an app look neat and organized, helps people focus while scrolling, and makes it easier to find information. Indentation and alignment can also indicate how groups of content are related.</a:t>
            </a:r>
          </a:p>
        </p:txBody>
      </p:sp>
      <p:sp>
        <p:nvSpPr>
          <p:cNvPr id="1780" name="Prototype | Refine"/>
          <p:cNvSpPr txBox="1"/>
          <p:nvPr>
            <p:ph type="body" idx="23"/>
          </p:nvPr>
        </p:nvSpPr>
        <p:spPr>
          <a:xfrm>
            <a:off x="1269305" y="12421154"/>
            <a:ext cx="2267574" cy="465340"/>
          </a:xfrm>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Prototype</a:t>
            </a:r>
            <a:r>
              <a:t> | Refine</a:t>
            </a:r>
          </a:p>
        </p:txBody>
      </p:sp>
      <p:grpSp>
        <p:nvGrpSpPr>
          <p:cNvPr id="1801" name="Group"/>
          <p:cNvGrpSpPr/>
          <p:nvPr/>
        </p:nvGrpSpPr>
        <p:grpSpPr>
          <a:xfrm>
            <a:off x="-1" y="-1532265"/>
            <a:ext cx="24384001" cy="15248265"/>
            <a:chOff x="0" y="-1532264"/>
            <a:chExt cx="24384000" cy="15248264"/>
          </a:xfrm>
        </p:grpSpPr>
        <p:sp>
          <p:nvSpPr>
            <p:cNvPr id="1781" name="Text"/>
            <p:cNvSpPr txBox="1"/>
            <p:nvPr/>
          </p:nvSpPr>
          <p:spPr>
            <a:xfrm>
              <a:off x="23126700" y="12445999"/>
              <a:ext cx="452146" cy="4529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b">
              <a:spAutoFit/>
            </a:bodyPr>
            <a:lstStyle>
              <a:lvl1pPr defTabSz="821531">
                <a:defRPr sz="2100"/>
              </a:lvl1pPr>
            </a:lstStyle>
            <a:p>
              <a:pPr/>
              <a:fld id="{86CB4B4D-7CA3-9044-876B-883B54F8677D}" type="slidenum"/>
            </a:p>
          </p:txBody>
        </p:sp>
        <p:pic>
          <p:nvPicPr>
            <p:cNvPr id="1782" name="gogreen.006.png" descr="gogreen.006.png"/>
            <p:cNvPicPr>
              <a:picLocks noChangeAspect="1"/>
            </p:cNvPicPr>
            <p:nvPr/>
          </p:nvPicPr>
          <p:blipFill>
            <a:blip r:embed="rId2">
              <a:extLst/>
            </a:blip>
            <a:stretch>
              <a:fillRect/>
            </a:stretch>
          </p:blipFill>
          <p:spPr>
            <a:xfrm>
              <a:off x="12877278" y="1150561"/>
              <a:ext cx="4762501" cy="10312401"/>
            </a:xfrm>
            <a:prstGeom prst="rect">
              <a:avLst/>
            </a:prstGeom>
            <a:ln w="12700" cap="flat">
              <a:noFill/>
              <a:miter lim="400000"/>
            </a:ln>
            <a:effectLst>
              <a:outerShdw sx="100000" sy="100000" kx="0" ky="0" algn="b" rotWithShape="0" blurRad="63500" dist="25400" dir="5400000">
                <a:srgbClr val="000000">
                  <a:alpha val="50000"/>
                </a:srgbClr>
              </a:outerShdw>
            </a:effectLst>
          </p:spPr>
        </p:pic>
        <p:sp>
          <p:nvSpPr>
            <p:cNvPr id="1783" name="Line"/>
            <p:cNvSpPr/>
            <p:nvPr/>
          </p:nvSpPr>
          <p:spPr>
            <a:xfrm>
              <a:off x="12110484" y="-1532265"/>
              <a:ext cx="5959737" cy="1"/>
            </a:xfrm>
            <a:prstGeom prst="line">
              <a:avLst/>
            </a:prstGeom>
            <a:noFill/>
            <a:ln w="25400" cap="flat">
              <a:solidFill>
                <a:srgbClr val="D2262F"/>
              </a:solidFill>
              <a:prstDash val="sysDot"/>
              <a:miter lim="400000"/>
            </a:ln>
            <a:effectLst/>
          </p:spPr>
          <p:txBody>
            <a:bodyPr wrap="square" lIns="71437" tIns="71437" rIns="71437" bIns="71437" numCol="1" anchor="ctr">
              <a:noAutofit/>
            </a:bodyPr>
            <a:lstStyle/>
            <a:p>
              <a:pPr/>
            </a:p>
          </p:txBody>
        </p:sp>
        <p:sp>
          <p:nvSpPr>
            <p:cNvPr id="1784" name="Line"/>
            <p:cNvSpPr/>
            <p:nvPr/>
          </p:nvSpPr>
          <p:spPr>
            <a:xfrm flipV="1">
              <a:off x="13343466" y="920069"/>
              <a:ext cx="1" cy="11164947"/>
            </a:xfrm>
            <a:prstGeom prst="line">
              <a:avLst/>
            </a:prstGeom>
            <a:noFill/>
            <a:ln w="38100" cap="flat">
              <a:solidFill>
                <a:srgbClr val="D2262F"/>
              </a:solidFill>
              <a:prstDash val="sysDot"/>
              <a:miter lim="400000"/>
            </a:ln>
            <a:effectLst/>
          </p:spPr>
          <p:txBody>
            <a:bodyPr wrap="square" lIns="71437" tIns="71437" rIns="71437" bIns="71437" numCol="1" anchor="ctr">
              <a:noAutofit/>
            </a:bodyPr>
            <a:lstStyle/>
            <a:p>
              <a:pPr/>
            </a:p>
          </p:txBody>
        </p:sp>
        <p:sp>
          <p:nvSpPr>
            <p:cNvPr id="1785" name="Line"/>
            <p:cNvSpPr/>
            <p:nvPr/>
          </p:nvSpPr>
          <p:spPr>
            <a:xfrm flipV="1">
              <a:off x="13665200" y="920069"/>
              <a:ext cx="0" cy="11164947"/>
            </a:xfrm>
            <a:prstGeom prst="line">
              <a:avLst/>
            </a:prstGeom>
            <a:noFill/>
            <a:ln w="38100" cap="flat">
              <a:solidFill>
                <a:srgbClr val="D2262F"/>
              </a:solidFill>
              <a:prstDash val="sysDot"/>
              <a:miter lim="400000"/>
            </a:ln>
            <a:effectLst/>
          </p:spPr>
          <p:txBody>
            <a:bodyPr wrap="square" lIns="71437" tIns="71437" rIns="71437" bIns="71437" numCol="1" anchor="ctr">
              <a:noAutofit/>
            </a:bodyPr>
            <a:lstStyle/>
            <a:p>
              <a:pPr/>
            </a:p>
          </p:txBody>
        </p:sp>
        <p:sp>
          <p:nvSpPr>
            <p:cNvPr id="1786" name="Line"/>
            <p:cNvSpPr/>
            <p:nvPr/>
          </p:nvSpPr>
          <p:spPr>
            <a:xfrm flipV="1">
              <a:off x="16848666" y="920069"/>
              <a:ext cx="1" cy="11164947"/>
            </a:xfrm>
            <a:prstGeom prst="line">
              <a:avLst/>
            </a:prstGeom>
            <a:noFill/>
            <a:ln w="38100" cap="flat">
              <a:solidFill>
                <a:srgbClr val="D2262F"/>
              </a:solidFill>
              <a:prstDash val="sysDot"/>
              <a:miter lim="400000"/>
            </a:ln>
            <a:effectLst/>
          </p:spPr>
          <p:txBody>
            <a:bodyPr wrap="square" lIns="71437" tIns="71437" rIns="71437" bIns="71437" numCol="1" anchor="ctr">
              <a:noAutofit/>
            </a:bodyPr>
            <a:lstStyle/>
            <a:p>
              <a:pPr/>
            </a:p>
          </p:txBody>
        </p:sp>
        <p:sp>
          <p:nvSpPr>
            <p:cNvPr id="1787" name="Line"/>
            <p:cNvSpPr/>
            <p:nvPr/>
          </p:nvSpPr>
          <p:spPr>
            <a:xfrm flipV="1">
              <a:off x="17170400" y="920069"/>
              <a:ext cx="0" cy="11164947"/>
            </a:xfrm>
            <a:prstGeom prst="line">
              <a:avLst/>
            </a:prstGeom>
            <a:noFill/>
            <a:ln w="38100" cap="flat">
              <a:solidFill>
                <a:srgbClr val="D2262F"/>
              </a:solidFill>
              <a:prstDash val="sysDot"/>
              <a:miter lim="400000"/>
            </a:ln>
            <a:effectLst/>
          </p:spPr>
          <p:txBody>
            <a:bodyPr wrap="square" lIns="71437" tIns="71437" rIns="71437" bIns="71437" numCol="1" anchor="ctr">
              <a:noAutofit/>
            </a:bodyPr>
            <a:lstStyle/>
            <a:p>
              <a:pPr/>
            </a:p>
          </p:txBody>
        </p:sp>
        <p:sp>
          <p:nvSpPr>
            <p:cNvPr id="1788" name="Line"/>
            <p:cNvSpPr/>
            <p:nvPr/>
          </p:nvSpPr>
          <p:spPr>
            <a:xfrm flipV="1">
              <a:off x="15223066" y="920069"/>
              <a:ext cx="1" cy="11164947"/>
            </a:xfrm>
            <a:prstGeom prst="line">
              <a:avLst/>
            </a:prstGeom>
            <a:noFill/>
            <a:ln w="38100" cap="flat">
              <a:solidFill>
                <a:srgbClr val="D2262F"/>
              </a:solidFill>
              <a:prstDash val="sysDot"/>
              <a:miter lim="400000"/>
            </a:ln>
            <a:effectLst/>
          </p:spPr>
          <p:txBody>
            <a:bodyPr wrap="square" lIns="71437" tIns="71437" rIns="71437" bIns="71437" numCol="1" anchor="ctr">
              <a:noAutofit/>
            </a:bodyPr>
            <a:lstStyle/>
            <a:p>
              <a:pPr/>
            </a:p>
          </p:txBody>
        </p:sp>
        <p:sp>
          <p:nvSpPr>
            <p:cNvPr id="1789" name="Line"/>
            <p:cNvSpPr/>
            <p:nvPr/>
          </p:nvSpPr>
          <p:spPr>
            <a:xfrm>
              <a:off x="12110484" y="5859076"/>
              <a:ext cx="5959736" cy="1"/>
            </a:xfrm>
            <a:prstGeom prst="line">
              <a:avLst/>
            </a:prstGeom>
            <a:noFill/>
            <a:ln w="38100" cap="flat">
              <a:solidFill>
                <a:srgbClr val="D2262F"/>
              </a:solidFill>
              <a:prstDash val="sysDot"/>
              <a:miter lim="400000"/>
            </a:ln>
            <a:effectLst/>
          </p:spPr>
          <p:txBody>
            <a:bodyPr wrap="square" lIns="71437" tIns="71437" rIns="71437" bIns="71437" numCol="1" anchor="ctr">
              <a:noAutofit/>
            </a:bodyPr>
            <a:lstStyle/>
            <a:p>
              <a:pPr/>
            </a:p>
          </p:txBody>
        </p:sp>
        <p:sp>
          <p:nvSpPr>
            <p:cNvPr id="1790" name="Line"/>
            <p:cNvSpPr/>
            <p:nvPr/>
          </p:nvSpPr>
          <p:spPr>
            <a:xfrm>
              <a:off x="12110484" y="5503476"/>
              <a:ext cx="5959736" cy="1"/>
            </a:xfrm>
            <a:prstGeom prst="line">
              <a:avLst/>
            </a:prstGeom>
            <a:noFill/>
            <a:ln w="38100" cap="flat">
              <a:solidFill>
                <a:srgbClr val="D2262F"/>
              </a:solidFill>
              <a:prstDash val="sysDot"/>
              <a:miter lim="400000"/>
            </a:ln>
            <a:effectLst/>
          </p:spPr>
          <p:txBody>
            <a:bodyPr wrap="square" lIns="71437" tIns="71437" rIns="71437" bIns="71437" numCol="1" anchor="ctr">
              <a:noAutofit/>
            </a:bodyPr>
            <a:lstStyle/>
            <a:p>
              <a:pPr/>
            </a:p>
          </p:txBody>
        </p:sp>
        <p:sp>
          <p:nvSpPr>
            <p:cNvPr id="1791" name="Line"/>
            <p:cNvSpPr/>
            <p:nvPr/>
          </p:nvSpPr>
          <p:spPr>
            <a:xfrm>
              <a:off x="12110484" y="9427776"/>
              <a:ext cx="5959736" cy="1"/>
            </a:xfrm>
            <a:prstGeom prst="line">
              <a:avLst/>
            </a:prstGeom>
            <a:noFill/>
            <a:ln w="38100" cap="flat">
              <a:solidFill>
                <a:srgbClr val="D2262F"/>
              </a:solidFill>
              <a:prstDash val="sysDot"/>
              <a:miter lim="400000"/>
            </a:ln>
            <a:effectLst/>
          </p:spPr>
          <p:txBody>
            <a:bodyPr wrap="square" lIns="71437" tIns="71437" rIns="71437" bIns="71437" numCol="1" anchor="ctr">
              <a:noAutofit/>
            </a:bodyPr>
            <a:lstStyle/>
            <a:p>
              <a:pPr/>
            </a:p>
          </p:txBody>
        </p:sp>
        <p:sp>
          <p:nvSpPr>
            <p:cNvPr id="1792" name="Line"/>
            <p:cNvSpPr/>
            <p:nvPr/>
          </p:nvSpPr>
          <p:spPr>
            <a:xfrm>
              <a:off x="12110484" y="9076409"/>
              <a:ext cx="5959736" cy="1"/>
            </a:xfrm>
            <a:prstGeom prst="line">
              <a:avLst/>
            </a:prstGeom>
            <a:noFill/>
            <a:ln w="38100" cap="flat">
              <a:solidFill>
                <a:srgbClr val="D2262F"/>
              </a:solidFill>
              <a:prstDash val="sysDot"/>
              <a:miter lim="400000"/>
            </a:ln>
            <a:effectLst/>
          </p:spPr>
          <p:txBody>
            <a:bodyPr wrap="square" lIns="71437" tIns="71437" rIns="71437" bIns="71437" numCol="1" anchor="ctr">
              <a:noAutofit/>
            </a:bodyPr>
            <a:lstStyle/>
            <a:p>
              <a:pPr/>
            </a:p>
          </p:txBody>
        </p:sp>
        <p:sp>
          <p:nvSpPr>
            <p:cNvPr id="1793" name="Line"/>
            <p:cNvSpPr/>
            <p:nvPr/>
          </p:nvSpPr>
          <p:spPr>
            <a:xfrm>
              <a:off x="12110484" y="10103125"/>
              <a:ext cx="5959736" cy="1"/>
            </a:xfrm>
            <a:prstGeom prst="line">
              <a:avLst/>
            </a:prstGeom>
            <a:noFill/>
            <a:ln w="38100" cap="flat">
              <a:solidFill>
                <a:srgbClr val="D2262F"/>
              </a:solidFill>
              <a:prstDash val="sysDot"/>
              <a:miter lim="400000"/>
            </a:ln>
            <a:effectLst/>
          </p:spPr>
          <p:txBody>
            <a:bodyPr wrap="square" lIns="71437" tIns="71437" rIns="71437" bIns="71437" numCol="1" anchor="ctr">
              <a:noAutofit/>
            </a:bodyPr>
            <a:lstStyle/>
            <a:p>
              <a:pPr/>
            </a:p>
          </p:txBody>
        </p:sp>
        <p:sp>
          <p:nvSpPr>
            <p:cNvPr id="1794" name="Line"/>
            <p:cNvSpPr/>
            <p:nvPr/>
          </p:nvSpPr>
          <p:spPr>
            <a:xfrm>
              <a:off x="12110484" y="10524268"/>
              <a:ext cx="5959736" cy="1"/>
            </a:xfrm>
            <a:prstGeom prst="line">
              <a:avLst/>
            </a:prstGeom>
            <a:noFill/>
            <a:ln w="38100" cap="flat">
              <a:solidFill>
                <a:srgbClr val="D2262F"/>
              </a:solidFill>
              <a:prstDash val="sysDot"/>
              <a:miter lim="400000"/>
            </a:ln>
            <a:effectLst/>
          </p:spPr>
          <p:txBody>
            <a:bodyPr wrap="square" lIns="71437" tIns="71437" rIns="71437" bIns="71437" numCol="1" anchor="ctr">
              <a:noAutofit/>
            </a:bodyPr>
            <a:lstStyle/>
            <a:p>
              <a:pPr/>
            </a:p>
          </p:txBody>
        </p:sp>
        <p:sp>
          <p:nvSpPr>
            <p:cNvPr id="1795" name="Rectangle"/>
            <p:cNvSpPr/>
            <p:nvPr/>
          </p:nvSpPr>
          <p:spPr>
            <a:xfrm>
              <a:off x="13974233" y="2997342"/>
              <a:ext cx="2497668" cy="1400110"/>
            </a:xfrm>
            <a:prstGeom prst="rect">
              <a:avLst/>
            </a:prstGeom>
            <a:solidFill>
              <a:srgbClr val="FFFFFF">
                <a:alpha val="30495"/>
              </a:srgbClr>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1796" name="Rectangle"/>
            <p:cNvSpPr/>
            <p:nvPr/>
          </p:nvSpPr>
          <p:spPr>
            <a:xfrm>
              <a:off x="13669433" y="5170630"/>
              <a:ext cx="3178190" cy="349780"/>
            </a:xfrm>
            <a:prstGeom prst="rect">
              <a:avLst/>
            </a:prstGeom>
            <a:solidFill>
              <a:srgbClr val="FFFFFF">
                <a:alpha val="30495"/>
              </a:srgbClr>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1797" name="Rectangle"/>
            <p:cNvSpPr/>
            <p:nvPr/>
          </p:nvSpPr>
          <p:spPr>
            <a:xfrm>
              <a:off x="12873566" y="5876009"/>
              <a:ext cx="4769924" cy="3183468"/>
            </a:xfrm>
            <a:prstGeom prst="rect">
              <a:avLst/>
            </a:prstGeom>
            <a:solidFill>
              <a:srgbClr val="FFFFFF">
                <a:alpha val="30495"/>
              </a:srgbClr>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1798" name="Rectangle"/>
            <p:cNvSpPr/>
            <p:nvPr/>
          </p:nvSpPr>
          <p:spPr>
            <a:xfrm>
              <a:off x="13669433" y="10090425"/>
              <a:ext cx="3178190" cy="452908"/>
            </a:xfrm>
            <a:prstGeom prst="rect">
              <a:avLst/>
            </a:prstGeom>
            <a:solidFill>
              <a:srgbClr val="FFFFFF">
                <a:alpha val="30495"/>
              </a:srgbClr>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1799" name="z"/>
            <p:cNvSpPr/>
            <p:nvPr/>
          </p:nvSpPr>
          <p:spPr>
            <a:xfrm>
              <a:off x="13669433" y="9448942"/>
              <a:ext cx="3178190" cy="184224"/>
            </a:xfrm>
            <a:prstGeom prst="rect">
              <a:avLst/>
            </a:prstGeom>
            <a:solidFill>
              <a:srgbClr val="FFFFFF">
                <a:alpha val="30495"/>
              </a:srgbClr>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z</a:t>
              </a:r>
            </a:p>
          </p:txBody>
        </p:sp>
        <p:sp>
          <p:nvSpPr>
            <p:cNvPr id="1800"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3" name="The last stage of prototyping is defining the personality of your app to set it apart from its peers. By the end of this stage, you’ll have a prototype that’s as close as it can come to a real app — one that you’ll be proud to share with your tester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lnSpc>
                <a:spcPts val="4000"/>
              </a:lnSpc>
              <a:spcBef>
                <a:spcPts val="1700"/>
              </a:spcBef>
            </a:pPr>
            <a:r>
              <a:t>The last stage of prototyping is defining the personality of your app to set it apart from its peers. By the end of this stage, you’ll have a prototype that’s as close as it can come to a real app — one that you’ll be proud to share with your testers. </a:t>
            </a:r>
          </a:p>
          <a:p>
            <a:pPr>
              <a:lnSpc>
                <a:spcPts val="4000"/>
              </a:lnSpc>
              <a:spcBef>
                <a:spcPts val="1700"/>
              </a:spcBef>
            </a:pPr>
            <a:r>
              <a:t>Style encompasses a range of elements from color and font to icons. Now you can use your imagination to create a cohesive identity for your app.</a:t>
            </a:r>
          </a:p>
        </p:txBody>
      </p:sp>
      <p:sp>
        <p:nvSpPr>
          <p:cNvPr id="1804" name="Style"/>
          <p:cNvSpPr txBox="1"/>
          <p:nvPr>
            <p:ph type="title"/>
          </p:nvPr>
        </p:nvSpPr>
        <p:spPr>
          <a:prstGeom prst="rect">
            <a:avLst/>
          </a:prstGeom>
        </p:spPr>
        <p:txBody>
          <a:bodyPr/>
          <a:lstStyle/>
          <a:p>
            <a:pPr/>
            <a:r>
              <a:t>Style</a:t>
            </a:r>
          </a:p>
        </p:txBody>
      </p:sp>
      <p:sp>
        <p:nvSpPr>
          <p:cNvPr id="1805" name="Define Personality…"/>
          <p:cNvSpPr txBox="1"/>
          <p:nvPr>
            <p:ph type="body" idx="22"/>
          </p:nvPr>
        </p:nvSpPr>
        <p:spPr>
          <a:xfrm>
            <a:off x="1272967" y="4647653"/>
            <a:ext cx="5860793" cy="1128763"/>
          </a:xfrm>
          <a:prstGeom prst="rect">
            <a:avLst/>
          </a:prstGeom>
        </p:spPr>
        <p:txBody>
          <a:bodyPr/>
          <a:lstStyle/>
          <a:p>
            <a:pPr marL="0" indent="0">
              <a:lnSpc>
                <a:spcPct val="110000"/>
              </a:lnSpc>
              <a:spcBef>
                <a:spcPts val="0"/>
              </a:spcBef>
              <a:buClrTx/>
              <a:buSzTx/>
              <a:buNone/>
              <a:defRPr b="1" sz="3200">
                <a:solidFill>
                  <a:srgbClr val="5E5E5E"/>
                </a:solidFill>
              </a:defRPr>
            </a:pPr>
            <a:r>
              <a:t>Define Personality</a:t>
            </a:r>
          </a:p>
          <a:p>
            <a:pPr marL="0" indent="0">
              <a:lnSpc>
                <a:spcPct val="110000"/>
              </a:lnSpc>
              <a:spcBef>
                <a:spcPts val="0"/>
              </a:spcBef>
              <a:buClrTx/>
              <a:buSzTx/>
              <a:buNone/>
              <a:defRPr b="1" sz="3200">
                <a:solidFill>
                  <a:srgbClr val="5E5E5E"/>
                </a:solidFill>
              </a:defRPr>
            </a:pPr>
            <a:r>
              <a:t>Design Icon</a:t>
            </a:r>
          </a:p>
        </p:txBody>
      </p:sp>
      <p:sp>
        <p:nvSpPr>
          <p:cNvPr id="180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8" name="Define Personality…"/>
          <p:cNvSpPr txBox="1"/>
          <p:nvPr>
            <p:ph type="body" idx="21"/>
          </p:nvPr>
        </p:nvSpPr>
        <p:spPr>
          <a:xfrm>
            <a:off x="1266761" y="970751"/>
            <a:ext cx="5398537" cy="8034621"/>
          </a:xfrm>
          <a:prstGeom prst="rect">
            <a:avLst/>
          </a:prstGeom>
        </p:spPr>
        <p:txBody>
          <a:bodyPr/>
          <a:lstStyle/>
          <a:p>
            <a:pPr marL="0" indent="0" defTabSz="457200">
              <a:lnSpc>
                <a:spcPct val="100000"/>
              </a:lnSpc>
              <a:spcBef>
                <a:spcPts val="1200"/>
              </a:spcBef>
              <a:buClrTx/>
              <a:buSzTx/>
              <a:buNone/>
              <a:defRPr b="1" sz="3200">
                <a:solidFill>
                  <a:srgbClr val="FFFFFF"/>
                </a:solidFill>
              </a:defRPr>
            </a:pPr>
            <a:r>
              <a:t>Define Personality</a:t>
            </a:r>
          </a:p>
          <a:p>
            <a:pPr marL="0" indent="0">
              <a:lnSpc>
                <a:spcPct val="110000"/>
              </a:lnSpc>
              <a:spcBef>
                <a:spcPts val="1200"/>
              </a:spcBef>
              <a:buClrTx/>
              <a:buSzTx/>
              <a:buNone/>
              <a:defRPr sz="2100">
                <a:solidFill>
                  <a:srgbClr val="FFFFFF"/>
                </a:solidFill>
              </a:defRPr>
            </a:pPr>
            <a:r>
              <a:t>Complete the style guide template to </a:t>
            </a:r>
            <a:br/>
            <a:r>
              <a:t>apply to your app.</a:t>
            </a:r>
          </a:p>
          <a:p>
            <a:pPr marL="0" indent="0">
              <a:lnSpc>
                <a:spcPct val="110000"/>
              </a:lnSpc>
              <a:spcBef>
                <a:spcPts val="1200"/>
              </a:spcBef>
              <a:buClrTx/>
              <a:buSzTx/>
              <a:buNone/>
              <a:defRPr sz="2100">
                <a:solidFill>
                  <a:srgbClr val="FFFFFF"/>
                </a:solidFill>
              </a:defRPr>
            </a:pPr>
            <a:r>
              <a:rPr spc="-21"/>
              <a:t>Picking out colors, typography, images, </a:t>
            </a:r>
            <a:br>
              <a:rPr spc="-21"/>
            </a:br>
            <a:r>
              <a:rPr spc="-21"/>
              <a:t>and icons — in other words, branding your app — can be fun. But it’s important to</a:t>
            </a:r>
            <a:br>
              <a:rPr spc="-21"/>
            </a:br>
            <a:r>
              <a:rPr spc="-21"/>
              <a:t>keep accessibility in mind when choosing </a:t>
            </a:r>
            <a:r>
              <a:t>these UI elements.</a:t>
            </a:r>
          </a:p>
          <a:p>
            <a:pPr marL="0" indent="0">
              <a:lnSpc>
                <a:spcPct val="110000"/>
              </a:lnSpc>
              <a:spcBef>
                <a:spcPts val="0"/>
              </a:spcBef>
              <a:buClrTx/>
              <a:buSzTx/>
              <a:buNone/>
              <a:defRPr b="1" sz="2100">
                <a:solidFill>
                  <a:srgbClr val="FFFFFF"/>
                </a:solidFill>
              </a:defRPr>
            </a:pPr>
            <a:r>
              <a:t>San Francisco Typeface</a:t>
            </a:r>
          </a:p>
          <a:p>
            <a:pPr marL="0" indent="0">
              <a:lnSpc>
                <a:spcPct val="110000"/>
              </a:lnSpc>
              <a:spcBef>
                <a:spcPts val="1200"/>
              </a:spcBef>
              <a:buClrTx/>
              <a:buSzTx/>
              <a:buNone/>
              <a:defRPr sz="2100">
                <a:solidFill>
                  <a:srgbClr val="FFFFFF"/>
                </a:solidFill>
              </a:defRPr>
            </a:pPr>
            <a:r>
              <a:t>Designed to be consistent with the </a:t>
            </a:r>
            <a:br/>
            <a:r>
              <a:t>simple and clean iOS aesthetic,</a:t>
            </a:r>
            <a:br/>
            <a:r>
              <a:t>system fonts are legible and neutral.</a:t>
            </a:r>
          </a:p>
          <a:p>
            <a:pPr marL="0" indent="0">
              <a:lnSpc>
                <a:spcPct val="110000"/>
              </a:lnSpc>
              <a:spcBef>
                <a:spcPts val="0"/>
              </a:spcBef>
              <a:buClrTx/>
              <a:buSzTx/>
              <a:buNone/>
              <a:defRPr b="1" sz="2100">
                <a:solidFill>
                  <a:srgbClr val="FFFFFF"/>
                </a:solidFill>
              </a:defRPr>
            </a:pPr>
            <a:r>
              <a:t>SF Symbols</a:t>
            </a:r>
          </a:p>
          <a:p>
            <a:pPr marL="0" indent="0">
              <a:lnSpc>
                <a:spcPct val="110000"/>
              </a:lnSpc>
              <a:spcBef>
                <a:spcPts val="1200"/>
              </a:spcBef>
              <a:buClrTx/>
              <a:buSzTx/>
              <a:buNone/>
              <a:defRPr sz="2100">
                <a:solidFill>
                  <a:srgbClr val="FFFFFF"/>
                </a:solidFill>
              </a:defRPr>
            </a:pPr>
            <a:r>
              <a:t>Apple created an icon set that </a:t>
            </a:r>
            <a:br/>
            <a:r>
              <a:t>supports Dynamic Type and the</a:t>
            </a:r>
            <a:br/>
            <a:r>
              <a:t>Bold Text accessibility feature.</a:t>
            </a:r>
          </a:p>
          <a:p>
            <a:pPr marL="0" indent="0">
              <a:lnSpc>
                <a:spcPct val="110000"/>
              </a:lnSpc>
              <a:spcBef>
                <a:spcPts val="0"/>
              </a:spcBef>
              <a:buClrTx/>
              <a:buSzTx/>
              <a:buNone/>
              <a:defRPr b="1" sz="2100">
                <a:solidFill>
                  <a:srgbClr val="FFFFFF"/>
                </a:solidFill>
              </a:defRPr>
            </a:pPr>
            <a:r>
              <a:t>Color</a:t>
            </a:r>
          </a:p>
          <a:p>
            <a:pPr marL="0" indent="0">
              <a:lnSpc>
                <a:spcPct val="110000"/>
              </a:lnSpc>
              <a:spcBef>
                <a:spcPts val="1200"/>
              </a:spcBef>
              <a:buClrTx/>
              <a:buSzTx/>
              <a:buNone/>
              <a:defRPr sz="2100">
                <a:solidFill>
                  <a:srgbClr val="FFFFFF"/>
                </a:solidFill>
              </a:defRPr>
            </a:pPr>
            <a:r>
              <a:t>iOS offers a range of system colors</a:t>
            </a:r>
            <a:br/>
            <a:r>
              <a:t>that automatically adapt to vibrancy</a:t>
            </a:r>
            <a:br/>
            <a:r>
              <a:t>and changes in accessibility settings.</a:t>
            </a:r>
          </a:p>
        </p:txBody>
      </p:sp>
      <p:sp>
        <p:nvSpPr>
          <p:cNvPr id="1809" name="Prototype | Style"/>
          <p:cNvSpPr txBox="1"/>
          <p:nvPr>
            <p:ph type="body" idx="23"/>
          </p:nvPr>
        </p:nvSpPr>
        <p:spPr>
          <a:xfrm>
            <a:off x="1269305" y="12421154"/>
            <a:ext cx="2109954" cy="465340"/>
          </a:xfrm>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Prototype</a:t>
            </a:r>
            <a:r>
              <a:t> | Style</a:t>
            </a:r>
          </a:p>
        </p:txBody>
      </p:sp>
      <p:sp>
        <p:nvSpPr>
          <p:cNvPr id="181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11" name="Rounded Rectangle"/>
          <p:cNvSpPr/>
          <p:nvPr/>
        </p:nvSpPr>
        <p:spPr>
          <a:xfrm>
            <a:off x="9047900" y="1762102"/>
            <a:ext cx="2616150" cy="2616150"/>
          </a:xfrm>
          <a:prstGeom prst="roundRect">
            <a:avLst>
              <a:gd name="adj" fmla="val 25574"/>
            </a:avLst>
          </a:prstGeom>
          <a:solidFill>
            <a:srgbClr val="FFFFFF"/>
          </a:solidFill>
          <a:ln w="25400">
            <a:solidFill>
              <a:srgbClr val="929292"/>
            </a:solidFill>
            <a:custDash>
              <a:ds d="200000" sp="200000"/>
            </a:custDash>
            <a:miter lim="400000"/>
          </a:ln>
        </p:spPr>
        <p:txBody>
          <a:bodyPr lIns="50800" tIns="50800" rIns="50800" bIns="50800" anchor="ctr"/>
          <a:lstStyle/>
          <a:p>
            <a:pPr defTabSz="457200">
              <a:defRPr sz="3200">
                <a:solidFill>
                  <a:srgbClr val="FFFFFF"/>
                </a:solidFill>
                <a:latin typeface="Helvetica Neue Medium"/>
                <a:ea typeface="Helvetica Neue Medium"/>
                <a:cs typeface="Helvetica Neue Medium"/>
                <a:sym typeface="Helvetica Neue Medium"/>
              </a:defRPr>
            </a:pPr>
          </a:p>
        </p:txBody>
      </p:sp>
      <p:sp>
        <p:nvSpPr>
          <p:cNvPr id="1812" name="Rounded Rectangle"/>
          <p:cNvSpPr/>
          <p:nvPr/>
        </p:nvSpPr>
        <p:spPr>
          <a:xfrm>
            <a:off x="9047900" y="5386161"/>
            <a:ext cx="2616150" cy="1811854"/>
          </a:xfrm>
          <a:prstGeom prst="roundRect">
            <a:avLst>
              <a:gd name="adj" fmla="val 36927"/>
            </a:avLst>
          </a:prstGeom>
          <a:solidFill>
            <a:srgbClr val="FFFFFF"/>
          </a:solidFill>
          <a:ln w="25400">
            <a:solidFill>
              <a:srgbClr val="929292"/>
            </a:solidFill>
            <a:custDash>
              <a:ds d="200000" sp="200000"/>
            </a:custDash>
            <a:miter lim="400000"/>
          </a:ln>
        </p:spPr>
        <p:txBody>
          <a:bodyPr lIns="50800" tIns="50800" rIns="50800" bIns="50800" anchor="ctr"/>
          <a:lstStyle/>
          <a:p>
            <a:pPr defTabSz="457200">
              <a:defRPr sz="3200">
                <a:solidFill>
                  <a:srgbClr val="FFFFFF"/>
                </a:solidFill>
                <a:latin typeface="Helvetica Neue Medium"/>
                <a:ea typeface="Helvetica Neue Medium"/>
                <a:cs typeface="Helvetica Neue Medium"/>
                <a:sym typeface="Helvetica Neue Medium"/>
              </a:defRPr>
            </a:pPr>
          </a:p>
        </p:txBody>
      </p:sp>
      <p:sp>
        <p:nvSpPr>
          <p:cNvPr id="1813" name="Primary color"/>
          <p:cNvSpPr txBox="1"/>
          <p:nvPr/>
        </p:nvSpPr>
        <p:spPr>
          <a:xfrm>
            <a:off x="9014521" y="1042522"/>
            <a:ext cx="2682908" cy="4312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defTabSz="825500">
              <a:lnSpc>
                <a:spcPct val="110000"/>
              </a:lnSpc>
              <a:spcBef>
                <a:spcPts val="200"/>
              </a:spcBef>
              <a:defRPr sz="2100">
                <a:solidFill>
                  <a:srgbClr val="000000"/>
                </a:solidFill>
              </a:defRPr>
            </a:lvl1pPr>
          </a:lstStyle>
          <a:p>
            <a:pPr/>
            <a:r>
              <a:t>Primary color</a:t>
            </a:r>
          </a:p>
        </p:txBody>
      </p:sp>
      <p:sp>
        <p:nvSpPr>
          <p:cNvPr id="1814" name="Secondary color"/>
          <p:cNvSpPr txBox="1"/>
          <p:nvPr/>
        </p:nvSpPr>
        <p:spPr>
          <a:xfrm>
            <a:off x="9014521" y="4666581"/>
            <a:ext cx="2682908" cy="4312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defTabSz="825500">
              <a:lnSpc>
                <a:spcPct val="110000"/>
              </a:lnSpc>
              <a:spcBef>
                <a:spcPts val="200"/>
              </a:spcBef>
              <a:defRPr sz="2100">
                <a:solidFill>
                  <a:srgbClr val="000000"/>
                </a:solidFill>
              </a:defRPr>
            </a:lvl1pPr>
          </a:lstStyle>
          <a:p>
            <a:pPr/>
            <a:r>
              <a:t>Secondary color</a:t>
            </a:r>
          </a:p>
        </p:txBody>
      </p:sp>
      <p:sp>
        <p:nvSpPr>
          <p:cNvPr id="1815" name="Rounded Rectangle"/>
          <p:cNvSpPr/>
          <p:nvPr/>
        </p:nvSpPr>
        <p:spPr>
          <a:xfrm>
            <a:off x="20221514" y="1762102"/>
            <a:ext cx="2616150" cy="2616150"/>
          </a:xfrm>
          <a:prstGeom prst="roundRect">
            <a:avLst>
              <a:gd name="adj" fmla="val 25574"/>
            </a:avLst>
          </a:prstGeom>
          <a:solidFill>
            <a:srgbClr val="FFFFFF"/>
          </a:solidFill>
          <a:ln w="25400">
            <a:solidFill>
              <a:srgbClr val="929292"/>
            </a:solidFill>
            <a:custDash>
              <a:ds d="200000" sp="200000"/>
            </a:custDash>
            <a:miter lim="400000"/>
          </a:ln>
        </p:spPr>
        <p:txBody>
          <a:bodyPr lIns="50800" tIns="50800" rIns="50800" bIns="50800" anchor="ctr"/>
          <a:lstStyle/>
          <a:p>
            <a:pPr defTabSz="457200">
              <a:defRPr sz="3200">
                <a:solidFill>
                  <a:srgbClr val="FFFFFF"/>
                </a:solidFill>
                <a:latin typeface="Helvetica Neue Medium"/>
                <a:ea typeface="Helvetica Neue Medium"/>
                <a:cs typeface="Helvetica Neue Medium"/>
                <a:sym typeface="Helvetica Neue Medium"/>
              </a:defRPr>
            </a:pPr>
          </a:p>
        </p:txBody>
      </p:sp>
      <p:sp>
        <p:nvSpPr>
          <p:cNvPr id="1816" name="Imagery examples"/>
          <p:cNvSpPr txBox="1"/>
          <p:nvPr/>
        </p:nvSpPr>
        <p:spPr>
          <a:xfrm>
            <a:off x="20271868" y="1042522"/>
            <a:ext cx="2682907" cy="4312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defTabSz="825500">
              <a:lnSpc>
                <a:spcPct val="110000"/>
              </a:lnSpc>
              <a:spcBef>
                <a:spcPts val="200"/>
              </a:spcBef>
              <a:defRPr sz="2100">
                <a:solidFill>
                  <a:srgbClr val="000000"/>
                </a:solidFill>
              </a:defRPr>
            </a:lvl1pPr>
          </a:lstStyle>
          <a:p>
            <a:pPr/>
            <a:r>
              <a:t>Imagery examples</a:t>
            </a:r>
          </a:p>
        </p:txBody>
      </p:sp>
      <p:sp>
        <p:nvSpPr>
          <p:cNvPr id="1817" name="Rounded Rectangle"/>
          <p:cNvSpPr/>
          <p:nvPr/>
        </p:nvSpPr>
        <p:spPr>
          <a:xfrm>
            <a:off x="20305247" y="8029067"/>
            <a:ext cx="2616150" cy="2616150"/>
          </a:xfrm>
          <a:prstGeom prst="roundRect">
            <a:avLst>
              <a:gd name="adj" fmla="val 25574"/>
            </a:avLst>
          </a:prstGeom>
          <a:solidFill>
            <a:srgbClr val="FFFFFF"/>
          </a:solidFill>
          <a:ln w="25400">
            <a:solidFill>
              <a:srgbClr val="929292"/>
            </a:solidFill>
            <a:custDash>
              <a:ds d="200000" sp="200000"/>
            </a:custDash>
            <a:miter lim="400000"/>
          </a:ln>
        </p:spPr>
        <p:txBody>
          <a:bodyPr lIns="50800" tIns="50800" rIns="50800" bIns="50800" anchor="ctr"/>
          <a:lstStyle/>
          <a:p>
            <a:pPr defTabSz="457200">
              <a:defRPr sz="3200">
                <a:solidFill>
                  <a:srgbClr val="FFFFFF"/>
                </a:solidFill>
                <a:latin typeface="Helvetica Neue Medium"/>
                <a:ea typeface="Helvetica Neue Medium"/>
                <a:cs typeface="Helvetica Neue Medium"/>
                <a:sym typeface="Helvetica Neue Medium"/>
              </a:defRPr>
            </a:pPr>
          </a:p>
        </p:txBody>
      </p:sp>
      <p:sp>
        <p:nvSpPr>
          <p:cNvPr id="1818" name="Rounded Rectangle"/>
          <p:cNvSpPr/>
          <p:nvPr/>
        </p:nvSpPr>
        <p:spPr>
          <a:xfrm>
            <a:off x="20305247" y="4784406"/>
            <a:ext cx="2616150" cy="2616150"/>
          </a:xfrm>
          <a:prstGeom prst="roundRect">
            <a:avLst>
              <a:gd name="adj" fmla="val 25574"/>
            </a:avLst>
          </a:prstGeom>
          <a:solidFill>
            <a:srgbClr val="FFFFFF"/>
          </a:solidFill>
          <a:ln w="25400">
            <a:solidFill>
              <a:srgbClr val="929292"/>
            </a:solidFill>
            <a:custDash>
              <a:ds d="200000" sp="200000"/>
            </a:custDash>
            <a:miter lim="400000"/>
          </a:ln>
        </p:spPr>
        <p:txBody>
          <a:bodyPr lIns="50800" tIns="50800" rIns="50800" bIns="50800" anchor="ctr"/>
          <a:lstStyle/>
          <a:p>
            <a:pPr defTabSz="457200">
              <a:defRPr sz="3200">
                <a:solidFill>
                  <a:srgbClr val="FFFFFF"/>
                </a:solidFill>
                <a:latin typeface="Helvetica Neue Medium"/>
                <a:ea typeface="Helvetica Neue Medium"/>
                <a:cs typeface="Helvetica Neue Medium"/>
                <a:sym typeface="Helvetica Neue Medium"/>
              </a:defRPr>
            </a:pPr>
          </a:p>
        </p:txBody>
      </p:sp>
      <p:sp>
        <p:nvSpPr>
          <p:cNvPr id="1819" name="Icon set"/>
          <p:cNvSpPr txBox="1"/>
          <p:nvPr/>
        </p:nvSpPr>
        <p:spPr>
          <a:xfrm>
            <a:off x="13299856" y="1042522"/>
            <a:ext cx="2682907" cy="4312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defTabSz="825500">
              <a:lnSpc>
                <a:spcPct val="110000"/>
              </a:lnSpc>
              <a:spcBef>
                <a:spcPts val="200"/>
              </a:spcBef>
              <a:defRPr sz="2100">
                <a:solidFill>
                  <a:srgbClr val="000000"/>
                </a:solidFill>
              </a:defRPr>
            </a:lvl1pPr>
          </a:lstStyle>
          <a:p>
            <a:pPr/>
            <a:r>
              <a:t>Icon set</a:t>
            </a:r>
          </a:p>
        </p:txBody>
      </p:sp>
      <p:sp>
        <p:nvSpPr>
          <p:cNvPr id="1820" name="Line"/>
          <p:cNvSpPr/>
          <p:nvPr/>
        </p:nvSpPr>
        <p:spPr>
          <a:xfrm flipV="1">
            <a:off x="19617219" y="1207651"/>
            <a:ext cx="1" cy="9727559"/>
          </a:xfrm>
          <a:prstGeom prst="line">
            <a:avLst/>
          </a:prstGeom>
          <a:ln w="12700">
            <a:solidFill>
              <a:srgbClr val="5E5E5E"/>
            </a:solidFill>
            <a:miter lim="400000"/>
          </a:ln>
        </p:spPr>
        <p:txBody>
          <a:bodyPr lIns="50800" tIns="50800" rIns="50800" bIns="50800" anchor="ctr"/>
          <a:lstStyle/>
          <a:p>
            <a:pPr defTabSz="825500">
              <a:defRPr sz="2400">
                <a:solidFill>
                  <a:srgbClr val="000000"/>
                </a:solidFill>
              </a:defRPr>
            </a:pPr>
          </a:p>
        </p:txBody>
      </p:sp>
      <p:sp>
        <p:nvSpPr>
          <p:cNvPr id="1821" name="Line"/>
          <p:cNvSpPr/>
          <p:nvPr/>
        </p:nvSpPr>
        <p:spPr>
          <a:xfrm flipV="1">
            <a:off x="12743412" y="1207651"/>
            <a:ext cx="1" cy="6818010"/>
          </a:xfrm>
          <a:prstGeom prst="line">
            <a:avLst/>
          </a:prstGeom>
          <a:ln w="12700">
            <a:solidFill>
              <a:srgbClr val="5E5E5E"/>
            </a:solidFill>
            <a:miter lim="400000"/>
          </a:ln>
        </p:spPr>
        <p:txBody>
          <a:bodyPr lIns="50800" tIns="50800" rIns="50800" bIns="50800" anchor="ctr"/>
          <a:lstStyle/>
          <a:p>
            <a:pPr defTabSz="825500">
              <a:defRPr sz="2400">
                <a:solidFill>
                  <a:srgbClr val="000000"/>
                </a:solidFill>
              </a:defRPr>
            </a:pPr>
          </a:p>
        </p:txBody>
      </p:sp>
      <p:sp>
        <p:nvSpPr>
          <p:cNvPr id="1822" name="Rounded Rectangle"/>
          <p:cNvSpPr/>
          <p:nvPr/>
        </p:nvSpPr>
        <p:spPr>
          <a:xfrm>
            <a:off x="13333234" y="1762102"/>
            <a:ext cx="624514" cy="624514"/>
          </a:xfrm>
          <a:prstGeom prst="roundRect">
            <a:avLst>
              <a:gd name="adj" fmla="val 25574"/>
            </a:avLst>
          </a:prstGeom>
          <a:solidFill>
            <a:srgbClr val="FFFFFF"/>
          </a:solidFill>
          <a:ln w="25400">
            <a:solidFill>
              <a:srgbClr val="929292"/>
            </a:solidFill>
            <a:custDash>
              <a:ds d="200000" sp="200000"/>
            </a:custDash>
            <a:miter lim="400000"/>
          </a:ln>
        </p:spPr>
        <p:txBody>
          <a:bodyPr lIns="50800" tIns="50800" rIns="50800" bIns="50800" anchor="ctr"/>
          <a:lstStyle/>
          <a:p>
            <a:pPr defTabSz="457200">
              <a:defRPr sz="3200">
                <a:solidFill>
                  <a:srgbClr val="FFFFFF"/>
                </a:solidFill>
                <a:latin typeface="Helvetica Neue Medium"/>
                <a:ea typeface="Helvetica Neue Medium"/>
                <a:cs typeface="Helvetica Neue Medium"/>
                <a:sym typeface="Helvetica Neue Medium"/>
              </a:defRPr>
            </a:pPr>
          </a:p>
        </p:txBody>
      </p:sp>
      <p:sp>
        <p:nvSpPr>
          <p:cNvPr id="1823" name="Rounded Rectangle"/>
          <p:cNvSpPr/>
          <p:nvPr/>
        </p:nvSpPr>
        <p:spPr>
          <a:xfrm>
            <a:off x="16402620" y="1762102"/>
            <a:ext cx="624514" cy="624514"/>
          </a:xfrm>
          <a:prstGeom prst="roundRect">
            <a:avLst>
              <a:gd name="adj" fmla="val 25574"/>
            </a:avLst>
          </a:prstGeom>
          <a:solidFill>
            <a:srgbClr val="FFFFFF"/>
          </a:solidFill>
          <a:ln w="25400">
            <a:solidFill>
              <a:srgbClr val="929292"/>
            </a:solidFill>
            <a:custDash>
              <a:ds d="200000" sp="200000"/>
            </a:custDash>
            <a:miter lim="400000"/>
          </a:ln>
        </p:spPr>
        <p:txBody>
          <a:bodyPr lIns="50800" tIns="50800" rIns="50800" bIns="50800" anchor="ctr"/>
          <a:lstStyle/>
          <a:p>
            <a:pPr defTabSz="457200">
              <a:defRPr sz="3200">
                <a:solidFill>
                  <a:srgbClr val="FFFFFF"/>
                </a:solidFill>
                <a:latin typeface="Helvetica Neue Medium"/>
                <a:ea typeface="Helvetica Neue Medium"/>
                <a:cs typeface="Helvetica Neue Medium"/>
                <a:sym typeface="Helvetica Neue Medium"/>
              </a:defRPr>
            </a:pPr>
          </a:p>
        </p:txBody>
      </p:sp>
      <p:sp>
        <p:nvSpPr>
          <p:cNvPr id="1824" name="ic_name"/>
          <p:cNvSpPr txBox="1"/>
          <p:nvPr/>
        </p:nvSpPr>
        <p:spPr>
          <a:xfrm>
            <a:off x="14233283" y="1858733"/>
            <a:ext cx="1610732" cy="4312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lstStyle>
          <a:p>
            <a:pPr/>
            <a:r>
              <a:t>ic_name</a:t>
            </a:r>
          </a:p>
        </p:txBody>
      </p:sp>
      <p:sp>
        <p:nvSpPr>
          <p:cNvPr id="1825" name="ic_name"/>
          <p:cNvSpPr txBox="1"/>
          <p:nvPr/>
        </p:nvSpPr>
        <p:spPr>
          <a:xfrm>
            <a:off x="17351840" y="1858733"/>
            <a:ext cx="1610732" cy="4312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lstStyle>
          <a:p>
            <a:pPr/>
            <a:r>
              <a:t>ic_name</a:t>
            </a:r>
          </a:p>
        </p:txBody>
      </p:sp>
      <p:sp>
        <p:nvSpPr>
          <p:cNvPr id="1826" name="Rounded Rectangle"/>
          <p:cNvSpPr/>
          <p:nvPr/>
        </p:nvSpPr>
        <p:spPr>
          <a:xfrm>
            <a:off x="13333234" y="2708324"/>
            <a:ext cx="624514" cy="624514"/>
          </a:xfrm>
          <a:prstGeom prst="roundRect">
            <a:avLst>
              <a:gd name="adj" fmla="val 25574"/>
            </a:avLst>
          </a:prstGeom>
          <a:solidFill>
            <a:srgbClr val="FFFFFF"/>
          </a:solidFill>
          <a:ln w="25400">
            <a:solidFill>
              <a:srgbClr val="929292"/>
            </a:solidFill>
            <a:custDash>
              <a:ds d="200000" sp="200000"/>
            </a:custDash>
            <a:miter lim="400000"/>
          </a:ln>
        </p:spPr>
        <p:txBody>
          <a:bodyPr lIns="50800" tIns="50800" rIns="50800" bIns="50800" anchor="ctr"/>
          <a:lstStyle/>
          <a:p>
            <a:pPr defTabSz="457200">
              <a:defRPr sz="3200">
                <a:solidFill>
                  <a:srgbClr val="FFFFFF"/>
                </a:solidFill>
                <a:latin typeface="Helvetica Neue Medium"/>
                <a:ea typeface="Helvetica Neue Medium"/>
                <a:cs typeface="Helvetica Neue Medium"/>
                <a:sym typeface="Helvetica Neue Medium"/>
              </a:defRPr>
            </a:pPr>
          </a:p>
        </p:txBody>
      </p:sp>
      <p:sp>
        <p:nvSpPr>
          <p:cNvPr id="1827" name="Rounded Rectangle"/>
          <p:cNvSpPr/>
          <p:nvPr/>
        </p:nvSpPr>
        <p:spPr>
          <a:xfrm>
            <a:off x="16402620" y="2708324"/>
            <a:ext cx="624514" cy="624514"/>
          </a:xfrm>
          <a:prstGeom prst="roundRect">
            <a:avLst>
              <a:gd name="adj" fmla="val 25574"/>
            </a:avLst>
          </a:prstGeom>
          <a:solidFill>
            <a:srgbClr val="FFFFFF"/>
          </a:solidFill>
          <a:ln w="25400">
            <a:solidFill>
              <a:srgbClr val="929292"/>
            </a:solidFill>
            <a:custDash>
              <a:ds d="200000" sp="200000"/>
            </a:custDash>
            <a:miter lim="400000"/>
          </a:ln>
        </p:spPr>
        <p:txBody>
          <a:bodyPr lIns="50800" tIns="50800" rIns="50800" bIns="50800" anchor="ctr"/>
          <a:lstStyle/>
          <a:p>
            <a:pPr defTabSz="457200">
              <a:defRPr sz="3200">
                <a:solidFill>
                  <a:srgbClr val="FFFFFF"/>
                </a:solidFill>
                <a:latin typeface="Helvetica Neue Medium"/>
                <a:ea typeface="Helvetica Neue Medium"/>
                <a:cs typeface="Helvetica Neue Medium"/>
                <a:sym typeface="Helvetica Neue Medium"/>
              </a:defRPr>
            </a:pPr>
          </a:p>
        </p:txBody>
      </p:sp>
      <p:sp>
        <p:nvSpPr>
          <p:cNvPr id="1828" name="ic_name"/>
          <p:cNvSpPr txBox="1"/>
          <p:nvPr/>
        </p:nvSpPr>
        <p:spPr>
          <a:xfrm>
            <a:off x="14233283" y="2804955"/>
            <a:ext cx="1610732" cy="4312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lstStyle>
          <a:p>
            <a:pPr/>
            <a:r>
              <a:t>ic_name</a:t>
            </a:r>
          </a:p>
        </p:txBody>
      </p:sp>
      <p:sp>
        <p:nvSpPr>
          <p:cNvPr id="1829" name="ic_name"/>
          <p:cNvSpPr txBox="1"/>
          <p:nvPr/>
        </p:nvSpPr>
        <p:spPr>
          <a:xfrm>
            <a:off x="17351840" y="2804955"/>
            <a:ext cx="1610732" cy="4312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lstStyle>
          <a:p>
            <a:pPr/>
            <a:r>
              <a:t>ic_name</a:t>
            </a:r>
          </a:p>
        </p:txBody>
      </p:sp>
      <p:sp>
        <p:nvSpPr>
          <p:cNvPr id="1830" name="Rounded Rectangle"/>
          <p:cNvSpPr/>
          <p:nvPr/>
        </p:nvSpPr>
        <p:spPr>
          <a:xfrm>
            <a:off x="13333234" y="3654545"/>
            <a:ext cx="624514" cy="624515"/>
          </a:xfrm>
          <a:prstGeom prst="roundRect">
            <a:avLst>
              <a:gd name="adj" fmla="val 25574"/>
            </a:avLst>
          </a:prstGeom>
          <a:solidFill>
            <a:srgbClr val="FFFFFF"/>
          </a:solidFill>
          <a:ln w="25400">
            <a:solidFill>
              <a:srgbClr val="929292"/>
            </a:solidFill>
            <a:custDash>
              <a:ds d="200000" sp="200000"/>
            </a:custDash>
            <a:miter lim="400000"/>
          </a:ln>
        </p:spPr>
        <p:txBody>
          <a:bodyPr lIns="50800" tIns="50800" rIns="50800" bIns="50800" anchor="ctr"/>
          <a:lstStyle/>
          <a:p>
            <a:pPr defTabSz="457200">
              <a:defRPr sz="3200">
                <a:solidFill>
                  <a:srgbClr val="FFFFFF"/>
                </a:solidFill>
                <a:latin typeface="Helvetica Neue Medium"/>
                <a:ea typeface="Helvetica Neue Medium"/>
                <a:cs typeface="Helvetica Neue Medium"/>
                <a:sym typeface="Helvetica Neue Medium"/>
              </a:defRPr>
            </a:pPr>
          </a:p>
        </p:txBody>
      </p:sp>
      <p:sp>
        <p:nvSpPr>
          <p:cNvPr id="1831" name="Rounded Rectangle"/>
          <p:cNvSpPr/>
          <p:nvPr/>
        </p:nvSpPr>
        <p:spPr>
          <a:xfrm>
            <a:off x="16402620" y="3654545"/>
            <a:ext cx="624514" cy="624515"/>
          </a:xfrm>
          <a:prstGeom prst="roundRect">
            <a:avLst>
              <a:gd name="adj" fmla="val 25574"/>
            </a:avLst>
          </a:prstGeom>
          <a:solidFill>
            <a:srgbClr val="FFFFFF"/>
          </a:solidFill>
          <a:ln w="25400">
            <a:solidFill>
              <a:srgbClr val="929292"/>
            </a:solidFill>
            <a:custDash>
              <a:ds d="200000" sp="200000"/>
            </a:custDash>
            <a:miter lim="400000"/>
          </a:ln>
        </p:spPr>
        <p:txBody>
          <a:bodyPr lIns="50800" tIns="50800" rIns="50800" bIns="50800" anchor="ctr"/>
          <a:lstStyle/>
          <a:p>
            <a:pPr defTabSz="457200">
              <a:defRPr sz="3200">
                <a:solidFill>
                  <a:srgbClr val="FFFFFF"/>
                </a:solidFill>
                <a:latin typeface="Helvetica Neue Medium"/>
                <a:ea typeface="Helvetica Neue Medium"/>
                <a:cs typeface="Helvetica Neue Medium"/>
                <a:sym typeface="Helvetica Neue Medium"/>
              </a:defRPr>
            </a:pPr>
          </a:p>
        </p:txBody>
      </p:sp>
      <p:sp>
        <p:nvSpPr>
          <p:cNvPr id="1832" name="ic_name"/>
          <p:cNvSpPr txBox="1"/>
          <p:nvPr/>
        </p:nvSpPr>
        <p:spPr>
          <a:xfrm>
            <a:off x="14233283" y="3751177"/>
            <a:ext cx="1610732" cy="4312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lstStyle>
          <a:p>
            <a:pPr/>
            <a:r>
              <a:t>ic_name</a:t>
            </a:r>
          </a:p>
        </p:txBody>
      </p:sp>
      <p:sp>
        <p:nvSpPr>
          <p:cNvPr id="1833" name="ic_name"/>
          <p:cNvSpPr txBox="1"/>
          <p:nvPr/>
        </p:nvSpPr>
        <p:spPr>
          <a:xfrm>
            <a:off x="17351840" y="3751177"/>
            <a:ext cx="1610732" cy="4312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lstStyle>
          <a:p>
            <a:pPr/>
            <a:r>
              <a:t>ic_name</a:t>
            </a:r>
          </a:p>
        </p:txBody>
      </p:sp>
      <p:sp>
        <p:nvSpPr>
          <p:cNvPr id="1834" name="Rounded Rectangle"/>
          <p:cNvSpPr/>
          <p:nvPr/>
        </p:nvSpPr>
        <p:spPr>
          <a:xfrm>
            <a:off x="13333234" y="4600768"/>
            <a:ext cx="624514" cy="624514"/>
          </a:xfrm>
          <a:prstGeom prst="roundRect">
            <a:avLst>
              <a:gd name="adj" fmla="val 25574"/>
            </a:avLst>
          </a:prstGeom>
          <a:solidFill>
            <a:srgbClr val="FFFFFF"/>
          </a:solidFill>
          <a:ln w="25400">
            <a:solidFill>
              <a:srgbClr val="929292"/>
            </a:solidFill>
            <a:custDash>
              <a:ds d="200000" sp="200000"/>
            </a:custDash>
            <a:miter lim="400000"/>
          </a:ln>
        </p:spPr>
        <p:txBody>
          <a:bodyPr lIns="50800" tIns="50800" rIns="50800" bIns="50800" anchor="ctr"/>
          <a:lstStyle/>
          <a:p>
            <a:pPr defTabSz="457200">
              <a:defRPr sz="3200">
                <a:solidFill>
                  <a:srgbClr val="FFFFFF"/>
                </a:solidFill>
                <a:latin typeface="Helvetica Neue Medium"/>
                <a:ea typeface="Helvetica Neue Medium"/>
                <a:cs typeface="Helvetica Neue Medium"/>
                <a:sym typeface="Helvetica Neue Medium"/>
              </a:defRPr>
            </a:pPr>
          </a:p>
        </p:txBody>
      </p:sp>
      <p:sp>
        <p:nvSpPr>
          <p:cNvPr id="1835" name="Rounded Rectangle"/>
          <p:cNvSpPr/>
          <p:nvPr/>
        </p:nvSpPr>
        <p:spPr>
          <a:xfrm>
            <a:off x="16402620" y="4600768"/>
            <a:ext cx="624514" cy="624514"/>
          </a:xfrm>
          <a:prstGeom prst="roundRect">
            <a:avLst>
              <a:gd name="adj" fmla="val 25574"/>
            </a:avLst>
          </a:prstGeom>
          <a:solidFill>
            <a:srgbClr val="FFFFFF"/>
          </a:solidFill>
          <a:ln w="25400">
            <a:solidFill>
              <a:srgbClr val="929292"/>
            </a:solidFill>
            <a:custDash>
              <a:ds d="200000" sp="200000"/>
            </a:custDash>
            <a:miter lim="400000"/>
          </a:ln>
        </p:spPr>
        <p:txBody>
          <a:bodyPr lIns="50800" tIns="50800" rIns="50800" bIns="50800" anchor="ctr"/>
          <a:lstStyle/>
          <a:p>
            <a:pPr defTabSz="457200">
              <a:defRPr sz="3200">
                <a:solidFill>
                  <a:srgbClr val="FFFFFF"/>
                </a:solidFill>
                <a:latin typeface="Helvetica Neue Medium"/>
                <a:ea typeface="Helvetica Neue Medium"/>
                <a:cs typeface="Helvetica Neue Medium"/>
                <a:sym typeface="Helvetica Neue Medium"/>
              </a:defRPr>
            </a:pPr>
          </a:p>
        </p:txBody>
      </p:sp>
      <p:sp>
        <p:nvSpPr>
          <p:cNvPr id="1836" name="ic_name"/>
          <p:cNvSpPr txBox="1"/>
          <p:nvPr/>
        </p:nvSpPr>
        <p:spPr>
          <a:xfrm>
            <a:off x="14233283" y="4697398"/>
            <a:ext cx="1610732" cy="4312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lstStyle>
          <a:p>
            <a:pPr/>
            <a:r>
              <a:t>ic_name</a:t>
            </a:r>
          </a:p>
        </p:txBody>
      </p:sp>
      <p:sp>
        <p:nvSpPr>
          <p:cNvPr id="1837" name="ic_name"/>
          <p:cNvSpPr txBox="1"/>
          <p:nvPr/>
        </p:nvSpPr>
        <p:spPr>
          <a:xfrm>
            <a:off x="17351840" y="4697398"/>
            <a:ext cx="1610732" cy="4312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lstStyle>
          <a:p>
            <a:pPr/>
            <a:r>
              <a:t>ic_name</a:t>
            </a:r>
          </a:p>
        </p:txBody>
      </p:sp>
      <p:sp>
        <p:nvSpPr>
          <p:cNvPr id="1838" name="Rounded Rectangle"/>
          <p:cNvSpPr/>
          <p:nvPr/>
        </p:nvSpPr>
        <p:spPr>
          <a:xfrm>
            <a:off x="13333234" y="5546989"/>
            <a:ext cx="624514" cy="624515"/>
          </a:xfrm>
          <a:prstGeom prst="roundRect">
            <a:avLst>
              <a:gd name="adj" fmla="val 25574"/>
            </a:avLst>
          </a:prstGeom>
          <a:solidFill>
            <a:srgbClr val="FFFFFF"/>
          </a:solidFill>
          <a:ln w="25400">
            <a:solidFill>
              <a:srgbClr val="929292"/>
            </a:solidFill>
            <a:custDash>
              <a:ds d="200000" sp="200000"/>
            </a:custDash>
            <a:miter lim="400000"/>
          </a:ln>
        </p:spPr>
        <p:txBody>
          <a:bodyPr lIns="50800" tIns="50800" rIns="50800" bIns="50800" anchor="ctr"/>
          <a:lstStyle/>
          <a:p>
            <a:pPr defTabSz="457200">
              <a:defRPr sz="3200">
                <a:solidFill>
                  <a:srgbClr val="FFFFFF"/>
                </a:solidFill>
                <a:latin typeface="Helvetica Neue Medium"/>
                <a:ea typeface="Helvetica Neue Medium"/>
                <a:cs typeface="Helvetica Neue Medium"/>
                <a:sym typeface="Helvetica Neue Medium"/>
              </a:defRPr>
            </a:pPr>
          </a:p>
        </p:txBody>
      </p:sp>
      <p:sp>
        <p:nvSpPr>
          <p:cNvPr id="1839" name="Rounded Rectangle"/>
          <p:cNvSpPr/>
          <p:nvPr/>
        </p:nvSpPr>
        <p:spPr>
          <a:xfrm>
            <a:off x="16402620" y="5546989"/>
            <a:ext cx="624514" cy="624515"/>
          </a:xfrm>
          <a:prstGeom prst="roundRect">
            <a:avLst>
              <a:gd name="adj" fmla="val 25574"/>
            </a:avLst>
          </a:prstGeom>
          <a:solidFill>
            <a:srgbClr val="FFFFFF"/>
          </a:solidFill>
          <a:ln w="25400">
            <a:solidFill>
              <a:srgbClr val="929292"/>
            </a:solidFill>
            <a:custDash>
              <a:ds d="200000" sp="200000"/>
            </a:custDash>
            <a:miter lim="400000"/>
          </a:ln>
        </p:spPr>
        <p:txBody>
          <a:bodyPr lIns="50800" tIns="50800" rIns="50800" bIns="50800" anchor="ctr"/>
          <a:lstStyle/>
          <a:p>
            <a:pPr defTabSz="457200">
              <a:defRPr sz="3200">
                <a:solidFill>
                  <a:srgbClr val="FFFFFF"/>
                </a:solidFill>
                <a:latin typeface="Helvetica Neue Medium"/>
                <a:ea typeface="Helvetica Neue Medium"/>
                <a:cs typeface="Helvetica Neue Medium"/>
                <a:sym typeface="Helvetica Neue Medium"/>
              </a:defRPr>
            </a:pPr>
          </a:p>
        </p:txBody>
      </p:sp>
      <p:sp>
        <p:nvSpPr>
          <p:cNvPr id="1840" name="ic_name"/>
          <p:cNvSpPr txBox="1"/>
          <p:nvPr/>
        </p:nvSpPr>
        <p:spPr>
          <a:xfrm>
            <a:off x="14233283" y="5643621"/>
            <a:ext cx="1610732" cy="4312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lstStyle>
          <a:p>
            <a:pPr/>
            <a:r>
              <a:t>ic_name</a:t>
            </a:r>
          </a:p>
        </p:txBody>
      </p:sp>
      <p:sp>
        <p:nvSpPr>
          <p:cNvPr id="1841" name="ic_name"/>
          <p:cNvSpPr txBox="1"/>
          <p:nvPr/>
        </p:nvSpPr>
        <p:spPr>
          <a:xfrm>
            <a:off x="17351840" y="5643621"/>
            <a:ext cx="1610732" cy="4312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lstStyle>
          <a:p>
            <a:pPr/>
            <a:r>
              <a:t>ic_name</a:t>
            </a:r>
          </a:p>
        </p:txBody>
      </p:sp>
      <p:sp>
        <p:nvSpPr>
          <p:cNvPr id="1842" name="Rounded Rectangle"/>
          <p:cNvSpPr/>
          <p:nvPr/>
        </p:nvSpPr>
        <p:spPr>
          <a:xfrm>
            <a:off x="13333234" y="6493211"/>
            <a:ext cx="624514" cy="624514"/>
          </a:xfrm>
          <a:prstGeom prst="roundRect">
            <a:avLst>
              <a:gd name="adj" fmla="val 25574"/>
            </a:avLst>
          </a:prstGeom>
          <a:solidFill>
            <a:srgbClr val="FFFFFF"/>
          </a:solidFill>
          <a:ln w="25400">
            <a:solidFill>
              <a:srgbClr val="929292"/>
            </a:solidFill>
            <a:custDash>
              <a:ds d="200000" sp="200000"/>
            </a:custDash>
            <a:miter lim="400000"/>
          </a:ln>
        </p:spPr>
        <p:txBody>
          <a:bodyPr lIns="50800" tIns="50800" rIns="50800" bIns="50800" anchor="ctr"/>
          <a:lstStyle/>
          <a:p>
            <a:pPr defTabSz="457200">
              <a:defRPr sz="3200">
                <a:solidFill>
                  <a:srgbClr val="FFFFFF"/>
                </a:solidFill>
                <a:latin typeface="Helvetica Neue Medium"/>
                <a:ea typeface="Helvetica Neue Medium"/>
                <a:cs typeface="Helvetica Neue Medium"/>
                <a:sym typeface="Helvetica Neue Medium"/>
              </a:defRPr>
            </a:pPr>
          </a:p>
        </p:txBody>
      </p:sp>
      <p:sp>
        <p:nvSpPr>
          <p:cNvPr id="1843" name="Rounded Rectangle"/>
          <p:cNvSpPr/>
          <p:nvPr/>
        </p:nvSpPr>
        <p:spPr>
          <a:xfrm>
            <a:off x="16402620" y="6493211"/>
            <a:ext cx="624514" cy="624514"/>
          </a:xfrm>
          <a:prstGeom prst="roundRect">
            <a:avLst>
              <a:gd name="adj" fmla="val 25574"/>
            </a:avLst>
          </a:prstGeom>
          <a:solidFill>
            <a:srgbClr val="FFFFFF"/>
          </a:solidFill>
          <a:ln w="25400">
            <a:solidFill>
              <a:srgbClr val="929292"/>
            </a:solidFill>
            <a:custDash>
              <a:ds d="200000" sp="200000"/>
            </a:custDash>
            <a:miter lim="400000"/>
          </a:ln>
        </p:spPr>
        <p:txBody>
          <a:bodyPr lIns="50800" tIns="50800" rIns="50800" bIns="50800" anchor="ctr"/>
          <a:lstStyle/>
          <a:p>
            <a:pPr defTabSz="457200">
              <a:defRPr sz="3200">
                <a:solidFill>
                  <a:srgbClr val="FFFFFF"/>
                </a:solidFill>
                <a:latin typeface="Helvetica Neue Medium"/>
                <a:ea typeface="Helvetica Neue Medium"/>
                <a:cs typeface="Helvetica Neue Medium"/>
                <a:sym typeface="Helvetica Neue Medium"/>
              </a:defRPr>
            </a:pPr>
          </a:p>
        </p:txBody>
      </p:sp>
      <p:sp>
        <p:nvSpPr>
          <p:cNvPr id="1844" name="ic_name"/>
          <p:cNvSpPr txBox="1"/>
          <p:nvPr/>
        </p:nvSpPr>
        <p:spPr>
          <a:xfrm>
            <a:off x="14233283" y="6589842"/>
            <a:ext cx="1610732" cy="4312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lstStyle>
          <a:p>
            <a:pPr/>
            <a:r>
              <a:t>ic_name</a:t>
            </a:r>
          </a:p>
        </p:txBody>
      </p:sp>
      <p:sp>
        <p:nvSpPr>
          <p:cNvPr id="1845" name="ic_name"/>
          <p:cNvSpPr txBox="1"/>
          <p:nvPr/>
        </p:nvSpPr>
        <p:spPr>
          <a:xfrm>
            <a:off x="17351840" y="6589842"/>
            <a:ext cx="1610732" cy="4312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lstStyle>
          <a:p>
            <a:pPr/>
            <a:r>
              <a:t>ic_name</a:t>
            </a:r>
          </a:p>
        </p:txBody>
      </p:sp>
      <p:sp>
        <p:nvSpPr>
          <p:cNvPr id="1846" name="Line"/>
          <p:cNvSpPr/>
          <p:nvPr/>
        </p:nvSpPr>
        <p:spPr>
          <a:xfrm>
            <a:off x="8905116" y="8024556"/>
            <a:ext cx="10723230" cy="1"/>
          </a:xfrm>
          <a:prstGeom prst="line">
            <a:avLst/>
          </a:prstGeom>
          <a:ln w="12700">
            <a:solidFill>
              <a:srgbClr val="5E5E5E"/>
            </a:solidFill>
            <a:miter lim="400000"/>
          </a:ln>
        </p:spPr>
        <p:txBody>
          <a:bodyPr lIns="50800" tIns="50800" rIns="50800" bIns="50800" anchor="ctr"/>
          <a:lstStyle/>
          <a:p>
            <a:pPr defTabSz="825500">
              <a:defRPr sz="2400">
                <a:solidFill>
                  <a:srgbClr val="000000"/>
                </a:solidFill>
              </a:defRPr>
            </a:pPr>
          </a:p>
        </p:txBody>
      </p:sp>
      <p:sp>
        <p:nvSpPr>
          <p:cNvPr id="1847" name="Typography"/>
          <p:cNvSpPr txBox="1"/>
          <p:nvPr/>
        </p:nvSpPr>
        <p:spPr>
          <a:xfrm>
            <a:off x="9014521" y="8290640"/>
            <a:ext cx="2682908" cy="4312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defTabSz="825500">
              <a:lnSpc>
                <a:spcPct val="110000"/>
              </a:lnSpc>
              <a:spcBef>
                <a:spcPts val="200"/>
              </a:spcBef>
              <a:defRPr sz="2100">
                <a:solidFill>
                  <a:srgbClr val="000000"/>
                </a:solidFill>
              </a:defRPr>
            </a:lvl1pPr>
          </a:lstStyle>
          <a:p>
            <a:pPr/>
            <a:r>
              <a:t>Typography</a:t>
            </a:r>
          </a:p>
        </p:txBody>
      </p:sp>
      <p:pic>
        <p:nvPicPr>
          <p:cNvPr id="1848" name="Screen Shot 2021-02-18 at 5.32.56 PM.png" descr="Screen Shot 2021-02-18 at 5.32.56 PM.png"/>
          <p:cNvPicPr>
            <a:picLocks noChangeAspect="1"/>
          </p:cNvPicPr>
          <p:nvPr/>
        </p:nvPicPr>
        <p:blipFill>
          <a:blip r:embed="rId2">
            <a:extLst/>
          </a:blip>
          <a:stretch>
            <a:fillRect/>
          </a:stretch>
        </p:blipFill>
        <p:spPr>
          <a:xfrm>
            <a:off x="10132928" y="9206186"/>
            <a:ext cx="8506112" cy="1761077"/>
          </a:xfrm>
          <a:prstGeom prst="rect">
            <a:avLst/>
          </a:prstGeom>
          <a:ln w="12700">
            <a:miter lim="400000"/>
          </a:ln>
        </p:spPr>
      </p:pic>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0" name="Prototype | Style"/>
          <p:cNvSpPr txBox="1"/>
          <p:nvPr>
            <p:ph type="body" idx="22"/>
          </p:nvPr>
        </p:nvSpPr>
        <p:spPr>
          <a:xfrm>
            <a:off x="1269305" y="12421154"/>
            <a:ext cx="2109954" cy="465340"/>
          </a:xfrm>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Prototype</a:t>
            </a:r>
            <a:r>
              <a:t> | Style</a:t>
            </a:r>
          </a:p>
        </p:txBody>
      </p:sp>
      <p:sp>
        <p:nvSpPr>
          <p:cNvPr id="1851" name="Incorporating style into the provided resource."/>
          <p:cNvSpPr txBox="1"/>
          <p:nvPr>
            <p:ph type="body" idx="23"/>
          </p:nvPr>
        </p:nvSpPr>
        <p:spPr>
          <a:xfrm>
            <a:off x="1266761" y="4364835"/>
            <a:ext cx="5677011" cy="462434"/>
          </a:xfrm>
          <a:prstGeom prst="rect">
            <a:avLst/>
          </a:prstGeom>
        </p:spPr>
        <p:txBody>
          <a:bodyPr/>
          <a:lstStyle>
            <a:lvl1pPr>
              <a:defRPr spc="-21"/>
            </a:lvl1pPr>
          </a:lstStyle>
          <a:p>
            <a:pPr/>
            <a:r>
              <a:t>Incorporating style into the provided resource. </a:t>
            </a:r>
          </a:p>
        </p:txBody>
      </p:sp>
      <p:sp>
        <p:nvSpPr>
          <p:cNvPr id="185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53" name="Update important elements in your app (for example, highlighted tabs and buttons) to match the primary color in your style guide.…"/>
          <p:cNvSpPr txBox="1"/>
          <p:nvPr/>
        </p:nvSpPr>
        <p:spPr>
          <a:xfrm>
            <a:off x="8932736" y="1061070"/>
            <a:ext cx="6728632" cy="424131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spAutoFit/>
          </a:bodyPr>
          <a:lstStyle/>
          <a:p>
            <a:pPr marL="426719" indent="-426719" algn="l" defTabSz="825500">
              <a:lnSpc>
                <a:spcPts val="3200"/>
              </a:lnSpc>
              <a:spcBef>
                <a:spcPts val="1700"/>
              </a:spcBef>
              <a:buSzPct val="100000"/>
              <a:buAutoNum type="arabicPeriod" startAt="1"/>
              <a:defRPr sz="2400">
                <a:solidFill>
                  <a:srgbClr val="000000"/>
                </a:solidFill>
              </a:defRPr>
            </a:pPr>
            <a:r>
              <a:t>Update important elements in your app (for example, highlighted tabs and buttons) to match the primary color in your style guide.</a:t>
            </a:r>
          </a:p>
          <a:p>
            <a:pPr marL="426719" indent="-426719" algn="l" defTabSz="825500">
              <a:lnSpc>
                <a:spcPts val="3200"/>
              </a:lnSpc>
              <a:spcBef>
                <a:spcPts val="1700"/>
              </a:spcBef>
              <a:buSzPct val="100000"/>
              <a:buAutoNum type="arabicPeriod" startAt="1"/>
              <a:defRPr sz="2400">
                <a:solidFill>
                  <a:srgbClr val="000000"/>
                </a:solidFill>
              </a:defRPr>
            </a:pPr>
            <a:r>
              <a:t>Use the secondary color sparingly to call attention to important details.</a:t>
            </a:r>
          </a:p>
          <a:p>
            <a:pPr marL="426719" indent="-426719" algn="l" defTabSz="825500">
              <a:lnSpc>
                <a:spcPts val="3200"/>
              </a:lnSpc>
              <a:spcBef>
                <a:spcPts val="1700"/>
              </a:spcBef>
              <a:buSzPct val="100000"/>
              <a:buAutoNum type="arabicPeriod" startAt="1"/>
              <a:defRPr sz="2400">
                <a:solidFill>
                  <a:srgbClr val="000000"/>
                </a:solidFill>
              </a:defRPr>
            </a:pPr>
            <a:r>
              <a:t>Update icons to match your style guide.</a:t>
            </a:r>
          </a:p>
          <a:p>
            <a:pPr marL="426719" indent="-426719" algn="l" defTabSz="825500">
              <a:lnSpc>
                <a:spcPts val="3200"/>
              </a:lnSpc>
              <a:spcBef>
                <a:spcPts val="1700"/>
              </a:spcBef>
              <a:buSzPct val="100000"/>
              <a:buAutoNum type="arabicPeriod" startAt="1"/>
              <a:defRPr sz="2400">
                <a:solidFill>
                  <a:srgbClr val="000000"/>
                </a:solidFill>
              </a:defRPr>
            </a:pPr>
            <a:r>
              <a:t>Update fonts to match your style guide.</a:t>
            </a:r>
          </a:p>
          <a:p>
            <a:pPr marL="426719" indent="-426719" algn="l" defTabSz="825500">
              <a:lnSpc>
                <a:spcPts val="3200"/>
              </a:lnSpc>
              <a:spcBef>
                <a:spcPts val="1700"/>
              </a:spcBef>
              <a:buSzPct val="100000"/>
              <a:buAutoNum type="arabicPeriod" startAt="1"/>
              <a:defRPr sz="2400">
                <a:solidFill>
                  <a:srgbClr val="000000"/>
                </a:solidFill>
              </a:defRPr>
            </a:pPr>
            <a:r>
              <a:t>Standardize imagery.</a:t>
            </a: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5" name="Design Icon…"/>
          <p:cNvSpPr txBox="1"/>
          <p:nvPr>
            <p:ph type="body" idx="21"/>
          </p:nvPr>
        </p:nvSpPr>
        <p:spPr>
          <a:xfrm>
            <a:off x="1266761" y="970751"/>
            <a:ext cx="5513366" cy="10307801"/>
          </a:xfrm>
          <a:prstGeom prst="rect">
            <a:avLst/>
          </a:prstGeom>
        </p:spPr>
        <p:txBody>
          <a:bodyPr/>
          <a:lstStyle/>
          <a:p>
            <a:pPr marL="0" indent="0" defTabSz="457200">
              <a:lnSpc>
                <a:spcPct val="100000"/>
              </a:lnSpc>
              <a:spcBef>
                <a:spcPts val="1200"/>
              </a:spcBef>
              <a:buClrTx/>
              <a:buSzTx/>
              <a:buNone/>
              <a:defRPr b="1" sz="3200">
                <a:solidFill>
                  <a:srgbClr val="FFFFFF"/>
                </a:solidFill>
              </a:defRPr>
            </a:pPr>
            <a:r>
              <a:t>Design Icon</a:t>
            </a:r>
          </a:p>
          <a:p>
            <a:pPr marL="0" indent="0">
              <a:lnSpc>
                <a:spcPct val="110000"/>
              </a:lnSpc>
              <a:spcBef>
                <a:spcPts val="1200"/>
              </a:spcBef>
              <a:buClrTx/>
              <a:buSzTx/>
              <a:buNone/>
              <a:defRPr sz="2100">
                <a:solidFill>
                  <a:srgbClr val="FFFFFF"/>
                </a:solidFill>
              </a:defRPr>
            </a:pPr>
            <a:r>
              <a:t>Use the templates to try out a few icon designs. Make more copies of this slide if you need to.</a:t>
            </a:r>
          </a:p>
          <a:p>
            <a:pPr marL="0" indent="0">
              <a:lnSpc>
                <a:spcPct val="110000"/>
              </a:lnSpc>
              <a:spcBef>
                <a:spcPts val="1200"/>
              </a:spcBef>
              <a:buClrTx/>
              <a:buSzTx/>
              <a:buNone/>
              <a:defRPr sz="2100">
                <a:solidFill>
                  <a:srgbClr val="FFFFFF"/>
                </a:solidFill>
              </a:defRPr>
            </a:pPr>
            <a:r>
              <a:t>Your app’s icon will distinguish it on a user’s screen from all the other apps they use on their phone. </a:t>
            </a:r>
          </a:p>
          <a:p>
            <a:pPr marL="0" indent="0">
              <a:lnSpc>
                <a:spcPct val="110000"/>
              </a:lnSpc>
              <a:spcBef>
                <a:spcPts val="0"/>
              </a:spcBef>
              <a:buClrTx/>
              <a:buSzTx/>
              <a:buNone/>
              <a:defRPr b="1" sz="2100">
                <a:solidFill>
                  <a:srgbClr val="FFFFFF"/>
                </a:solidFill>
              </a:defRPr>
            </a:pPr>
            <a:r>
              <a:t>Make it simple</a:t>
            </a:r>
          </a:p>
          <a:p>
            <a:pPr marL="0" indent="0">
              <a:lnSpc>
                <a:spcPct val="110000"/>
              </a:lnSpc>
              <a:spcBef>
                <a:spcPts val="1200"/>
              </a:spcBef>
              <a:buClrTx/>
              <a:buSzTx/>
              <a:buNone/>
              <a:defRPr sz="2100">
                <a:solidFill>
                  <a:srgbClr val="FFFFFF"/>
                </a:solidFill>
              </a:defRPr>
            </a:pPr>
            <a:r>
              <a:t>Find a single element that captures the essence of your app and express that element in a simple, unique shape. Add details cautiously. An icon should have a single, centered focus point that immediately captures attention. If an icon’s content or shape is too complex, its essence may not be discernible, especially at smaller sizes.</a:t>
            </a:r>
          </a:p>
          <a:p>
            <a:pPr marL="0" indent="0">
              <a:lnSpc>
                <a:spcPct val="110000"/>
              </a:lnSpc>
              <a:spcBef>
                <a:spcPts val="0"/>
              </a:spcBef>
              <a:buClrTx/>
              <a:buSzTx/>
              <a:buNone/>
              <a:defRPr b="1" sz="2100">
                <a:solidFill>
                  <a:srgbClr val="FFFFFF"/>
                </a:solidFill>
              </a:defRPr>
            </a:pPr>
            <a:r>
              <a:t>Make it recognizable</a:t>
            </a:r>
          </a:p>
          <a:p>
            <a:pPr marL="0" indent="0">
              <a:lnSpc>
                <a:spcPct val="110000"/>
              </a:lnSpc>
              <a:spcBef>
                <a:spcPts val="1200"/>
              </a:spcBef>
              <a:buClrTx/>
              <a:buSzTx/>
              <a:buNone/>
              <a:defRPr sz="2100">
                <a:solidFill>
                  <a:srgbClr val="FFFFFF"/>
                </a:solidFill>
              </a:defRPr>
            </a:pPr>
            <a:r>
              <a:t>You don’t want your users to have to examine the icon to figure out what it represents and what your app does; </a:t>
            </a:r>
            <a:br/>
            <a:r>
              <a:t>they should get the gist immediately. </a:t>
            </a:r>
            <a:br/>
            <a:r>
              <a:rPr spc="-21"/>
              <a:t>Using transparency or a busy background </a:t>
            </a:r>
            <a:r>
              <a:t>can impede recognition. Test your icon against varying backgrounds — dark </a:t>
            </a:r>
            <a:br/>
            <a:r>
              <a:t>and light, simple colors, patterns, and photos — so you can be sure that it</a:t>
            </a:r>
            <a:br/>
            <a:r>
              <a:t>stands out in all contexts.</a:t>
            </a:r>
          </a:p>
        </p:txBody>
      </p:sp>
      <p:sp>
        <p:nvSpPr>
          <p:cNvPr id="1856" name="Prototype | Style"/>
          <p:cNvSpPr txBox="1"/>
          <p:nvPr>
            <p:ph type="body" idx="23"/>
          </p:nvPr>
        </p:nvSpPr>
        <p:spPr>
          <a:xfrm>
            <a:off x="1269305" y="12421154"/>
            <a:ext cx="2109954" cy="465340"/>
          </a:xfrm>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Prototype</a:t>
            </a:r>
            <a:r>
              <a:t> | Style</a:t>
            </a:r>
          </a:p>
        </p:txBody>
      </p:sp>
      <p:sp>
        <p:nvSpPr>
          <p:cNvPr id="185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58" name="Rounded Rectangle"/>
          <p:cNvSpPr/>
          <p:nvPr/>
        </p:nvSpPr>
        <p:spPr>
          <a:xfrm>
            <a:off x="9036538" y="1783696"/>
            <a:ext cx="3829857" cy="3829857"/>
          </a:xfrm>
          <a:prstGeom prst="roundRect">
            <a:avLst>
              <a:gd name="adj" fmla="val 25574"/>
            </a:avLst>
          </a:prstGeom>
          <a:solidFill>
            <a:srgbClr val="FFFFFF"/>
          </a:solidFill>
          <a:ln w="25400">
            <a:solidFill>
              <a:srgbClr val="929292"/>
            </a:solidFill>
            <a:custDash>
              <a:ds d="200000" sp="200000"/>
            </a:custDash>
            <a:miter lim="400000"/>
          </a:ln>
        </p:spPr>
        <p:txBody>
          <a:bodyPr lIns="50800" tIns="50800" rIns="50800" bIns="50800" anchor="ctr"/>
          <a:lstStyle/>
          <a:p>
            <a:pPr defTabSz="457200">
              <a:defRPr sz="3200">
                <a:solidFill>
                  <a:srgbClr val="FFFFFF"/>
                </a:solidFill>
                <a:latin typeface="Helvetica Neue Medium"/>
                <a:ea typeface="Helvetica Neue Medium"/>
                <a:cs typeface="Helvetica Neue Medium"/>
                <a:sym typeface="Helvetica Neue Medium"/>
              </a:defRPr>
            </a:pPr>
          </a:p>
        </p:txBody>
      </p:sp>
      <p:sp>
        <p:nvSpPr>
          <p:cNvPr id="1859" name="Rounded Rectangle"/>
          <p:cNvSpPr/>
          <p:nvPr/>
        </p:nvSpPr>
        <p:spPr>
          <a:xfrm>
            <a:off x="9036538" y="6429367"/>
            <a:ext cx="3829857" cy="3829857"/>
          </a:xfrm>
          <a:prstGeom prst="roundRect">
            <a:avLst>
              <a:gd name="adj" fmla="val 25574"/>
            </a:avLst>
          </a:prstGeom>
          <a:solidFill>
            <a:srgbClr val="FFFFFF"/>
          </a:solidFill>
          <a:ln w="25400">
            <a:solidFill>
              <a:srgbClr val="929292"/>
            </a:solidFill>
            <a:custDash>
              <a:ds d="200000" sp="200000"/>
            </a:custDash>
            <a:miter lim="400000"/>
          </a:ln>
        </p:spPr>
        <p:txBody>
          <a:bodyPr lIns="50800" tIns="50800" rIns="50800" bIns="50800" anchor="ctr"/>
          <a:lstStyle/>
          <a:p>
            <a:pPr defTabSz="457200">
              <a:defRPr sz="3200">
                <a:solidFill>
                  <a:srgbClr val="FFFFFF"/>
                </a:solidFill>
                <a:latin typeface="Helvetica Neue Medium"/>
                <a:ea typeface="Helvetica Neue Medium"/>
                <a:cs typeface="Helvetica Neue Medium"/>
                <a:sym typeface="Helvetica Neue Medium"/>
              </a:defRPr>
            </a:pPr>
          </a:p>
        </p:txBody>
      </p:sp>
      <p:sp>
        <p:nvSpPr>
          <p:cNvPr id="1860" name="Rounded Rectangle"/>
          <p:cNvSpPr/>
          <p:nvPr/>
        </p:nvSpPr>
        <p:spPr>
          <a:xfrm>
            <a:off x="13726760" y="1767326"/>
            <a:ext cx="3829857" cy="3829857"/>
          </a:xfrm>
          <a:prstGeom prst="roundRect">
            <a:avLst>
              <a:gd name="adj" fmla="val 25574"/>
            </a:avLst>
          </a:prstGeom>
          <a:solidFill>
            <a:srgbClr val="FFFFFF"/>
          </a:solidFill>
          <a:ln w="25400">
            <a:solidFill>
              <a:srgbClr val="929292"/>
            </a:solidFill>
            <a:custDash>
              <a:ds d="200000" sp="200000"/>
            </a:custDash>
            <a:miter lim="400000"/>
          </a:ln>
        </p:spPr>
        <p:txBody>
          <a:bodyPr lIns="50800" tIns="50800" rIns="50800" bIns="50800" anchor="ctr"/>
          <a:lstStyle/>
          <a:p>
            <a:pPr defTabSz="457200">
              <a:defRPr sz="3200">
                <a:solidFill>
                  <a:srgbClr val="FFFFFF"/>
                </a:solidFill>
                <a:latin typeface="Helvetica Neue Medium"/>
                <a:ea typeface="Helvetica Neue Medium"/>
                <a:cs typeface="Helvetica Neue Medium"/>
                <a:sym typeface="Helvetica Neue Medium"/>
              </a:defRPr>
            </a:pPr>
          </a:p>
        </p:txBody>
      </p:sp>
      <p:sp>
        <p:nvSpPr>
          <p:cNvPr id="1861" name="Rounded Rectangle"/>
          <p:cNvSpPr/>
          <p:nvPr/>
        </p:nvSpPr>
        <p:spPr>
          <a:xfrm>
            <a:off x="13726760" y="6412997"/>
            <a:ext cx="3829857" cy="3829857"/>
          </a:xfrm>
          <a:prstGeom prst="roundRect">
            <a:avLst>
              <a:gd name="adj" fmla="val 25574"/>
            </a:avLst>
          </a:prstGeom>
          <a:solidFill>
            <a:srgbClr val="FFFFFF"/>
          </a:solidFill>
          <a:ln w="25400">
            <a:solidFill>
              <a:srgbClr val="929292"/>
            </a:solidFill>
            <a:custDash>
              <a:ds d="200000" sp="200000"/>
            </a:custDash>
            <a:miter lim="400000"/>
          </a:ln>
        </p:spPr>
        <p:txBody>
          <a:bodyPr lIns="50800" tIns="50800" rIns="50800" bIns="50800" anchor="ctr"/>
          <a:lstStyle/>
          <a:p>
            <a:pPr defTabSz="457200">
              <a:defRPr sz="3200">
                <a:solidFill>
                  <a:srgbClr val="FFFFFF"/>
                </a:solidFill>
                <a:latin typeface="Helvetica Neue Medium"/>
                <a:ea typeface="Helvetica Neue Medium"/>
                <a:cs typeface="Helvetica Neue Medium"/>
                <a:sym typeface="Helvetica Neue Medium"/>
              </a:defRPr>
            </a:pPr>
          </a:p>
        </p:txBody>
      </p:sp>
      <p:sp>
        <p:nvSpPr>
          <p:cNvPr id="1862" name="Rounded Rectangle"/>
          <p:cNvSpPr/>
          <p:nvPr/>
        </p:nvSpPr>
        <p:spPr>
          <a:xfrm>
            <a:off x="18416981" y="1713137"/>
            <a:ext cx="3829857" cy="3829856"/>
          </a:xfrm>
          <a:prstGeom prst="roundRect">
            <a:avLst>
              <a:gd name="adj" fmla="val 25574"/>
            </a:avLst>
          </a:prstGeom>
          <a:solidFill>
            <a:srgbClr val="FFFFFF"/>
          </a:solidFill>
          <a:ln w="25400">
            <a:solidFill>
              <a:srgbClr val="929292"/>
            </a:solidFill>
            <a:custDash>
              <a:ds d="200000" sp="200000"/>
            </a:custDash>
            <a:miter lim="400000"/>
          </a:ln>
        </p:spPr>
        <p:txBody>
          <a:bodyPr lIns="50800" tIns="50800" rIns="50800" bIns="50800" anchor="ctr"/>
          <a:lstStyle/>
          <a:p>
            <a:pPr defTabSz="457200">
              <a:defRPr sz="3200">
                <a:solidFill>
                  <a:srgbClr val="FFFFFF"/>
                </a:solidFill>
                <a:latin typeface="Helvetica Neue Medium"/>
                <a:ea typeface="Helvetica Neue Medium"/>
                <a:cs typeface="Helvetica Neue Medium"/>
                <a:sym typeface="Helvetica Neue Medium"/>
              </a:defRPr>
            </a:pPr>
          </a:p>
        </p:txBody>
      </p:sp>
      <p:sp>
        <p:nvSpPr>
          <p:cNvPr id="1863" name="Rounded Rectangle"/>
          <p:cNvSpPr/>
          <p:nvPr/>
        </p:nvSpPr>
        <p:spPr>
          <a:xfrm>
            <a:off x="18416981" y="6358807"/>
            <a:ext cx="3829857" cy="3829857"/>
          </a:xfrm>
          <a:prstGeom prst="roundRect">
            <a:avLst>
              <a:gd name="adj" fmla="val 25574"/>
            </a:avLst>
          </a:prstGeom>
          <a:solidFill>
            <a:srgbClr val="FFFFFF"/>
          </a:solidFill>
          <a:ln w="25400">
            <a:solidFill>
              <a:srgbClr val="929292"/>
            </a:solidFill>
            <a:custDash>
              <a:ds d="200000" sp="200000"/>
            </a:custDash>
            <a:miter lim="400000"/>
          </a:ln>
        </p:spPr>
        <p:txBody>
          <a:bodyPr lIns="50800" tIns="50800" rIns="50800" bIns="50800" anchor="ctr"/>
          <a:lstStyle/>
          <a:p>
            <a:pPr defTabSz="4572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5" name="Prototype | Style"/>
          <p:cNvSpPr txBox="1"/>
          <p:nvPr>
            <p:ph type="body" idx="22"/>
          </p:nvPr>
        </p:nvSpPr>
        <p:spPr>
          <a:xfrm>
            <a:off x="1269305" y="12421154"/>
            <a:ext cx="2109954" cy="465340"/>
          </a:xfrm>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Prototype</a:t>
            </a:r>
            <a:r>
              <a:t> | Style</a:t>
            </a:r>
          </a:p>
        </p:txBody>
      </p:sp>
      <p:sp>
        <p:nvSpPr>
          <p:cNvPr id="1866" name="Create a Home screen in your prototype so that users can tap your app icon.…"/>
          <p:cNvSpPr txBox="1"/>
          <p:nvPr>
            <p:ph type="body" idx="23"/>
          </p:nvPr>
        </p:nvSpPr>
        <p:spPr>
          <a:xfrm>
            <a:off x="1266761" y="4364835"/>
            <a:ext cx="5149877" cy="1825175"/>
          </a:xfrm>
          <a:prstGeom prst="rect">
            <a:avLst/>
          </a:prstGeom>
        </p:spPr>
        <p:txBody>
          <a:bodyPr/>
          <a:lstStyle/>
          <a:p>
            <a:pPr/>
            <a:r>
              <a:t>Create a Home screen in your prototype so that users can tap your app icon. </a:t>
            </a:r>
          </a:p>
          <a:p>
            <a:pPr/>
            <a:r>
              <a:t>Test your icon on different backgrounds. </a:t>
            </a:r>
          </a:p>
        </p:txBody>
      </p:sp>
      <p:sp>
        <p:nvSpPr>
          <p:cNvPr id="186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871" name="Group"/>
          <p:cNvGrpSpPr/>
          <p:nvPr/>
        </p:nvGrpSpPr>
        <p:grpSpPr>
          <a:xfrm>
            <a:off x="-1" y="0"/>
            <a:ext cx="24384001" cy="13716001"/>
            <a:chOff x="0" y="0"/>
            <a:chExt cx="24384000" cy="13716000"/>
          </a:xfrm>
        </p:grpSpPr>
        <p:pic>
          <p:nvPicPr>
            <p:cNvPr id="1868" name="Image" descr="Image"/>
            <p:cNvPicPr>
              <a:picLocks noChangeAspect="1"/>
            </p:cNvPicPr>
            <p:nvPr/>
          </p:nvPicPr>
          <p:blipFill>
            <a:blip r:embed="rId2">
              <a:extLst/>
            </a:blip>
            <a:srcRect l="0" t="0" r="0" b="0"/>
            <a:stretch>
              <a:fillRect/>
            </a:stretch>
          </p:blipFill>
          <p:spPr>
            <a:xfrm>
              <a:off x="15939419" y="1145636"/>
              <a:ext cx="4762501" cy="10312401"/>
            </a:xfrm>
            <a:prstGeom prst="rect">
              <a:avLst/>
            </a:prstGeom>
            <a:ln w="12700" cap="flat">
              <a:noFill/>
              <a:miter lim="400000"/>
            </a:ln>
            <a:effectLst/>
          </p:spPr>
        </p:pic>
        <p:sp>
          <p:nvSpPr>
            <p:cNvPr id="1869" name="Create a tap target link of your icon.…"/>
            <p:cNvSpPr txBox="1"/>
            <p:nvPr/>
          </p:nvSpPr>
          <p:spPr>
            <a:xfrm>
              <a:off x="8932736" y="1061070"/>
              <a:ext cx="5770311" cy="25903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t">
              <a:spAutoFit/>
            </a:bodyPr>
            <a:lstStyle/>
            <a:p>
              <a:pPr marL="426719" indent="-426719" algn="l" defTabSz="825500">
                <a:lnSpc>
                  <a:spcPts val="3200"/>
                </a:lnSpc>
                <a:spcBef>
                  <a:spcPts val="1700"/>
                </a:spcBef>
                <a:buSzPct val="100000"/>
                <a:buAutoNum type="arabicPeriod" startAt="1"/>
                <a:defRPr sz="2400">
                  <a:solidFill>
                    <a:srgbClr val="000000"/>
                  </a:solidFill>
                </a:defRPr>
              </a:pPr>
              <a:r>
                <a:t>Create a tap target link of your icon. </a:t>
              </a:r>
            </a:p>
            <a:p>
              <a:pPr marL="426719" indent="-426719" algn="l" defTabSz="825500">
                <a:lnSpc>
                  <a:spcPts val="3200"/>
                </a:lnSpc>
                <a:spcBef>
                  <a:spcPts val="1700"/>
                </a:spcBef>
                <a:buSzPct val="100000"/>
                <a:buAutoNum type="arabicPeriod" startAt="1"/>
                <a:defRPr sz="2400">
                  <a:solidFill>
                    <a:srgbClr val="000000"/>
                  </a:solidFill>
                </a:defRPr>
              </a:pPr>
              <a:r>
                <a:t>Use the Magic Move transition from opening your app to a launch screen.</a:t>
              </a:r>
            </a:p>
            <a:p>
              <a:pPr marL="426719" indent="-426719" algn="l" defTabSz="825500">
                <a:lnSpc>
                  <a:spcPts val="3200"/>
                </a:lnSpc>
                <a:spcBef>
                  <a:spcPts val="1700"/>
                </a:spcBef>
                <a:buSzPct val="100000"/>
                <a:buAutoNum type="arabicPeriod" startAt="1"/>
                <a:defRPr sz="2400">
                  <a:solidFill>
                    <a:srgbClr val="000000"/>
                  </a:solidFill>
                </a:defRPr>
              </a:pPr>
              <a:r>
                <a:t>Set a timer to move to the next screen that the user will land on. </a:t>
              </a:r>
            </a:p>
          </p:txBody>
        </p:sp>
        <p:sp>
          <p:nvSpPr>
            <p:cNvPr id="1870"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3" name="Testing your prototype will help you understand whether your ideas and assumptions are correct. In the test phase, you’ll architect your tests, create a plan to execute them, and prepare by gathering users and creating a checklis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Testing your prototype will help you understand whether your ideas and assumptions are correct. In the test phase, you’ll architect your tests, create a plan to execute them, and prepare by gathering users and creating a checklist.</a:t>
            </a:r>
          </a:p>
        </p:txBody>
      </p:sp>
      <p:sp>
        <p:nvSpPr>
          <p:cNvPr id="1874" name="Test"/>
          <p:cNvSpPr txBox="1"/>
          <p:nvPr>
            <p:ph type="title"/>
          </p:nvPr>
        </p:nvSpPr>
        <p:spPr>
          <a:prstGeom prst="rect">
            <a:avLst/>
          </a:prstGeom>
        </p:spPr>
        <p:txBody>
          <a:bodyPr/>
          <a:lstStyle/>
          <a:p>
            <a:pPr/>
            <a:r>
              <a:t>Test</a:t>
            </a:r>
          </a:p>
        </p:txBody>
      </p:sp>
      <p:sp>
        <p:nvSpPr>
          <p:cNvPr id="187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7" name="The first part of testing your app is understanding what and how to test. By the end of this stage, you’ll have a plan that you can use to write your test script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lnSpc>
                <a:spcPts val="4000"/>
              </a:lnSpc>
              <a:spcBef>
                <a:spcPts val="1700"/>
              </a:spcBef>
            </a:pPr>
            <a:r>
              <a:t>The first part of testing your app is understanding what and how to test. By the end of this stage, you’ll have a plan that you can use to write your test scripts.</a:t>
            </a:r>
          </a:p>
          <a:p>
            <a:pPr>
              <a:lnSpc>
                <a:spcPts val="4000"/>
              </a:lnSpc>
              <a:spcBef>
                <a:spcPts val="1700"/>
              </a:spcBef>
            </a:pPr>
            <a:r>
              <a:t>You’ve defined your app’s goals; how will you determine whether you’ve achieved them? You’ve implemented a prototype; how do</a:t>
            </a:r>
            <a:br/>
            <a:r>
              <a:t>you expect it to be used? You’ll define tests that will answer those questions, and you’ll also take a step back to think about setting expectations — yours, and those of your users.</a:t>
            </a:r>
          </a:p>
        </p:txBody>
      </p:sp>
      <p:sp>
        <p:nvSpPr>
          <p:cNvPr id="1878" name="Architect"/>
          <p:cNvSpPr txBox="1"/>
          <p:nvPr>
            <p:ph type="title"/>
          </p:nvPr>
        </p:nvSpPr>
        <p:spPr>
          <a:xfrm>
            <a:off x="8928100" y="4513791"/>
            <a:ext cx="12706779" cy="1428751"/>
          </a:xfrm>
          <a:prstGeom prst="rect">
            <a:avLst/>
          </a:prstGeom>
        </p:spPr>
        <p:txBody>
          <a:bodyPr/>
          <a:lstStyle/>
          <a:p>
            <a:pPr/>
            <a:r>
              <a:t>Architect</a:t>
            </a:r>
          </a:p>
        </p:txBody>
      </p:sp>
      <p:sp>
        <p:nvSpPr>
          <p:cNvPr id="1879" name="Define Tests…"/>
          <p:cNvSpPr txBox="1"/>
          <p:nvPr>
            <p:ph type="body" idx="22"/>
          </p:nvPr>
        </p:nvSpPr>
        <p:spPr>
          <a:xfrm>
            <a:off x="1272967" y="4647653"/>
            <a:ext cx="5860793" cy="3303368"/>
          </a:xfrm>
          <a:prstGeom prst="rect">
            <a:avLst/>
          </a:prstGeom>
        </p:spPr>
        <p:txBody>
          <a:bodyPr/>
          <a:lstStyle/>
          <a:p>
            <a:pPr marL="0" indent="0">
              <a:lnSpc>
                <a:spcPct val="110000"/>
              </a:lnSpc>
              <a:spcBef>
                <a:spcPts val="0"/>
              </a:spcBef>
              <a:buClrTx/>
              <a:buSzTx/>
              <a:buNone/>
              <a:defRPr b="1" sz="3200">
                <a:solidFill>
                  <a:srgbClr val="5E5E5E"/>
                </a:solidFill>
              </a:defRPr>
            </a:pPr>
            <a:r>
              <a:t>Define Tests</a:t>
            </a:r>
          </a:p>
          <a:p>
            <a:pPr marL="0" indent="0">
              <a:lnSpc>
                <a:spcPct val="110000"/>
              </a:lnSpc>
              <a:spcBef>
                <a:spcPts val="0"/>
              </a:spcBef>
              <a:buClrTx/>
              <a:buSzTx/>
              <a:buNone/>
              <a:defRPr b="1" sz="3200">
                <a:solidFill>
                  <a:srgbClr val="5E5E5E"/>
                </a:solidFill>
              </a:defRPr>
            </a:pPr>
            <a:r>
              <a:t>Create User Journeys</a:t>
            </a:r>
          </a:p>
          <a:p>
            <a:pPr marL="0" indent="0">
              <a:lnSpc>
                <a:spcPct val="110000"/>
              </a:lnSpc>
              <a:spcBef>
                <a:spcPts val="0"/>
              </a:spcBef>
              <a:buClrTx/>
              <a:buSzTx/>
              <a:buNone/>
              <a:defRPr b="1" sz="3200">
                <a:solidFill>
                  <a:srgbClr val="5E5E5E"/>
                </a:solidFill>
              </a:defRPr>
            </a:pPr>
            <a:r>
              <a:t>Define a Process</a:t>
            </a:r>
          </a:p>
          <a:p>
            <a:pPr marL="0" indent="0">
              <a:lnSpc>
                <a:spcPct val="110000"/>
              </a:lnSpc>
              <a:spcBef>
                <a:spcPts val="0"/>
              </a:spcBef>
              <a:buClrTx/>
              <a:buSzTx/>
              <a:buNone/>
              <a:defRPr b="1" sz="3200">
                <a:solidFill>
                  <a:srgbClr val="5E5E5E"/>
                </a:solidFill>
              </a:defRPr>
            </a:pPr>
            <a:r>
              <a:t>Plan an Introduction</a:t>
            </a:r>
          </a:p>
          <a:p>
            <a:pPr marL="0" indent="0">
              <a:lnSpc>
                <a:spcPct val="110000"/>
              </a:lnSpc>
              <a:spcBef>
                <a:spcPts val="0"/>
              </a:spcBef>
              <a:buClrTx/>
              <a:buSzTx/>
              <a:buNone/>
              <a:defRPr b="1" sz="3200">
                <a:solidFill>
                  <a:srgbClr val="5E5E5E"/>
                </a:solidFill>
              </a:defRPr>
            </a:pPr>
          </a:p>
        </p:txBody>
      </p:sp>
      <p:sp>
        <p:nvSpPr>
          <p:cNvPr id="188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2" name="Define Tests…"/>
          <p:cNvSpPr txBox="1"/>
          <p:nvPr>
            <p:ph type="body" idx="21"/>
          </p:nvPr>
        </p:nvSpPr>
        <p:spPr>
          <a:xfrm>
            <a:off x="1266761" y="970751"/>
            <a:ext cx="5398537" cy="6293979"/>
          </a:xfrm>
          <a:prstGeom prst="rect">
            <a:avLst/>
          </a:prstGeom>
        </p:spPr>
        <p:txBody>
          <a:bodyPr/>
          <a:lstStyle/>
          <a:p>
            <a:pPr marL="0" indent="0" defTabSz="457200">
              <a:lnSpc>
                <a:spcPct val="100000"/>
              </a:lnSpc>
              <a:spcBef>
                <a:spcPts val="1200"/>
              </a:spcBef>
              <a:buClrTx/>
              <a:buSzTx/>
              <a:buNone/>
              <a:defRPr b="1" sz="3200">
                <a:solidFill>
                  <a:srgbClr val="FFFFFF"/>
                </a:solidFill>
              </a:defRPr>
            </a:pPr>
            <a:r>
              <a:t>Define Tests</a:t>
            </a:r>
          </a:p>
          <a:p>
            <a:pPr marL="0" indent="0">
              <a:lnSpc>
                <a:spcPct val="110000"/>
              </a:lnSpc>
              <a:spcBef>
                <a:spcPts val="1200"/>
              </a:spcBef>
              <a:buClrTx/>
              <a:buSzTx/>
              <a:buNone/>
              <a:defRPr sz="2100">
                <a:solidFill>
                  <a:srgbClr val="FFFFFF"/>
                </a:solidFill>
              </a:defRPr>
            </a:pPr>
            <a:r>
              <a:rPr spc="-21"/>
              <a:t>For each goal that users want to accomplish </a:t>
            </a:r>
            <a:r>
              <a:t>with your app, define the steps they’ll take to accomplish it and describe any existing flow the user may be in.</a:t>
            </a:r>
          </a:p>
          <a:p>
            <a:pPr marL="0" indent="0">
              <a:lnSpc>
                <a:spcPct val="110000"/>
              </a:lnSpc>
              <a:spcBef>
                <a:spcPts val="1200"/>
              </a:spcBef>
              <a:buClrTx/>
              <a:buSzTx/>
              <a:buNone/>
              <a:defRPr sz="2100">
                <a:solidFill>
                  <a:srgbClr val="FFFFFF"/>
                </a:solidFill>
              </a:defRPr>
            </a:pPr>
            <a:r>
              <a:t>Before you design your tests, you need to decide what’s important to test. Your tests will teach you what users find useful as well as how well you’ve designed your app. You’ll also learn about the assumptions you made along the way.</a:t>
            </a:r>
          </a:p>
          <a:p>
            <a:pPr marL="0" indent="0">
              <a:lnSpc>
                <a:spcPct val="110000"/>
              </a:lnSpc>
              <a:spcBef>
                <a:spcPts val="1200"/>
              </a:spcBef>
              <a:buClrTx/>
              <a:buSzTx/>
              <a:buNone/>
              <a:defRPr sz="2100">
                <a:solidFill>
                  <a:srgbClr val="FFFFFF"/>
                </a:solidFill>
              </a:defRPr>
            </a:pPr>
            <a:r>
              <a:t>If you select the right set of tests with your broad goals in mind, the results will help you draw clear conclusions about where you’re on track and where you need to correct course.</a:t>
            </a:r>
          </a:p>
        </p:txBody>
      </p:sp>
      <p:sp>
        <p:nvSpPr>
          <p:cNvPr id="1883" name="Users want to do this with our app:"/>
          <p:cNvSpPr txBox="1"/>
          <p:nvPr>
            <p:ph type="body" idx="22"/>
          </p:nvPr>
        </p:nvSpPr>
        <p:spPr>
          <a:prstGeom prst="rect">
            <a:avLst/>
          </a:prstGeom>
        </p:spPr>
        <p:txBody>
          <a:bodyPr/>
          <a:lstStyle/>
          <a:p>
            <a:pPr/>
            <a:r>
              <a:t>Users want to do this with our app:</a:t>
            </a:r>
          </a:p>
        </p:txBody>
      </p:sp>
      <p:sp>
        <p:nvSpPr>
          <p:cNvPr id="1884" name="Test | Architect"/>
          <p:cNvSpPr txBox="1"/>
          <p:nvPr>
            <p:ph type="body" idx="23"/>
          </p:nvPr>
        </p:nvSpPr>
        <p:spPr>
          <a:xfrm>
            <a:off x="1269305" y="12421154"/>
            <a:ext cx="1863256" cy="465340"/>
          </a:xfrm>
          <a:prstGeom prst="rect">
            <a:avLst/>
          </a:prstGeom>
        </p:spPr>
        <p:txBody>
          <a:bodyPr/>
          <a:lstStyle/>
          <a:p>
            <a:pPr marL="0" indent="0" defTabSz="2438339">
              <a:lnSpc>
                <a:spcPct val="120000"/>
              </a:lnSpc>
              <a:spcBef>
                <a:spcPts val="0"/>
              </a:spcBef>
              <a:buClrTx/>
              <a:buSzTx/>
              <a:buNone/>
              <a:defRPr spc="-42" sz="2100">
                <a:solidFill>
                  <a:srgbClr val="FFFFFF"/>
                </a:solidFill>
              </a:defRPr>
            </a:pPr>
            <a:r>
              <a:rPr b="1"/>
              <a:t>Test</a:t>
            </a:r>
            <a:r>
              <a:t> | Architect</a:t>
            </a:r>
          </a:p>
        </p:txBody>
      </p:sp>
      <p:sp>
        <p:nvSpPr>
          <p:cNvPr id="1885" name="Add trash or recycling weight to a day"/>
          <p:cNvSpPr/>
          <p:nvPr>
            <p:ph type="body" idx="26"/>
          </p:nvPr>
        </p:nvSpPr>
        <p:spPr>
          <a:xfrm>
            <a:off x="8991600" y="1593663"/>
            <a:ext cx="13255422" cy="1334398"/>
          </a:xfrm>
          <a:prstGeom prst="rect">
            <a:avLst/>
          </a:prstGeom>
          <a:solidFill>
            <a:srgbClr val="D5D5D5">
              <a:alpha val="43642"/>
            </a:srgbClr>
          </a:solidFill>
          <a:ln>
            <a:prstDash val="solid"/>
          </a:ln>
        </p:spPr>
        <p:txBody>
          <a:bodyPr/>
          <a:lstStyle>
            <a:lvl1pPr>
              <a:defRPr>
                <a:solidFill>
                  <a:srgbClr val="000000"/>
                </a:solidFill>
              </a:defRPr>
            </a:lvl1pPr>
          </a:lstStyle>
          <a:p>
            <a:pPr/>
            <a:r>
              <a:t>Add trash or recycling weight to a day</a:t>
            </a:r>
          </a:p>
        </p:txBody>
      </p:sp>
      <p:sp>
        <p:nvSpPr>
          <p:cNvPr id="188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900" name="Group"/>
          <p:cNvGrpSpPr/>
          <p:nvPr/>
        </p:nvGrpSpPr>
        <p:grpSpPr>
          <a:xfrm>
            <a:off x="-1" y="0"/>
            <a:ext cx="24384001" cy="13716001"/>
            <a:chOff x="0" y="0"/>
            <a:chExt cx="24384000" cy="13716000"/>
          </a:xfrm>
        </p:grpSpPr>
        <p:sp>
          <p:nvSpPr>
            <p:cNvPr id="1887" name="The user will need to have completed these steps first:"/>
            <p:cNvSpPr txBox="1"/>
            <p:nvPr/>
          </p:nvSpPr>
          <p:spPr>
            <a:xfrm>
              <a:off x="8928100" y="3509458"/>
              <a:ext cx="12859881" cy="4116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825500">
                <a:lnSpc>
                  <a:spcPct val="110000"/>
                </a:lnSpc>
                <a:spcBef>
                  <a:spcPts val="1500"/>
                </a:spcBef>
                <a:defRPr sz="2100">
                  <a:solidFill>
                    <a:srgbClr val="000000"/>
                  </a:solidFill>
                </a:defRPr>
              </a:lvl1pPr>
            </a:lstStyle>
            <a:p>
              <a:pPr/>
              <a:r>
                <a:t>The user will need to have completed these steps first:</a:t>
              </a:r>
            </a:p>
          </p:txBody>
        </p:sp>
        <p:sp>
          <p:nvSpPr>
            <p:cNvPr id="1888" name="Have either trash or recycling to throw out"/>
            <p:cNvSpPr/>
            <p:nvPr/>
          </p:nvSpPr>
          <p:spPr>
            <a:xfrm>
              <a:off x="8991600" y="4040530"/>
              <a:ext cx="13255422" cy="1334397"/>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04800" tIns="304800" rIns="304800" bIns="304800" numCol="1" anchor="ctr">
              <a:noAutofit/>
            </a:bodyPr>
            <a:lstStyle>
              <a:lvl1pPr algn="l" defTabSz="825500">
                <a:lnSpc>
                  <a:spcPct val="110000"/>
                </a:lnSpc>
                <a:defRPr sz="2100">
                  <a:solidFill>
                    <a:srgbClr val="000000"/>
                  </a:solidFill>
                </a:defRPr>
              </a:lvl1pPr>
            </a:lstStyle>
            <a:p>
              <a:pPr/>
              <a:r>
                <a:t>Have either trash or recycling to throw out</a:t>
              </a:r>
            </a:p>
          </p:txBody>
        </p:sp>
        <p:sp>
          <p:nvSpPr>
            <p:cNvPr id="1889" name="Users need to complete these critical tasks:"/>
            <p:cNvSpPr txBox="1"/>
            <p:nvPr/>
          </p:nvSpPr>
          <p:spPr>
            <a:xfrm>
              <a:off x="8928100" y="5952091"/>
              <a:ext cx="12859881" cy="4116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825500">
                <a:lnSpc>
                  <a:spcPct val="110000"/>
                </a:lnSpc>
                <a:spcBef>
                  <a:spcPts val="1500"/>
                </a:spcBef>
                <a:defRPr sz="2100">
                  <a:solidFill>
                    <a:srgbClr val="000000"/>
                  </a:solidFill>
                </a:defRPr>
              </a:lvl1pPr>
            </a:lstStyle>
            <a:p>
              <a:pPr/>
              <a:r>
                <a:t>Users need to complete these critical tasks:</a:t>
              </a:r>
            </a:p>
          </p:txBody>
        </p:sp>
        <p:sp>
          <p:nvSpPr>
            <p:cNvPr id="1890" name="Classify whether the item is trash or recycling"/>
            <p:cNvSpPr/>
            <p:nvPr/>
          </p:nvSpPr>
          <p:spPr>
            <a:xfrm>
              <a:off x="8991600" y="6483163"/>
              <a:ext cx="6299200" cy="1334398"/>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04800" tIns="304800" rIns="304800" bIns="304800" numCol="1" anchor="ctr">
              <a:noAutofit/>
            </a:bodyPr>
            <a:lstStyle>
              <a:lvl1pPr algn="l" defTabSz="825500">
                <a:lnSpc>
                  <a:spcPct val="110000"/>
                </a:lnSpc>
                <a:defRPr sz="2100">
                  <a:solidFill>
                    <a:srgbClr val="000000"/>
                  </a:solidFill>
                </a:defRPr>
              </a:lvl1pPr>
            </a:lstStyle>
            <a:p>
              <a:pPr/>
              <a:r>
                <a:t>Classify whether the item is trash or recycling</a:t>
              </a:r>
            </a:p>
          </p:txBody>
        </p:sp>
        <p:sp>
          <p:nvSpPr>
            <p:cNvPr id="1891" name="Estimate the weight of the item"/>
            <p:cNvSpPr/>
            <p:nvPr/>
          </p:nvSpPr>
          <p:spPr>
            <a:xfrm>
              <a:off x="8991600" y="8132752"/>
              <a:ext cx="6299200" cy="1334398"/>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04800" tIns="304800" rIns="304800" bIns="304800" numCol="1" anchor="ctr">
              <a:noAutofit/>
            </a:bodyPr>
            <a:lstStyle>
              <a:lvl1pPr algn="l" defTabSz="825500">
                <a:lnSpc>
                  <a:spcPct val="110000"/>
                </a:lnSpc>
                <a:defRPr sz="2100">
                  <a:solidFill>
                    <a:srgbClr val="000000"/>
                  </a:solidFill>
                </a:defRPr>
              </a:lvl1pPr>
            </a:lstStyle>
            <a:p>
              <a:pPr/>
              <a:r>
                <a:t>Estimate the weight of the item</a:t>
              </a:r>
            </a:p>
          </p:txBody>
        </p:sp>
        <p:sp>
          <p:nvSpPr>
            <p:cNvPr id="1892" name="Submit the entry"/>
            <p:cNvSpPr/>
            <p:nvPr/>
          </p:nvSpPr>
          <p:spPr>
            <a:xfrm>
              <a:off x="8991600" y="9782341"/>
              <a:ext cx="6299200" cy="1334398"/>
            </a:xfrm>
            <a:prstGeom prst="rect">
              <a:avLst/>
            </a:prstGeom>
            <a:solidFill>
              <a:srgbClr val="D5D5D5">
                <a:alpha val="43642"/>
              </a:srgbClr>
            </a:solidFill>
            <a:ln w="25400" cap="flat">
              <a:solidFill>
                <a:srgbClr val="87939D"/>
              </a:solidFill>
              <a:prstDash val="solid"/>
              <a:miter lim="400000"/>
            </a:ln>
            <a:effectLst/>
            <a:extLst>
              <a:ext uri="{C572A759-6A51-4108-AA02-DFA0A04FC94B}">
                <ma14:wrappingTextBoxFlag xmlns:ma14="http://schemas.microsoft.com/office/mac/drawingml/2011/main" val="1"/>
              </a:ext>
            </a:extLst>
          </p:spPr>
          <p:txBody>
            <a:bodyPr wrap="square" lIns="304800" tIns="304800" rIns="304800" bIns="304800" numCol="1" anchor="ctr">
              <a:noAutofit/>
            </a:bodyPr>
            <a:lstStyle>
              <a:lvl1pPr algn="l" defTabSz="825500">
                <a:lnSpc>
                  <a:spcPct val="110000"/>
                </a:lnSpc>
                <a:defRPr sz="2100">
                  <a:solidFill>
                    <a:srgbClr val="000000"/>
                  </a:solidFill>
                </a:defRPr>
              </a:lvl1pPr>
            </a:lstStyle>
            <a:p>
              <a:pPr/>
              <a:r>
                <a:t>Submit the entry</a:t>
              </a:r>
            </a:p>
          </p:txBody>
        </p:sp>
        <p:sp>
          <p:nvSpPr>
            <p:cNvPr id="1893" name="Rectangle"/>
            <p:cNvSpPr/>
            <p:nvPr/>
          </p:nvSpPr>
          <p:spPr>
            <a:xfrm>
              <a:off x="8991600" y="11431930"/>
              <a:ext cx="6299200" cy="1334397"/>
            </a:xfrm>
            <a:prstGeom prst="rect">
              <a:avLst/>
            </a:prstGeom>
            <a:solidFill>
              <a:srgbClr val="D5D5D5">
                <a:alpha val="43642"/>
              </a:srgbClr>
            </a:solidFill>
            <a:ln w="25400" cap="flat">
              <a:solidFill>
                <a:srgbClr val="87939D"/>
              </a:solidFill>
              <a:prstDash val="solid"/>
              <a:miter lim="400000"/>
            </a:ln>
            <a:effectLst/>
          </p:spPr>
          <p:txBody>
            <a:bodyPr wrap="square" lIns="304800" tIns="304800" rIns="304800" bIns="304800" numCol="1" anchor="ctr">
              <a:noAutofit/>
            </a:bodyPr>
            <a:lstStyle/>
            <a:p>
              <a:pPr algn="l" defTabSz="825500">
                <a:lnSpc>
                  <a:spcPct val="110000"/>
                </a:lnSpc>
                <a:defRPr sz="2100">
                  <a:solidFill>
                    <a:srgbClr val="000000"/>
                  </a:solidFill>
                </a:defRPr>
              </a:pPr>
            </a:p>
          </p:txBody>
        </p:sp>
        <p:sp>
          <p:nvSpPr>
            <p:cNvPr id="1894" name="Rectangle"/>
            <p:cNvSpPr/>
            <p:nvPr/>
          </p:nvSpPr>
          <p:spPr>
            <a:xfrm>
              <a:off x="15934266" y="6483163"/>
              <a:ext cx="6299201" cy="1334398"/>
            </a:xfrm>
            <a:prstGeom prst="rect">
              <a:avLst/>
            </a:prstGeom>
            <a:solidFill>
              <a:srgbClr val="D5D5D5">
                <a:alpha val="43642"/>
              </a:srgbClr>
            </a:solidFill>
            <a:ln w="25400" cap="flat">
              <a:solidFill>
                <a:srgbClr val="87939D"/>
              </a:solidFill>
              <a:prstDash val="solid"/>
              <a:miter lim="400000"/>
            </a:ln>
            <a:effectLst/>
          </p:spPr>
          <p:txBody>
            <a:bodyPr wrap="square" lIns="304800" tIns="304800" rIns="304800" bIns="304800" numCol="1" anchor="ctr">
              <a:noAutofit/>
            </a:bodyPr>
            <a:lstStyle/>
            <a:p>
              <a:pPr algn="l" defTabSz="825500">
                <a:lnSpc>
                  <a:spcPct val="110000"/>
                </a:lnSpc>
                <a:defRPr sz="2100">
                  <a:solidFill>
                    <a:srgbClr val="000000"/>
                  </a:solidFill>
                </a:defRPr>
              </a:pPr>
            </a:p>
          </p:txBody>
        </p:sp>
        <p:sp>
          <p:nvSpPr>
            <p:cNvPr id="1895" name="Rectangle"/>
            <p:cNvSpPr/>
            <p:nvPr/>
          </p:nvSpPr>
          <p:spPr>
            <a:xfrm>
              <a:off x="15934266" y="8132752"/>
              <a:ext cx="6299201" cy="1334398"/>
            </a:xfrm>
            <a:prstGeom prst="rect">
              <a:avLst/>
            </a:prstGeom>
            <a:solidFill>
              <a:srgbClr val="D5D5D5">
                <a:alpha val="43642"/>
              </a:srgbClr>
            </a:solidFill>
            <a:ln w="25400" cap="flat">
              <a:solidFill>
                <a:srgbClr val="87939D"/>
              </a:solidFill>
              <a:prstDash val="solid"/>
              <a:miter lim="400000"/>
            </a:ln>
            <a:effectLst/>
          </p:spPr>
          <p:txBody>
            <a:bodyPr wrap="square" lIns="304800" tIns="304800" rIns="304800" bIns="304800" numCol="1" anchor="ctr">
              <a:noAutofit/>
            </a:bodyPr>
            <a:lstStyle/>
            <a:p>
              <a:pPr algn="l" defTabSz="825500">
                <a:lnSpc>
                  <a:spcPct val="110000"/>
                </a:lnSpc>
                <a:defRPr sz="2100">
                  <a:solidFill>
                    <a:srgbClr val="000000"/>
                  </a:solidFill>
                </a:defRPr>
              </a:pPr>
            </a:p>
          </p:txBody>
        </p:sp>
        <p:sp>
          <p:nvSpPr>
            <p:cNvPr id="1896" name="Rectangle"/>
            <p:cNvSpPr/>
            <p:nvPr/>
          </p:nvSpPr>
          <p:spPr>
            <a:xfrm>
              <a:off x="15934266" y="9782341"/>
              <a:ext cx="6299201" cy="1334398"/>
            </a:xfrm>
            <a:prstGeom prst="rect">
              <a:avLst/>
            </a:prstGeom>
            <a:solidFill>
              <a:srgbClr val="D5D5D5">
                <a:alpha val="43642"/>
              </a:srgbClr>
            </a:solidFill>
            <a:ln w="25400" cap="flat">
              <a:solidFill>
                <a:srgbClr val="87939D"/>
              </a:solidFill>
              <a:prstDash val="solid"/>
              <a:miter lim="400000"/>
            </a:ln>
            <a:effectLst/>
          </p:spPr>
          <p:txBody>
            <a:bodyPr wrap="square" lIns="304800" tIns="304800" rIns="304800" bIns="304800" numCol="1" anchor="ctr">
              <a:noAutofit/>
            </a:bodyPr>
            <a:lstStyle/>
            <a:p>
              <a:pPr algn="l" defTabSz="825500">
                <a:lnSpc>
                  <a:spcPct val="110000"/>
                </a:lnSpc>
                <a:defRPr sz="2100">
                  <a:solidFill>
                    <a:srgbClr val="000000"/>
                  </a:solidFill>
                </a:defRPr>
              </a:pPr>
            </a:p>
          </p:txBody>
        </p:sp>
        <p:sp>
          <p:nvSpPr>
            <p:cNvPr id="1897" name="Rectangle"/>
            <p:cNvSpPr/>
            <p:nvPr/>
          </p:nvSpPr>
          <p:spPr>
            <a:xfrm>
              <a:off x="15934266" y="11431930"/>
              <a:ext cx="6299201" cy="1334397"/>
            </a:xfrm>
            <a:prstGeom prst="rect">
              <a:avLst/>
            </a:prstGeom>
            <a:solidFill>
              <a:srgbClr val="D5D5D5">
                <a:alpha val="43642"/>
              </a:srgbClr>
            </a:solidFill>
            <a:ln w="25400" cap="flat">
              <a:solidFill>
                <a:srgbClr val="87939D"/>
              </a:solidFill>
              <a:prstDash val="solid"/>
              <a:miter lim="400000"/>
            </a:ln>
            <a:effectLst/>
          </p:spPr>
          <p:txBody>
            <a:bodyPr wrap="square" lIns="304800" tIns="304800" rIns="304800" bIns="304800" numCol="1" anchor="ctr">
              <a:noAutofit/>
            </a:bodyPr>
            <a:lstStyle/>
            <a:p>
              <a:pPr algn="l" defTabSz="825500">
                <a:lnSpc>
                  <a:spcPct val="110000"/>
                </a:lnSpc>
                <a:defRPr sz="2100">
                  <a:solidFill>
                    <a:srgbClr val="000000"/>
                  </a:solidFill>
                </a:defRPr>
              </a:pPr>
            </a:p>
          </p:txBody>
        </p:sp>
        <p:sp>
          <p:nvSpPr>
            <p:cNvPr id="1898" name="Example"/>
            <p:cNvSpPr txBox="1"/>
            <p:nvPr/>
          </p:nvSpPr>
          <p:spPr>
            <a:xfrm>
              <a:off x="20522550" y="513508"/>
              <a:ext cx="1825067" cy="6263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defTabSz="825500">
                <a:defRPr b="1" sz="3200">
                  <a:solidFill>
                    <a:srgbClr val="153969"/>
                  </a:solidFill>
                </a:defRPr>
              </a:lvl1pPr>
            </a:lstStyle>
            <a:p>
              <a:pPr/>
              <a:r>
                <a:t>Example</a:t>
              </a:r>
            </a:p>
          </p:txBody>
        </p:sp>
        <p:sp>
          <p:nvSpPr>
            <p:cNvPr id="1899" name="Rectangle"/>
            <p:cNvSpPr/>
            <p:nvPr/>
          </p:nvSpPr>
          <p:spPr>
            <a:xfrm>
              <a:off x="-1" y="0"/>
              <a:ext cx="24384001" cy="13716001"/>
            </a:xfrm>
            <a:prstGeom prst="rect">
              <a:avLst/>
            </a:prstGeom>
            <a:no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2438339"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2438339"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